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1"/>
  </p:notesMasterIdLst>
  <p:handoutMasterIdLst>
    <p:handoutMasterId r:id="rId522"/>
  </p:handoutMasterIdLst>
  <p:sldIdLst>
    <p:sldId id="1455" r:id="rId3"/>
    <p:sldId id="1380" r:id="rId4"/>
    <p:sldId id="1463" r:id="rId5"/>
    <p:sldId id="1464" r:id="rId6"/>
    <p:sldId id="1465" r:id="rId7"/>
    <p:sldId id="1466" r:id="rId8"/>
    <p:sldId id="1467" r:id="rId9"/>
    <p:sldId id="1458" r:id="rId10"/>
    <p:sldId id="1459" r:id="rId11"/>
    <p:sldId id="1460" r:id="rId12"/>
    <p:sldId id="1461" r:id="rId13"/>
    <p:sldId id="1462" r:id="rId14"/>
    <p:sldId id="1387" r:id="rId15"/>
    <p:sldId id="1469" r:id="rId16"/>
    <p:sldId id="1470" r:id="rId17"/>
    <p:sldId id="1471" r:id="rId18"/>
    <p:sldId id="1475" r:id="rId19"/>
    <p:sldId id="1472" r:id="rId20"/>
    <p:sldId id="1473" r:id="rId21"/>
    <p:sldId id="1474" r:id="rId22"/>
    <p:sldId id="1476" r:id="rId23"/>
    <p:sldId id="1477" r:id="rId24"/>
    <p:sldId id="1397" r:id="rId25"/>
    <p:sldId id="1478" r:id="rId26"/>
    <p:sldId id="1398" r:id="rId27"/>
    <p:sldId id="1399" r:id="rId28"/>
    <p:sldId id="1479" r:id="rId29"/>
    <p:sldId id="1400" r:id="rId30"/>
    <p:sldId id="1480" r:id="rId31"/>
    <p:sldId id="1412" r:id="rId32"/>
    <p:sldId id="1484" r:id="rId33"/>
    <p:sldId id="1481" r:id="rId34"/>
    <p:sldId id="1482" r:id="rId35"/>
    <p:sldId id="1483" r:id="rId36"/>
    <p:sldId id="1485" r:id="rId37"/>
    <p:sldId id="1486" r:id="rId38"/>
    <p:sldId id="1487" r:id="rId39"/>
    <p:sldId id="1490" r:id="rId40"/>
    <p:sldId id="1488" r:id="rId41"/>
    <p:sldId id="1491" r:id="rId42"/>
    <p:sldId id="1492" r:id="rId43"/>
    <p:sldId id="1493" r:id="rId44"/>
    <p:sldId id="1494" r:id="rId45"/>
    <p:sldId id="1495" r:id="rId46"/>
    <p:sldId id="1496" r:id="rId47"/>
    <p:sldId id="1497" r:id="rId48"/>
    <p:sldId id="1498" r:id="rId49"/>
    <p:sldId id="1499" r:id="rId50"/>
    <p:sldId id="1500" r:id="rId51"/>
    <p:sldId id="1501" r:id="rId52"/>
    <p:sldId id="1502" r:id="rId53"/>
    <p:sldId id="1503" r:id="rId54"/>
    <p:sldId id="1504" r:id="rId55"/>
    <p:sldId id="1505" r:id="rId56"/>
    <p:sldId id="1506" r:id="rId57"/>
    <p:sldId id="1507" r:id="rId58"/>
    <p:sldId id="1508" r:id="rId59"/>
    <p:sldId id="1509" r:id="rId60"/>
    <p:sldId id="1510" r:id="rId61"/>
    <p:sldId id="1511" r:id="rId62"/>
    <p:sldId id="1512" r:id="rId63"/>
    <p:sldId id="1513" r:id="rId64"/>
    <p:sldId id="1514" r:id="rId65"/>
    <p:sldId id="1515" r:id="rId66"/>
    <p:sldId id="1516" r:id="rId67"/>
    <p:sldId id="1517" r:id="rId68"/>
    <p:sldId id="1518" r:id="rId69"/>
    <p:sldId id="1519" r:id="rId70"/>
    <p:sldId id="1520" r:id="rId71"/>
    <p:sldId id="1521" r:id="rId72"/>
    <p:sldId id="1522" r:id="rId73"/>
    <p:sldId id="1523" r:id="rId74"/>
    <p:sldId id="1524" r:id="rId75"/>
    <p:sldId id="1525" r:id="rId76"/>
    <p:sldId id="1526" r:id="rId77"/>
    <p:sldId id="1527" r:id="rId78"/>
    <p:sldId id="1528" r:id="rId79"/>
    <p:sldId id="1529" r:id="rId80"/>
    <p:sldId id="1530" r:id="rId81"/>
    <p:sldId id="1531" r:id="rId82"/>
    <p:sldId id="1532" r:id="rId83"/>
    <p:sldId id="1533" r:id="rId84"/>
    <p:sldId id="1534" r:id="rId85"/>
    <p:sldId id="1535" r:id="rId86"/>
    <p:sldId id="1536" r:id="rId87"/>
    <p:sldId id="1537" r:id="rId88"/>
    <p:sldId id="1538" r:id="rId89"/>
    <p:sldId id="1539" r:id="rId90"/>
    <p:sldId id="1540" r:id="rId91"/>
    <p:sldId id="1541" r:id="rId92"/>
    <p:sldId id="1542" r:id="rId93"/>
    <p:sldId id="1543" r:id="rId94"/>
    <p:sldId id="1544" r:id="rId95"/>
    <p:sldId id="1545" r:id="rId96"/>
    <p:sldId id="1546" r:id="rId97"/>
    <p:sldId id="1547" r:id="rId98"/>
    <p:sldId id="1548" r:id="rId99"/>
    <p:sldId id="1549" r:id="rId100"/>
    <p:sldId id="1550" r:id="rId101"/>
    <p:sldId id="1551" r:id="rId102"/>
    <p:sldId id="1552" r:id="rId103"/>
    <p:sldId id="1553" r:id="rId104"/>
    <p:sldId id="1554" r:id="rId105"/>
    <p:sldId id="1555" r:id="rId106"/>
    <p:sldId id="1556" r:id="rId107"/>
    <p:sldId id="1557" r:id="rId108"/>
    <p:sldId id="1558" r:id="rId109"/>
    <p:sldId id="1559" r:id="rId110"/>
    <p:sldId id="1560" r:id="rId111"/>
    <p:sldId id="1561" r:id="rId112"/>
    <p:sldId id="1562" r:id="rId113"/>
    <p:sldId id="1563" r:id="rId114"/>
    <p:sldId id="1564" r:id="rId115"/>
    <p:sldId id="1565" r:id="rId116"/>
    <p:sldId id="1566" r:id="rId117"/>
    <p:sldId id="1567" r:id="rId118"/>
    <p:sldId id="1568" r:id="rId119"/>
    <p:sldId id="1569" r:id="rId120"/>
    <p:sldId id="1570" r:id="rId121"/>
    <p:sldId id="1571" r:id="rId122"/>
    <p:sldId id="1572" r:id="rId123"/>
    <p:sldId id="1573" r:id="rId124"/>
    <p:sldId id="1574" r:id="rId125"/>
    <p:sldId id="1575" r:id="rId126"/>
    <p:sldId id="1576" r:id="rId127"/>
    <p:sldId id="1577" r:id="rId128"/>
    <p:sldId id="1578" r:id="rId129"/>
    <p:sldId id="1579" r:id="rId130"/>
    <p:sldId id="1580" r:id="rId131"/>
    <p:sldId id="1581" r:id="rId132"/>
    <p:sldId id="1582" r:id="rId133"/>
    <p:sldId id="1583" r:id="rId134"/>
    <p:sldId id="1584" r:id="rId135"/>
    <p:sldId id="1585" r:id="rId136"/>
    <p:sldId id="1586" r:id="rId137"/>
    <p:sldId id="1587" r:id="rId138"/>
    <p:sldId id="1588" r:id="rId139"/>
    <p:sldId id="1589" r:id="rId140"/>
    <p:sldId id="1590" r:id="rId141"/>
    <p:sldId id="1591" r:id="rId142"/>
    <p:sldId id="1592" r:id="rId143"/>
    <p:sldId id="1593" r:id="rId144"/>
    <p:sldId id="1594" r:id="rId145"/>
    <p:sldId id="1595" r:id="rId146"/>
    <p:sldId id="1596" r:id="rId147"/>
    <p:sldId id="1601" r:id="rId148"/>
    <p:sldId id="1602" r:id="rId149"/>
    <p:sldId id="1603" r:id="rId150"/>
    <p:sldId id="1604" r:id="rId151"/>
    <p:sldId id="1605" r:id="rId152"/>
    <p:sldId id="1606" r:id="rId153"/>
    <p:sldId id="1607" r:id="rId154"/>
    <p:sldId id="1608" r:id="rId155"/>
    <p:sldId id="1609" r:id="rId156"/>
    <p:sldId id="1610" r:id="rId157"/>
    <p:sldId id="1611" r:id="rId158"/>
    <p:sldId id="1612" r:id="rId159"/>
    <p:sldId id="1974" r:id="rId160"/>
    <p:sldId id="1975" r:id="rId161"/>
    <p:sldId id="1976" r:id="rId162"/>
    <p:sldId id="1977" r:id="rId163"/>
    <p:sldId id="1978" r:id="rId164"/>
    <p:sldId id="1979" r:id="rId165"/>
    <p:sldId id="1980" r:id="rId166"/>
    <p:sldId id="1981" r:id="rId167"/>
    <p:sldId id="1982" r:id="rId168"/>
    <p:sldId id="1983" r:id="rId169"/>
    <p:sldId id="1984" r:id="rId170"/>
    <p:sldId id="1985" r:id="rId171"/>
    <p:sldId id="1986" r:id="rId172"/>
    <p:sldId id="1987" r:id="rId173"/>
    <p:sldId id="1988" r:id="rId174"/>
    <p:sldId id="1989" r:id="rId175"/>
    <p:sldId id="1990" r:id="rId176"/>
    <p:sldId id="1991" r:id="rId177"/>
    <p:sldId id="1992" r:id="rId178"/>
    <p:sldId id="1993" r:id="rId179"/>
    <p:sldId id="1994" r:id="rId180"/>
    <p:sldId id="2094" r:id="rId181"/>
    <p:sldId id="1995" r:id="rId182"/>
    <p:sldId id="1996" r:id="rId183"/>
    <p:sldId id="1997" r:id="rId184"/>
    <p:sldId id="1998" r:id="rId185"/>
    <p:sldId id="1999" r:id="rId186"/>
    <p:sldId id="2000" r:id="rId187"/>
    <p:sldId id="2001" r:id="rId188"/>
    <p:sldId id="2002" r:id="rId189"/>
    <p:sldId id="2003" r:id="rId190"/>
    <p:sldId id="2004" r:id="rId191"/>
    <p:sldId id="2005" r:id="rId192"/>
    <p:sldId id="2006" r:id="rId193"/>
    <p:sldId id="2007" r:id="rId194"/>
    <p:sldId id="2008" r:id="rId195"/>
    <p:sldId id="2009" r:id="rId196"/>
    <p:sldId id="2010" r:id="rId197"/>
    <p:sldId id="2011" r:id="rId198"/>
    <p:sldId id="2012" r:id="rId199"/>
    <p:sldId id="2013" r:id="rId200"/>
    <p:sldId id="2014" r:id="rId201"/>
    <p:sldId id="2015" r:id="rId202"/>
    <p:sldId id="2016" r:id="rId203"/>
    <p:sldId id="2017" r:id="rId204"/>
    <p:sldId id="2018" r:id="rId205"/>
    <p:sldId id="2019" r:id="rId206"/>
    <p:sldId id="2020" r:id="rId207"/>
    <p:sldId id="2021" r:id="rId208"/>
    <p:sldId id="2022" r:id="rId209"/>
    <p:sldId id="2023" r:id="rId210"/>
    <p:sldId id="2024" r:id="rId211"/>
    <p:sldId id="2025" r:id="rId212"/>
    <p:sldId id="2026" r:id="rId213"/>
    <p:sldId id="2027" r:id="rId214"/>
    <p:sldId id="2028" r:id="rId215"/>
    <p:sldId id="2029" r:id="rId216"/>
    <p:sldId id="2030" r:id="rId217"/>
    <p:sldId id="2031" r:id="rId218"/>
    <p:sldId id="2032" r:id="rId219"/>
    <p:sldId id="2033" r:id="rId220"/>
    <p:sldId id="2034" r:id="rId221"/>
    <p:sldId id="2035" r:id="rId222"/>
    <p:sldId id="2036" r:id="rId223"/>
    <p:sldId id="2037" r:id="rId224"/>
    <p:sldId id="2038" r:id="rId225"/>
    <p:sldId id="2039" r:id="rId226"/>
    <p:sldId id="2040" r:id="rId227"/>
    <p:sldId id="2041" r:id="rId228"/>
    <p:sldId id="2042" r:id="rId229"/>
    <p:sldId id="2043" r:id="rId230"/>
    <p:sldId id="2044" r:id="rId231"/>
    <p:sldId id="2045" r:id="rId232"/>
    <p:sldId id="2046" r:id="rId233"/>
    <p:sldId id="2047" r:id="rId234"/>
    <p:sldId id="2048" r:id="rId235"/>
    <p:sldId id="2049" r:id="rId236"/>
    <p:sldId id="2050" r:id="rId237"/>
    <p:sldId id="2051" r:id="rId238"/>
    <p:sldId id="2052" r:id="rId239"/>
    <p:sldId id="2053" r:id="rId240"/>
    <p:sldId id="2054" r:id="rId241"/>
    <p:sldId id="2055" r:id="rId242"/>
    <p:sldId id="2056" r:id="rId243"/>
    <p:sldId id="2057" r:id="rId244"/>
    <p:sldId id="2058" r:id="rId245"/>
    <p:sldId id="2059" r:id="rId246"/>
    <p:sldId id="2060" r:id="rId247"/>
    <p:sldId id="2061" r:id="rId248"/>
    <p:sldId id="2062" r:id="rId249"/>
    <p:sldId id="2063" r:id="rId250"/>
    <p:sldId id="2064" r:id="rId251"/>
    <p:sldId id="2065" r:id="rId252"/>
    <p:sldId id="2066" r:id="rId253"/>
    <p:sldId id="2067" r:id="rId254"/>
    <p:sldId id="2068" r:id="rId255"/>
    <p:sldId id="2069" r:id="rId256"/>
    <p:sldId id="2070" r:id="rId257"/>
    <p:sldId id="2071" r:id="rId258"/>
    <p:sldId id="2072" r:id="rId259"/>
    <p:sldId id="2074" r:id="rId260"/>
    <p:sldId id="2075" r:id="rId261"/>
    <p:sldId id="2076" r:id="rId262"/>
    <p:sldId id="2077" r:id="rId263"/>
    <p:sldId id="2078" r:id="rId264"/>
    <p:sldId id="2079" r:id="rId265"/>
    <p:sldId id="2080" r:id="rId266"/>
    <p:sldId id="2081" r:id="rId267"/>
    <p:sldId id="2095" r:id="rId268"/>
    <p:sldId id="2082" r:id="rId269"/>
    <p:sldId id="2083" r:id="rId270"/>
    <p:sldId id="2084" r:id="rId271"/>
    <p:sldId id="2085" r:id="rId272"/>
    <p:sldId id="2086" r:id="rId273"/>
    <p:sldId id="2087" r:id="rId274"/>
    <p:sldId id="2088" r:id="rId275"/>
    <p:sldId id="2089" r:id="rId276"/>
    <p:sldId id="2090" r:id="rId277"/>
    <p:sldId id="2091" r:id="rId278"/>
    <p:sldId id="2092" r:id="rId279"/>
    <p:sldId id="2093" r:id="rId280"/>
    <p:sldId id="1732" r:id="rId281"/>
    <p:sldId id="1733" r:id="rId282"/>
    <p:sldId id="1734" r:id="rId283"/>
    <p:sldId id="1735" r:id="rId284"/>
    <p:sldId id="1736" r:id="rId285"/>
    <p:sldId id="1737" r:id="rId286"/>
    <p:sldId id="1738" r:id="rId287"/>
    <p:sldId id="1739" r:id="rId288"/>
    <p:sldId id="1740" r:id="rId289"/>
    <p:sldId id="1741" r:id="rId290"/>
    <p:sldId id="1742" r:id="rId291"/>
    <p:sldId id="1743" r:id="rId292"/>
    <p:sldId id="1744" r:id="rId293"/>
    <p:sldId id="1745" r:id="rId294"/>
    <p:sldId id="1746" r:id="rId295"/>
    <p:sldId id="1747" r:id="rId296"/>
    <p:sldId id="1748" r:id="rId297"/>
    <p:sldId id="1749" r:id="rId298"/>
    <p:sldId id="1750" r:id="rId299"/>
    <p:sldId id="1751" r:id="rId300"/>
    <p:sldId id="1752" r:id="rId301"/>
    <p:sldId id="1753" r:id="rId302"/>
    <p:sldId id="1754" r:id="rId303"/>
    <p:sldId id="1755" r:id="rId304"/>
    <p:sldId id="1756" r:id="rId305"/>
    <p:sldId id="1757" r:id="rId306"/>
    <p:sldId id="1758" r:id="rId307"/>
    <p:sldId id="1759" r:id="rId308"/>
    <p:sldId id="1760" r:id="rId309"/>
    <p:sldId id="1761" r:id="rId310"/>
    <p:sldId id="1762" r:id="rId311"/>
    <p:sldId id="1763" r:id="rId312"/>
    <p:sldId id="1764" r:id="rId313"/>
    <p:sldId id="1765" r:id="rId314"/>
    <p:sldId id="1766" r:id="rId315"/>
    <p:sldId id="1767" r:id="rId316"/>
    <p:sldId id="1768" r:id="rId317"/>
    <p:sldId id="1769" r:id="rId318"/>
    <p:sldId id="1770" r:id="rId319"/>
    <p:sldId id="1771" r:id="rId320"/>
    <p:sldId id="1772" r:id="rId321"/>
    <p:sldId id="1773" r:id="rId322"/>
    <p:sldId id="1774" r:id="rId323"/>
    <p:sldId id="1775" r:id="rId324"/>
    <p:sldId id="1776" r:id="rId325"/>
    <p:sldId id="1777" r:id="rId326"/>
    <p:sldId id="1778" r:id="rId327"/>
    <p:sldId id="1779" r:id="rId328"/>
    <p:sldId id="1780" r:id="rId329"/>
    <p:sldId id="1781" r:id="rId330"/>
    <p:sldId id="1782" r:id="rId331"/>
    <p:sldId id="1783" r:id="rId332"/>
    <p:sldId id="1784" r:id="rId333"/>
    <p:sldId id="1785" r:id="rId334"/>
    <p:sldId id="1786" r:id="rId335"/>
    <p:sldId id="1787" r:id="rId336"/>
    <p:sldId id="1788" r:id="rId337"/>
    <p:sldId id="1789" r:id="rId338"/>
    <p:sldId id="1790" r:id="rId339"/>
    <p:sldId id="1791" r:id="rId340"/>
    <p:sldId id="1792" r:id="rId341"/>
    <p:sldId id="1793" r:id="rId342"/>
    <p:sldId id="1794" r:id="rId343"/>
    <p:sldId id="1795" r:id="rId344"/>
    <p:sldId id="1796" r:id="rId345"/>
    <p:sldId id="1797" r:id="rId346"/>
    <p:sldId id="1798" r:id="rId347"/>
    <p:sldId id="1799" r:id="rId348"/>
    <p:sldId id="1800" r:id="rId349"/>
    <p:sldId id="1801" r:id="rId350"/>
    <p:sldId id="1802" r:id="rId351"/>
    <p:sldId id="1803" r:id="rId352"/>
    <p:sldId id="1804" r:id="rId353"/>
    <p:sldId id="1805" r:id="rId354"/>
    <p:sldId id="1806" r:id="rId355"/>
    <p:sldId id="1807" r:id="rId356"/>
    <p:sldId id="1808" r:id="rId357"/>
    <p:sldId id="1809" r:id="rId358"/>
    <p:sldId id="1810" r:id="rId359"/>
    <p:sldId id="1811" r:id="rId360"/>
    <p:sldId id="1812" r:id="rId361"/>
    <p:sldId id="1813" r:id="rId362"/>
    <p:sldId id="1814" r:id="rId363"/>
    <p:sldId id="1815" r:id="rId364"/>
    <p:sldId id="1816" r:id="rId365"/>
    <p:sldId id="1817" r:id="rId366"/>
    <p:sldId id="1818" r:id="rId367"/>
    <p:sldId id="1819" r:id="rId368"/>
    <p:sldId id="1820" r:id="rId369"/>
    <p:sldId id="1821" r:id="rId370"/>
    <p:sldId id="1822" r:id="rId371"/>
    <p:sldId id="1823" r:id="rId372"/>
    <p:sldId id="1824" r:id="rId373"/>
    <p:sldId id="1825" r:id="rId374"/>
    <p:sldId id="1826" r:id="rId375"/>
    <p:sldId id="1827" r:id="rId376"/>
    <p:sldId id="1828" r:id="rId377"/>
    <p:sldId id="1829" r:id="rId378"/>
    <p:sldId id="1830" r:id="rId379"/>
    <p:sldId id="1831" r:id="rId380"/>
    <p:sldId id="1832" r:id="rId381"/>
    <p:sldId id="1833" r:id="rId382"/>
    <p:sldId id="1834" r:id="rId383"/>
    <p:sldId id="1835" r:id="rId384"/>
    <p:sldId id="1836" r:id="rId385"/>
    <p:sldId id="1837" r:id="rId386"/>
    <p:sldId id="1838" r:id="rId387"/>
    <p:sldId id="1839" r:id="rId388"/>
    <p:sldId id="1840" r:id="rId389"/>
    <p:sldId id="1841" r:id="rId390"/>
    <p:sldId id="1842" r:id="rId391"/>
    <p:sldId id="1843" r:id="rId392"/>
    <p:sldId id="1844" r:id="rId393"/>
    <p:sldId id="1845" r:id="rId394"/>
    <p:sldId id="1846" r:id="rId395"/>
    <p:sldId id="1847" r:id="rId396"/>
    <p:sldId id="1848" r:id="rId397"/>
    <p:sldId id="1849" r:id="rId398"/>
    <p:sldId id="1850" r:id="rId399"/>
    <p:sldId id="1851" r:id="rId400"/>
    <p:sldId id="1852" r:id="rId401"/>
    <p:sldId id="1853" r:id="rId402"/>
    <p:sldId id="1854" r:id="rId403"/>
    <p:sldId id="1855" r:id="rId404"/>
    <p:sldId id="1856" r:id="rId405"/>
    <p:sldId id="1857" r:id="rId406"/>
    <p:sldId id="1858" r:id="rId407"/>
    <p:sldId id="1860" r:id="rId408"/>
    <p:sldId id="1861" r:id="rId409"/>
    <p:sldId id="1863" r:id="rId410"/>
    <p:sldId id="1864" r:id="rId411"/>
    <p:sldId id="1865" r:id="rId412"/>
    <p:sldId id="1866" r:id="rId413"/>
    <p:sldId id="1867" r:id="rId414"/>
    <p:sldId id="1868" r:id="rId415"/>
    <p:sldId id="1869" r:id="rId416"/>
    <p:sldId id="1870" r:id="rId417"/>
    <p:sldId id="1871" r:id="rId418"/>
    <p:sldId id="1872" r:id="rId419"/>
    <p:sldId id="1873" r:id="rId420"/>
    <p:sldId id="1874" r:id="rId421"/>
    <p:sldId id="1875" r:id="rId422"/>
    <p:sldId id="1876" r:id="rId423"/>
    <p:sldId id="1877" r:id="rId424"/>
    <p:sldId id="1878" r:id="rId425"/>
    <p:sldId id="1879" r:id="rId426"/>
    <p:sldId id="1880" r:id="rId427"/>
    <p:sldId id="1881" r:id="rId428"/>
    <p:sldId id="1882" r:id="rId429"/>
    <p:sldId id="1883" r:id="rId430"/>
    <p:sldId id="1884" r:id="rId431"/>
    <p:sldId id="1885" r:id="rId432"/>
    <p:sldId id="1886" r:id="rId433"/>
    <p:sldId id="1887" r:id="rId434"/>
    <p:sldId id="1888" r:id="rId435"/>
    <p:sldId id="1889" r:id="rId436"/>
    <p:sldId id="1890" r:id="rId437"/>
    <p:sldId id="1891" r:id="rId438"/>
    <p:sldId id="1892" r:id="rId439"/>
    <p:sldId id="1893" r:id="rId440"/>
    <p:sldId id="1894" r:id="rId441"/>
    <p:sldId id="1895" r:id="rId442"/>
    <p:sldId id="1896" r:id="rId443"/>
    <p:sldId id="1897" r:id="rId444"/>
    <p:sldId id="1898" r:id="rId445"/>
    <p:sldId id="1899" r:id="rId446"/>
    <p:sldId id="1900" r:id="rId447"/>
    <p:sldId id="1901" r:id="rId448"/>
    <p:sldId id="1902" r:id="rId449"/>
    <p:sldId id="1903" r:id="rId450"/>
    <p:sldId id="1904" r:id="rId451"/>
    <p:sldId id="1905" r:id="rId452"/>
    <p:sldId id="1906" r:id="rId453"/>
    <p:sldId id="1907" r:id="rId454"/>
    <p:sldId id="1908" r:id="rId455"/>
    <p:sldId id="1909" r:id="rId456"/>
    <p:sldId id="1910" r:id="rId457"/>
    <p:sldId id="1911" r:id="rId458"/>
    <p:sldId id="1912" r:id="rId459"/>
    <p:sldId id="1913" r:id="rId460"/>
    <p:sldId id="1914" r:id="rId461"/>
    <p:sldId id="1915" r:id="rId462"/>
    <p:sldId id="1916" r:id="rId463"/>
    <p:sldId id="1917" r:id="rId464"/>
    <p:sldId id="1918" r:id="rId465"/>
    <p:sldId id="1919" r:id="rId466"/>
    <p:sldId id="1920" r:id="rId467"/>
    <p:sldId id="1921" r:id="rId468"/>
    <p:sldId id="1922" r:id="rId469"/>
    <p:sldId id="1923" r:id="rId470"/>
    <p:sldId id="1924" r:id="rId471"/>
    <p:sldId id="1925" r:id="rId472"/>
    <p:sldId id="1926" r:id="rId473"/>
    <p:sldId id="1927" r:id="rId474"/>
    <p:sldId id="1928" r:id="rId475"/>
    <p:sldId id="1929" r:id="rId476"/>
    <p:sldId id="1930" r:id="rId477"/>
    <p:sldId id="1931" r:id="rId478"/>
    <p:sldId id="1932" r:id="rId479"/>
    <p:sldId id="1933" r:id="rId480"/>
    <p:sldId id="1934" r:id="rId481"/>
    <p:sldId id="1935" r:id="rId482"/>
    <p:sldId id="1936" r:id="rId483"/>
    <p:sldId id="1937" r:id="rId484"/>
    <p:sldId id="1938" r:id="rId485"/>
    <p:sldId id="1939" r:id="rId486"/>
    <p:sldId id="1940" r:id="rId487"/>
    <p:sldId id="1941" r:id="rId488"/>
    <p:sldId id="1942" r:id="rId489"/>
    <p:sldId id="1943" r:id="rId490"/>
    <p:sldId id="1944" r:id="rId491"/>
    <p:sldId id="1945" r:id="rId492"/>
    <p:sldId id="1946" r:id="rId493"/>
    <p:sldId id="1947" r:id="rId494"/>
    <p:sldId id="1948" r:id="rId495"/>
    <p:sldId id="1949" r:id="rId496"/>
    <p:sldId id="1950" r:id="rId497"/>
    <p:sldId id="1951" r:id="rId498"/>
    <p:sldId id="1952" r:id="rId499"/>
    <p:sldId id="1953" r:id="rId500"/>
    <p:sldId id="1954" r:id="rId501"/>
    <p:sldId id="1955" r:id="rId502"/>
    <p:sldId id="1956" r:id="rId503"/>
    <p:sldId id="1957" r:id="rId504"/>
    <p:sldId id="1958" r:id="rId505"/>
    <p:sldId id="1959" r:id="rId506"/>
    <p:sldId id="1960" r:id="rId507"/>
    <p:sldId id="1961" r:id="rId508"/>
    <p:sldId id="1962" r:id="rId509"/>
    <p:sldId id="1963" r:id="rId510"/>
    <p:sldId id="1964" r:id="rId511"/>
    <p:sldId id="1965" r:id="rId512"/>
    <p:sldId id="1966" r:id="rId513"/>
    <p:sldId id="1967" r:id="rId514"/>
    <p:sldId id="1968" r:id="rId515"/>
    <p:sldId id="1969" r:id="rId516"/>
    <p:sldId id="1970" r:id="rId517"/>
    <p:sldId id="1971" r:id="rId518"/>
    <p:sldId id="1972" r:id="rId519"/>
    <p:sldId id="1973" r:id="rId520"/>
  </p:sldIdLst>
  <p:sldSz cx="9144000" cy="6858000" type="screen4x3"/>
  <p:notesSz cx="6813550" cy="994886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A"/>
    <a:srgbClr val="FF0066"/>
    <a:srgbClr val="FFFF00"/>
    <a:srgbClr val="004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9" autoAdjust="0"/>
    <p:restoredTop sz="86409" autoAdjust="0"/>
  </p:normalViewPr>
  <p:slideViewPr>
    <p:cSldViewPr>
      <p:cViewPr>
        <p:scale>
          <a:sx n="81" d="100"/>
          <a:sy n="81" d="100"/>
        </p:scale>
        <p:origin x="-78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slide" Target="slides/slide431.xml"/><Relationship Id="rId268" Type="http://schemas.openxmlformats.org/officeDocument/2006/relationships/slide" Target="slides/slide266.xml"/><Relationship Id="rId475" Type="http://schemas.openxmlformats.org/officeDocument/2006/relationships/slide" Target="slides/slide473.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00" Type="http://schemas.openxmlformats.org/officeDocument/2006/relationships/slide" Target="slides/slide498.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slide" Target="slides/slide442.xml"/><Relationship Id="rId486" Type="http://schemas.openxmlformats.org/officeDocument/2006/relationships/slide" Target="slides/slide484.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511" Type="http://schemas.openxmlformats.org/officeDocument/2006/relationships/slide" Target="slides/slide509.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248" Type="http://schemas.openxmlformats.org/officeDocument/2006/relationships/slide" Target="slides/slide246.xml"/><Relationship Id="rId455" Type="http://schemas.openxmlformats.org/officeDocument/2006/relationships/slide" Target="slides/slide453.xml"/><Relationship Id="rId497" Type="http://schemas.openxmlformats.org/officeDocument/2006/relationships/slide" Target="slides/slide495.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22" Type="http://schemas.openxmlformats.org/officeDocument/2006/relationships/handoutMaster" Target="handoutMasters/handoutMaster1.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259" Type="http://schemas.openxmlformats.org/officeDocument/2006/relationships/slide" Target="slides/slide257.xml"/><Relationship Id="rId424" Type="http://schemas.openxmlformats.org/officeDocument/2006/relationships/slide" Target="slides/slide422.xml"/><Relationship Id="rId466" Type="http://schemas.openxmlformats.org/officeDocument/2006/relationships/slide" Target="slides/slide464.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477" Type="http://schemas.openxmlformats.org/officeDocument/2006/relationships/slide" Target="slides/slide475.xml"/><Relationship Id="rId281" Type="http://schemas.openxmlformats.org/officeDocument/2006/relationships/slide" Target="slides/slide279.xml"/><Relationship Id="rId337" Type="http://schemas.openxmlformats.org/officeDocument/2006/relationships/slide" Target="slides/slide335.xml"/><Relationship Id="rId502" Type="http://schemas.openxmlformats.org/officeDocument/2006/relationships/slide" Target="slides/slide500.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slide" Target="slides/slide444.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88" Type="http://schemas.openxmlformats.org/officeDocument/2006/relationships/slide" Target="slides/slide486.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513" Type="http://schemas.openxmlformats.org/officeDocument/2006/relationships/slide" Target="slides/slide511.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457" Type="http://schemas.openxmlformats.org/officeDocument/2006/relationships/slide" Target="slides/slide455.xml"/><Relationship Id="rId261" Type="http://schemas.openxmlformats.org/officeDocument/2006/relationships/slide" Target="slides/slide259.xml"/><Relationship Id="rId499" Type="http://schemas.openxmlformats.org/officeDocument/2006/relationships/slide" Target="slides/slide497.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524" Type="http://schemas.openxmlformats.org/officeDocument/2006/relationships/viewProps" Target="viewProps.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370" Type="http://schemas.openxmlformats.org/officeDocument/2006/relationships/slide" Target="slides/slide368.xml"/><Relationship Id="rId391" Type="http://schemas.openxmlformats.org/officeDocument/2006/relationships/slide" Target="slides/slide389.xml"/><Relationship Id="rId405" Type="http://schemas.openxmlformats.org/officeDocument/2006/relationships/slide" Target="slides/slide403.xml"/><Relationship Id="rId426" Type="http://schemas.openxmlformats.org/officeDocument/2006/relationships/slide" Target="slides/slide424.xml"/><Relationship Id="rId447" Type="http://schemas.openxmlformats.org/officeDocument/2006/relationships/slide" Target="slides/slide445.xml"/><Relationship Id="rId230" Type="http://schemas.openxmlformats.org/officeDocument/2006/relationships/slide" Target="slides/slide228.xml"/><Relationship Id="rId251" Type="http://schemas.openxmlformats.org/officeDocument/2006/relationships/slide" Target="slides/slide249.xml"/><Relationship Id="rId468" Type="http://schemas.openxmlformats.org/officeDocument/2006/relationships/slide" Target="slides/slide466.xml"/><Relationship Id="rId489" Type="http://schemas.openxmlformats.org/officeDocument/2006/relationships/slide" Target="slides/slide487.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514" Type="http://schemas.openxmlformats.org/officeDocument/2006/relationships/slide" Target="slides/slide512.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381" Type="http://schemas.openxmlformats.org/officeDocument/2006/relationships/slide" Target="slides/slide379.xml"/><Relationship Id="rId416" Type="http://schemas.openxmlformats.org/officeDocument/2006/relationships/slide" Target="slides/slide414.xml"/><Relationship Id="rId220" Type="http://schemas.openxmlformats.org/officeDocument/2006/relationships/slide" Target="slides/slide218.xml"/><Relationship Id="rId241" Type="http://schemas.openxmlformats.org/officeDocument/2006/relationships/slide" Target="slides/slide239.xml"/><Relationship Id="rId437" Type="http://schemas.openxmlformats.org/officeDocument/2006/relationships/slide" Target="slides/slide435.xml"/><Relationship Id="rId458" Type="http://schemas.openxmlformats.org/officeDocument/2006/relationships/slide" Target="slides/slide456.xml"/><Relationship Id="rId479" Type="http://schemas.openxmlformats.org/officeDocument/2006/relationships/slide" Target="slides/slide4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slide" Target="slides/slide337.xml"/><Relationship Id="rId490" Type="http://schemas.openxmlformats.org/officeDocument/2006/relationships/slide" Target="slides/slide488.xml"/><Relationship Id="rId504" Type="http://schemas.openxmlformats.org/officeDocument/2006/relationships/slide" Target="slides/slide502.xml"/><Relationship Id="rId525" Type="http://schemas.openxmlformats.org/officeDocument/2006/relationships/theme" Target="theme/theme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350" Type="http://schemas.openxmlformats.org/officeDocument/2006/relationships/slide" Target="slides/slide348.xml"/><Relationship Id="rId371" Type="http://schemas.openxmlformats.org/officeDocument/2006/relationships/slide" Target="slides/slide369.xml"/><Relationship Id="rId406" Type="http://schemas.openxmlformats.org/officeDocument/2006/relationships/slide" Target="slides/slide404.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427" Type="http://schemas.openxmlformats.org/officeDocument/2006/relationships/slide" Target="slides/slide425.xml"/><Relationship Id="rId448" Type="http://schemas.openxmlformats.org/officeDocument/2006/relationships/slide" Target="slides/slide446.xml"/><Relationship Id="rId469" Type="http://schemas.openxmlformats.org/officeDocument/2006/relationships/slide" Target="slides/slide467.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80" Type="http://schemas.openxmlformats.org/officeDocument/2006/relationships/slide" Target="slides/slide478.xml"/><Relationship Id="rId515" Type="http://schemas.openxmlformats.org/officeDocument/2006/relationships/slide" Target="slides/slide513.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slide" Target="slides/slide359.xml"/><Relationship Id="rId196" Type="http://schemas.openxmlformats.org/officeDocument/2006/relationships/slide" Target="slides/slide194.xml"/><Relationship Id="rId200" Type="http://schemas.openxmlformats.org/officeDocument/2006/relationships/slide" Target="slides/slide198.xml"/><Relationship Id="rId382" Type="http://schemas.openxmlformats.org/officeDocument/2006/relationships/slide" Target="slides/slide380.xml"/><Relationship Id="rId417" Type="http://schemas.openxmlformats.org/officeDocument/2006/relationships/slide" Target="slides/slide415.xml"/><Relationship Id="rId438" Type="http://schemas.openxmlformats.org/officeDocument/2006/relationships/slide" Target="slides/slide436.xml"/><Relationship Id="rId459" Type="http://schemas.openxmlformats.org/officeDocument/2006/relationships/slide" Target="slides/slide457.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470" Type="http://schemas.openxmlformats.org/officeDocument/2006/relationships/slide" Target="slides/slide468.xml"/><Relationship Id="rId491" Type="http://schemas.openxmlformats.org/officeDocument/2006/relationships/slide" Target="slides/slide489.xml"/><Relationship Id="rId505" Type="http://schemas.openxmlformats.org/officeDocument/2006/relationships/slide" Target="slides/slide503.xml"/><Relationship Id="rId526" Type="http://schemas.openxmlformats.org/officeDocument/2006/relationships/tableStyles" Target="tableStyle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372" Type="http://schemas.openxmlformats.org/officeDocument/2006/relationships/slide" Target="slides/slide370.xml"/><Relationship Id="rId393" Type="http://schemas.openxmlformats.org/officeDocument/2006/relationships/slide" Target="slides/slide391.xml"/><Relationship Id="rId407" Type="http://schemas.openxmlformats.org/officeDocument/2006/relationships/slide" Target="slides/slide405.xml"/><Relationship Id="rId428" Type="http://schemas.openxmlformats.org/officeDocument/2006/relationships/slide" Target="slides/slide426.xml"/><Relationship Id="rId449" Type="http://schemas.openxmlformats.org/officeDocument/2006/relationships/slide" Target="slides/slide447.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481" Type="http://schemas.openxmlformats.org/officeDocument/2006/relationships/slide" Target="slides/slide479.xml"/><Relationship Id="rId516" Type="http://schemas.openxmlformats.org/officeDocument/2006/relationships/slide" Target="slides/slide51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slide" Target="slides/slide360.xml"/><Relationship Id="rId383" Type="http://schemas.openxmlformats.org/officeDocument/2006/relationships/slide" Target="slides/slide381.xml"/><Relationship Id="rId418" Type="http://schemas.openxmlformats.org/officeDocument/2006/relationships/slide" Target="slides/slide416.xml"/><Relationship Id="rId439" Type="http://schemas.openxmlformats.org/officeDocument/2006/relationships/slide" Target="slides/slide437.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450" Type="http://schemas.openxmlformats.org/officeDocument/2006/relationships/slide" Target="slides/slide448.xml"/><Relationship Id="rId471" Type="http://schemas.openxmlformats.org/officeDocument/2006/relationships/slide" Target="slides/slide469.xml"/><Relationship Id="rId506" Type="http://schemas.openxmlformats.org/officeDocument/2006/relationships/slide" Target="slides/slide50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492" Type="http://schemas.openxmlformats.org/officeDocument/2006/relationships/slide" Target="slides/slide490.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373" Type="http://schemas.openxmlformats.org/officeDocument/2006/relationships/slide" Target="slides/slide371.xml"/><Relationship Id="rId394" Type="http://schemas.openxmlformats.org/officeDocument/2006/relationships/slide" Target="slides/slide392.xml"/><Relationship Id="rId408" Type="http://schemas.openxmlformats.org/officeDocument/2006/relationships/slide" Target="slides/slide406.xml"/><Relationship Id="rId429" Type="http://schemas.openxmlformats.org/officeDocument/2006/relationships/slide" Target="slides/slide427.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440" Type="http://schemas.openxmlformats.org/officeDocument/2006/relationships/slide" Target="slides/slide438.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461" Type="http://schemas.openxmlformats.org/officeDocument/2006/relationships/slide" Target="slides/slide459.xml"/><Relationship Id="rId482" Type="http://schemas.openxmlformats.org/officeDocument/2006/relationships/slide" Target="slides/slide480.xml"/><Relationship Id="rId517" Type="http://schemas.openxmlformats.org/officeDocument/2006/relationships/slide" Target="slides/slide515.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363" Type="http://schemas.openxmlformats.org/officeDocument/2006/relationships/slide" Target="slides/slide361.xml"/><Relationship Id="rId384" Type="http://schemas.openxmlformats.org/officeDocument/2006/relationships/slide" Target="slides/slide382.xml"/><Relationship Id="rId419" Type="http://schemas.openxmlformats.org/officeDocument/2006/relationships/slide" Target="slides/slide417.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430" Type="http://schemas.openxmlformats.org/officeDocument/2006/relationships/slide" Target="slides/slide428.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451" Type="http://schemas.openxmlformats.org/officeDocument/2006/relationships/slide" Target="slides/slide449.xml"/><Relationship Id="rId472" Type="http://schemas.openxmlformats.org/officeDocument/2006/relationships/slide" Target="slides/slide470.xml"/><Relationship Id="rId493" Type="http://schemas.openxmlformats.org/officeDocument/2006/relationships/slide" Target="slides/slide491.xml"/><Relationship Id="rId507" Type="http://schemas.openxmlformats.org/officeDocument/2006/relationships/slide" Target="slides/slide505.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374" Type="http://schemas.openxmlformats.org/officeDocument/2006/relationships/slide" Target="slides/slide372.xml"/><Relationship Id="rId395" Type="http://schemas.openxmlformats.org/officeDocument/2006/relationships/slide" Target="slides/slide393.xml"/><Relationship Id="rId409" Type="http://schemas.openxmlformats.org/officeDocument/2006/relationships/slide" Target="slides/slide407.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420" Type="http://schemas.openxmlformats.org/officeDocument/2006/relationships/slide" Target="slides/slide418.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41" Type="http://schemas.openxmlformats.org/officeDocument/2006/relationships/slide" Target="slides/slide439.xml"/><Relationship Id="rId462" Type="http://schemas.openxmlformats.org/officeDocument/2006/relationships/slide" Target="slides/slide460.xml"/><Relationship Id="rId483" Type="http://schemas.openxmlformats.org/officeDocument/2006/relationships/slide" Target="slides/slide481.xml"/><Relationship Id="rId518" Type="http://schemas.openxmlformats.org/officeDocument/2006/relationships/slide" Target="slides/slide516.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slide" Target="slides/slide362.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385" Type="http://schemas.openxmlformats.org/officeDocument/2006/relationships/slide" Target="slides/slide383.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410" Type="http://schemas.openxmlformats.org/officeDocument/2006/relationships/slide" Target="slides/slide408.xml"/><Relationship Id="rId431" Type="http://schemas.openxmlformats.org/officeDocument/2006/relationships/slide" Target="slides/slide429.xml"/><Relationship Id="rId452" Type="http://schemas.openxmlformats.org/officeDocument/2006/relationships/slide" Target="slides/slide450.xml"/><Relationship Id="rId473" Type="http://schemas.openxmlformats.org/officeDocument/2006/relationships/slide" Target="slides/slide471.xml"/><Relationship Id="rId494" Type="http://schemas.openxmlformats.org/officeDocument/2006/relationships/slide" Target="slides/slide492.xml"/><Relationship Id="rId508" Type="http://schemas.openxmlformats.org/officeDocument/2006/relationships/slide" Target="slides/slide506.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96" Type="http://schemas.openxmlformats.org/officeDocument/2006/relationships/slide" Target="slides/slide394.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400" Type="http://schemas.openxmlformats.org/officeDocument/2006/relationships/slide" Target="slides/slide398.xml"/><Relationship Id="rId421" Type="http://schemas.openxmlformats.org/officeDocument/2006/relationships/slide" Target="slides/slide419.xml"/><Relationship Id="rId442" Type="http://schemas.openxmlformats.org/officeDocument/2006/relationships/slide" Target="slides/slide440.xml"/><Relationship Id="rId463" Type="http://schemas.openxmlformats.org/officeDocument/2006/relationships/slide" Target="slides/slide461.xml"/><Relationship Id="rId484" Type="http://schemas.openxmlformats.org/officeDocument/2006/relationships/slide" Target="slides/slide482.xml"/><Relationship Id="rId519" Type="http://schemas.openxmlformats.org/officeDocument/2006/relationships/slide" Target="slides/slide517.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411" Type="http://schemas.openxmlformats.org/officeDocument/2006/relationships/slide" Target="slides/slide409.xml"/><Relationship Id="rId432" Type="http://schemas.openxmlformats.org/officeDocument/2006/relationships/slide" Target="slides/slide430.xml"/><Relationship Id="rId453" Type="http://schemas.openxmlformats.org/officeDocument/2006/relationships/slide" Target="slides/slide451.xml"/><Relationship Id="rId474" Type="http://schemas.openxmlformats.org/officeDocument/2006/relationships/slide" Target="slides/slide472.xml"/><Relationship Id="rId509" Type="http://schemas.openxmlformats.org/officeDocument/2006/relationships/slide" Target="slides/slide507.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495" Type="http://schemas.openxmlformats.org/officeDocument/2006/relationships/slide" Target="slides/slide493.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slide" Target="slides/slide395.xml"/><Relationship Id="rId520" Type="http://schemas.openxmlformats.org/officeDocument/2006/relationships/slide" Target="slides/slide518.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slide" Target="slides/slide399.xml"/><Relationship Id="rId422" Type="http://schemas.openxmlformats.org/officeDocument/2006/relationships/slide" Target="slides/slide420.xml"/><Relationship Id="rId443" Type="http://schemas.openxmlformats.org/officeDocument/2006/relationships/slide" Target="slides/slide441.xml"/><Relationship Id="rId464" Type="http://schemas.openxmlformats.org/officeDocument/2006/relationships/slide" Target="slides/slide462.xml"/><Relationship Id="rId303" Type="http://schemas.openxmlformats.org/officeDocument/2006/relationships/slide" Target="slides/slide301.xml"/><Relationship Id="rId485" Type="http://schemas.openxmlformats.org/officeDocument/2006/relationships/slide" Target="slides/slide483.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510" Type="http://schemas.openxmlformats.org/officeDocument/2006/relationships/slide" Target="slides/slide508.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496" Type="http://schemas.openxmlformats.org/officeDocument/2006/relationships/slide" Target="slides/slide494.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521" Type="http://schemas.openxmlformats.org/officeDocument/2006/relationships/notesMaster" Target="notesMasters/notesMaster1.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slide" Target="slides/slide463.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476" Type="http://schemas.openxmlformats.org/officeDocument/2006/relationships/slide" Target="slides/slide474.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501" Type="http://schemas.openxmlformats.org/officeDocument/2006/relationships/slide" Target="slides/slide499.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487" Type="http://schemas.openxmlformats.org/officeDocument/2006/relationships/slide" Target="slides/slide485.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512" Type="http://schemas.openxmlformats.org/officeDocument/2006/relationships/slide" Target="slides/slide510.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498" Type="http://schemas.openxmlformats.org/officeDocument/2006/relationships/slide" Target="slides/slide496.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23" Type="http://schemas.openxmlformats.org/officeDocument/2006/relationships/presProps" Target="presProps.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240" Type="http://schemas.openxmlformats.org/officeDocument/2006/relationships/slide" Target="slides/slide238.xml"/><Relationship Id="rId478" Type="http://schemas.openxmlformats.org/officeDocument/2006/relationships/slide" Target="slides/slide476.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2750" cy="498475"/>
          </a:xfrm>
          <a:prstGeom prst="rect">
            <a:avLst/>
          </a:prstGeom>
        </p:spPr>
        <p:txBody>
          <a:bodyPr vert="horz" lIns="92281" tIns="46140" rIns="92281" bIns="46140" rtlCol="0"/>
          <a:lstStyle>
            <a:lvl1pPr algn="l" eaLnBrk="1" fontAlgn="auto" hangingPunct="1">
              <a:spcBef>
                <a:spcPts val="0"/>
              </a:spcBef>
              <a:spcAft>
                <a:spcPts val="0"/>
              </a:spcAft>
              <a:defRPr sz="1300">
                <a:latin typeface="+mn-lt"/>
                <a:cs typeface="+mn-cs"/>
              </a:defRPr>
            </a:lvl1pPr>
          </a:lstStyle>
          <a:p>
            <a:pPr>
              <a:defRPr/>
            </a:pPr>
            <a:endParaRPr lang="it-IT"/>
          </a:p>
        </p:txBody>
      </p:sp>
      <p:sp>
        <p:nvSpPr>
          <p:cNvPr id="3" name="Segnaposto data 2"/>
          <p:cNvSpPr>
            <a:spLocks noGrp="1"/>
          </p:cNvSpPr>
          <p:nvPr>
            <p:ph type="dt" sz="quarter" idx="1"/>
          </p:nvPr>
        </p:nvSpPr>
        <p:spPr>
          <a:xfrm>
            <a:off x="3859213" y="0"/>
            <a:ext cx="2952750" cy="498475"/>
          </a:xfrm>
          <a:prstGeom prst="rect">
            <a:avLst/>
          </a:prstGeom>
        </p:spPr>
        <p:txBody>
          <a:bodyPr vert="horz" lIns="92281" tIns="46140" rIns="92281" bIns="46140" rtlCol="0"/>
          <a:lstStyle>
            <a:lvl1pPr algn="r" eaLnBrk="1" fontAlgn="auto" hangingPunct="1">
              <a:spcBef>
                <a:spcPts val="0"/>
              </a:spcBef>
              <a:spcAft>
                <a:spcPts val="0"/>
              </a:spcAft>
              <a:defRPr sz="1300">
                <a:latin typeface="+mn-lt"/>
                <a:cs typeface="+mn-cs"/>
              </a:defRPr>
            </a:lvl1pPr>
          </a:lstStyle>
          <a:p>
            <a:pPr>
              <a:defRPr/>
            </a:pPr>
            <a:fld id="{E2675D90-A06F-4C31-9969-4B28D909E9E6}" type="datetimeFigureOut">
              <a:rPr lang="it-IT"/>
              <a:pPr>
                <a:defRPr/>
              </a:pPr>
              <a:t>21/03/2016</a:t>
            </a:fld>
            <a:endParaRPr lang="it-IT"/>
          </a:p>
        </p:txBody>
      </p:sp>
      <p:sp>
        <p:nvSpPr>
          <p:cNvPr id="4" name="Segnaposto piè di pagina 3"/>
          <p:cNvSpPr>
            <a:spLocks noGrp="1"/>
          </p:cNvSpPr>
          <p:nvPr>
            <p:ph type="ftr" sz="quarter" idx="2"/>
          </p:nvPr>
        </p:nvSpPr>
        <p:spPr>
          <a:xfrm>
            <a:off x="0" y="9448800"/>
            <a:ext cx="2952750" cy="498475"/>
          </a:xfrm>
          <a:prstGeom prst="rect">
            <a:avLst/>
          </a:prstGeom>
        </p:spPr>
        <p:txBody>
          <a:bodyPr vert="horz" lIns="92281" tIns="46140" rIns="92281" bIns="46140" rtlCol="0" anchor="b"/>
          <a:lstStyle>
            <a:lvl1pPr algn="l" eaLnBrk="1" fontAlgn="auto" hangingPunct="1">
              <a:spcBef>
                <a:spcPts val="0"/>
              </a:spcBef>
              <a:spcAft>
                <a:spcPts val="0"/>
              </a:spcAft>
              <a:defRPr sz="13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59213" y="9448800"/>
            <a:ext cx="2952750" cy="498475"/>
          </a:xfrm>
          <a:prstGeom prst="rect">
            <a:avLst/>
          </a:prstGeom>
        </p:spPr>
        <p:txBody>
          <a:bodyPr vert="horz" wrap="square" lIns="92281" tIns="46140" rIns="92281" bIns="46140"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DB552AC6-92B3-4B5D-B4BF-4A868B1F412A}" type="slidenum">
              <a:rPr lang="it-IT" altLang="it-IT"/>
              <a:pPr>
                <a:defRPr/>
              </a:pPr>
              <a:t>‹N›</a:t>
            </a:fld>
            <a:endParaRPr lang="it-IT" altLang="it-IT"/>
          </a:p>
        </p:txBody>
      </p:sp>
    </p:spTree>
    <p:extLst>
      <p:ext uri="{BB962C8B-B14F-4D97-AF65-F5344CB8AC3E}">
        <p14:creationId xmlns:p14="http://schemas.microsoft.com/office/powerpoint/2010/main" val="1008004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2750" cy="498475"/>
          </a:xfrm>
          <a:prstGeom prst="rect">
            <a:avLst/>
          </a:prstGeom>
        </p:spPr>
        <p:txBody>
          <a:bodyPr vert="horz" lIns="92281" tIns="46140" rIns="92281" bIns="46140" rtlCol="0"/>
          <a:lstStyle>
            <a:lvl1pPr algn="l" eaLnBrk="1" hangingPunct="1">
              <a:defRPr sz="1300">
                <a:latin typeface="Arial" charset="0"/>
                <a:cs typeface="Arial" charset="0"/>
              </a:defRPr>
            </a:lvl1pPr>
          </a:lstStyle>
          <a:p>
            <a:pPr>
              <a:defRPr/>
            </a:pPr>
            <a:endParaRPr lang="it-IT"/>
          </a:p>
        </p:txBody>
      </p:sp>
      <p:sp>
        <p:nvSpPr>
          <p:cNvPr id="3" name="Segnaposto data 2"/>
          <p:cNvSpPr>
            <a:spLocks noGrp="1"/>
          </p:cNvSpPr>
          <p:nvPr>
            <p:ph type="dt" idx="1"/>
          </p:nvPr>
        </p:nvSpPr>
        <p:spPr>
          <a:xfrm>
            <a:off x="3859213" y="0"/>
            <a:ext cx="2952750" cy="498475"/>
          </a:xfrm>
          <a:prstGeom prst="rect">
            <a:avLst/>
          </a:prstGeom>
        </p:spPr>
        <p:txBody>
          <a:bodyPr vert="horz" lIns="92281" tIns="46140" rIns="92281" bIns="46140" rtlCol="0"/>
          <a:lstStyle>
            <a:lvl1pPr algn="r" eaLnBrk="1" hangingPunct="1">
              <a:defRPr sz="1300">
                <a:latin typeface="Arial" charset="0"/>
                <a:cs typeface="Arial" charset="0"/>
              </a:defRPr>
            </a:lvl1pPr>
          </a:lstStyle>
          <a:p>
            <a:pPr>
              <a:defRPr/>
            </a:pPr>
            <a:fld id="{F4951D7D-D4D7-47DE-9A53-497C66AD49C0}" type="datetimeFigureOut">
              <a:rPr lang="it-IT"/>
              <a:pPr>
                <a:defRPr/>
              </a:pPr>
              <a:t>21/03/2016</a:t>
            </a:fld>
            <a:endParaRPr lang="it-IT"/>
          </a:p>
        </p:txBody>
      </p:sp>
      <p:sp>
        <p:nvSpPr>
          <p:cNvPr id="4" name="Segnaposto immagine diapositiva 3"/>
          <p:cNvSpPr>
            <a:spLocks noGrp="1" noRot="1" noChangeAspect="1"/>
          </p:cNvSpPr>
          <p:nvPr>
            <p:ph type="sldImg" idx="2"/>
          </p:nvPr>
        </p:nvSpPr>
        <p:spPr>
          <a:xfrm>
            <a:off x="919163" y="744538"/>
            <a:ext cx="4975225" cy="3732212"/>
          </a:xfrm>
          <a:prstGeom prst="rect">
            <a:avLst/>
          </a:prstGeom>
          <a:noFill/>
          <a:ln w="12700">
            <a:solidFill>
              <a:prstClr val="black"/>
            </a:solidFill>
          </a:ln>
        </p:spPr>
        <p:txBody>
          <a:bodyPr vert="horz" lIns="92281" tIns="46140" rIns="92281" bIns="46140" rtlCol="0" anchor="ctr"/>
          <a:lstStyle/>
          <a:p>
            <a:pPr lvl="0"/>
            <a:endParaRPr lang="it-IT" noProof="0" smtClean="0"/>
          </a:p>
        </p:txBody>
      </p:sp>
      <p:sp>
        <p:nvSpPr>
          <p:cNvPr id="5" name="Segnaposto note 4"/>
          <p:cNvSpPr>
            <a:spLocks noGrp="1"/>
          </p:cNvSpPr>
          <p:nvPr>
            <p:ph type="body" sz="quarter" idx="3"/>
          </p:nvPr>
        </p:nvSpPr>
        <p:spPr>
          <a:xfrm>
            <a:off x="681038" y="4725988"/>
            <a:ext cx="5451475" cy="4478337"/>
          </a:xfrm>
          <a:prstGeom prst="rect">
            <a:avLst/>
          </a:prstGeom>
        </p:spPr>
        <p:txBody>
          <a:bodyPr vert="horz" lIns="92281" tIns="46140" rIns="92281" bIns="4614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48800"/>
            <a:ext cx="2952750" cy="498475"/>
          </a:xfrm>
          <a:prstGeom prst="rect">
            <a:avLst/>
          </a:prstGeom>
        </p:spPr>
        <p:txBody>
          <a:bodyPr vert="horz" lIns="92281" tIns="46140" rIns="92281" bIns="46140" rtlCol="0" anchor="b"/>
          <a:lstStyle>
            <a:lvl1pPr algn="l" eaLnBrk="1" hangingPunct="1">
              <a:defRPr sz="1300">
                <a:latin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3859213" y="9448800"/>
            <a:ext cx="2952750" cy="498475"/>
          </a:xfrm>
          <a:prstGeom prst="rect">
            <a:avLst/>
          </a:prstGeom>
        </p:spPr>
        <p:txBody>
          <a:bodyPr vert="horz" wrap="square" lIns="92281" tIns="46140" rIns="92281" bIns="46140" numCol="1" anchor="b" anchorCtr="0" compatLnSpc="1">
            <a:prstTxWarp prst="textNoShape">
              <a:avLst/>
            </a:prstTxWarp>
          </a:bodyPr>
          <a:lstStyle>
            <a:lvl1pPr algn="r" eaLnBrk="1" hangingPunct="1">
              <a:defRPr sz="1300" smtClean="0"/>
            </a:lvl1pPr>
          </a:lstStyle>
          <a:p>
            <a:pPr>
              <a:defRPr/>
            </a:pPr>
            <a:fld id="{82899326-CB90-4498-900C-AE1E0AE87CCA}" type="slidenum">
              <a:rPr lang="it-IT" altLang="it-IT"/>
              <a:pPr>
                <a:defRPr/>
              </a:pPr>
              <a:t>‹N›</a:t>
            </a:fld>
            <a:endParaRPr lang="it-IT" altLang="it-IT"/>
          </a:p>
        </p:txBody>
      </p:sp>
    </p:spTree>
    <p:extLst>
      <p:ext uri="{BB962C8B-B14F-4D97-AF65-F5344CB8AC3E}">
        <p14:creationId xmlns:p14="http://schemas.microsoft.com/office/powerpoint/2010/main" val="2109171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F2FDE6-6B40-4520-8035-0151BE43E1A7}" type="slidenum">
              <a:rPr lang="it-IT">
                <a:solidFill>
                  <a:srgbClr val="000000"/>
                </a:solidFill>
              </a:rPr>
              <a:pPr/>
              <a:t>43</a:t>
            </a:fld>
            <a:endParaRPr lang="it-IT">
              <a:solidFill>
                <a:srgbClr val="000000"/>
              </a:solidFill>
            </a:endParaRPr>
          </a:p>
        </p:txBody>
      </p:sp>
    </p:spTree>
    <p:extLst>
      <p:ext uri="{BB962C8B-B14F-4D97-AF65-F5344CB8AC3E}">
        <p14:creationId xmlns:p14="http://schemas.microsoft.com/office/powerpoint/2010/main" val="241792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812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54EE9B-F043-4285-9486-7C65FDD07152}" type="slidenum">
              <a:rPr lang="it-IT">
                <a:solidFill>
                  <a:srgbClr val="000000"/>
                </a:solidFill>
              </a:rPr>
              <a:pPr/>
              <a:t>156</a:t>
            </a:fld>
            <a:endParaRPr lang="it-IT">
              <a:solidFill>
                <a:srgbClr val="000000"/>
              </a:solidFill>
            </a:endParaRPr>
          </a:p>
        </p:txBody>
      </p:sp>
    </p:spTree>
    <p:extLst>
      <p:ext uri="{BB962C8B-B14F-4D97-AF65-F5344CB8AC3E}">
        <p14:creationId xmlns:p14="http://schemas.microsoft.com/office/powerpoint/2010/main" val="42218109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246</a:t>
            </a:fld>
            <a:endParaRPr lang="it-IT">
              <a:solidFill>
                <a:prstClr val="black"/>
              </a:solidFill>
            </a:endParaRPr>
          </a:p>
        </p:txBody>
      </p:sp>
    </p:spTree>
    <p:extLst>
      <p:ext uri="{BB962C8B-B14F-4D97-AF65-F5344CB8AC3E}">
        <p14:creationId xmlns:p14="http://schemas.microsoft.com/office/powerpoint/2010/main" val="40351603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247</a:t>
            </a:fld>
            <a:endParaRPr lang="it-IT">
              <a:solidFill>
                <a:prstClr val="black"/>
              </a:solidFill>
            </a:endParaRPr>
          </a:p>
        </p:txBody>
      </p:sp>
    </p:spTree>
    <p:extLst>
      <p:ext uri="{BB962C8B-B14F-4D97-AF65-F5344CB8AC3E}">
        <p14:creationId xmlns:p14="http://schemas.microsoft.com/office/powerpoint/2010/main" val="40351603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248</a:t>
            </a:fld>
            <a:endParaRPr lang="it-IT">
              <a:solidFill>
                <a:prstClr val="black"/>
              </a:solidFill>
            </a:endParaRPr>
          </a:p>
        </p:txBody>
      </p:sp>
    </p:spTree>
    <p:extLst>
      <p:ext uri="{BB962C8B-B14F-4D97-AF65-F5344CB8AC3E}">
        <p14:creationId xmlns:p14="http://schemas.microsoft.com/office/powerpoint/2010/main" val="40351603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249</a:t>
            </a:fld>
            <a:endParaRPr lang="it-IT">
              <a:solidFill>
                <a:prstClr val="black"/>
              </a:solidFill>
            </a:endParaRPr>
          </a:p>
        </p:txBody>
      </p:sp>
    </p:spTree>
    <p:extLst>
      <p:ext uri="{BB962C8B-B14F-4D97-AF65-F5344CB8AC3E}">
        <p14:creationId xmlns:p14="http://schemas.microsoft.com/office/powerpoint/2010/main" val="23519054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250</a:t>
            </a:fld>
            <a:endParaRPr lang="it-IT">
              <a:solidFill>
                <a:prstClr val="black"/>
              </a:solidFill>
            </a:endParaRPr>
          </a:p>
        </p:txBody>
      </p:sp>
    </p:spTree>
    <p:extLst>
      <p:ext uri="{BB962C8B-B14F-4D97-AF65-F5344CB8AC3E}">
        <p14:creationId xmlns:p14="http://schemas.microsoft.com/office/powerpoint/2010/main" val="38896852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251</a:t>
            </a:fld>
            <a:endParaRPr lang="it-IT">
              <a:solidFill>
                <a:prstClr val="black"/>
              </a:solidFill>
            </a:endParaRPr>
          </a:p>
        </p:txBody>
      </p:sp>
    </p:spTree>
    <p:extLst>
      <p:ext uri="{BB962C8B-B14F-4D97-AF65-F5344CB8AC3E}">
        <p14:creationId xmlns:p14="http://schemas.microsoft.com/office/powerpoint/2010/main" val="29369183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252</a:t>
            </a:fld>
            <a:endParaRPr lang="it-IT">
              <a:solidFill>
                <a:prstClr val="black"/>
              </a:solidFill>
            </a:endParaRPr>
          </a:p>
        </p:txBody>
      </p:sp>
    </p:spTree>
    <p:extLst>
      <p:ext uri="{BB962C8B-B14F-4D97-AF65-F5344CB8AC3E}">
        <p14:creationId xmlns:p14="http://schemas.microsoft.com/office/powerpoint/2010/main" val="40351603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253</a:t>
            </a:fld>
            <a:endParaRPr lang="it-IT">
              <a:solidFill>
                <a:prstClr val="black"/>
              </a:solidFill>
            </a:endParaRPr>
          </a:p>
        </p:txBody>
      </p:sp>
    </p:spTree>
    <p:extLst>
      <p:ext uri="{BB962C8B-B14F-4D97-AF65-F5344CB8AC3E}">
        <p14:creationId xmlns:p14="http://schemas.microsoft.com/office/powerpoint/2010/main" val="40351603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254</a:t>
            </a:fld>
            <a:endParaRPr lang="it-IT">
              <a:solidFill>
                <a:prstClr val="black"/>
              </a:solidFill>
            </a:endParaRPr>
          </a:p>
        </p:txBody>
      </p:sp>
    </p:spTree>
    <p:extLst>
      <p:ext uri="{BB962C8B-B14F-4D97-AF65-F5344CB8AC3E}">
        <p14:creationId xmlns:p14="http://schemas.microsoft.com/office/powerpoint/2010/main" val="403516034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255</a:t>
            </a:fld>
            <a:endParaRPr lang="it-IT">
              <a:solidFill>
                <a:prstClr val="black"/>
              </a:solidFill>
            </a:endParaRPr>
          </a:p>
        </p:txBody>
      </p:sp>
    </p:spTree>
    <p:extLst>
      <p:ext uri="{BB962C8B-B14F-4D97-AF65-F5344CB8AC3E}">
        <p14:creationId xmlns:p14="http://schemas.microsoft.com/office/powerpoint/2010/main" val="382615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83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B917D3-07C2-4071-81C0-542FC0FAB670}" type="slidenum">
              <a:rPr lang="it-IT">
                <a:solidFill>
                  <a:srgbClr val="000000"/>
                </a:solidFill>
              </a:rPr>
              <a:pPr/>
              <a:t>157</a:t>
            </a:fld>
            <a:endParaRPr lang="it-IT">
              <a:solidFill>
                <a:srgbClr val="000000"/>
              </a:solidFill>
            </a:endParaRPr>
          </a:p>
        </p:txBody>
      </p:sp>
    </p:spTree>
    <p:extLst>
      <p:ext uri="{BB962C8B-B14F-4D97-AF65-F5344CB8AC3E}">
        <p14:creationId xmlns:p14="http://schemas.microsoft.com/office/powerpoint/2010/main" val="41958201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256</a:t>
            </a:fld>
            <a:endParaRPr lang="it-IT">
              <a:solidFill>
                <a:prstClr val="black"/>
              </a:solidFill>
            </a:endParaRPr>
          </a:p>
        </p:txBody>
      </p:sp>
    </p:spTree>
    <p:extLst>
      <p:ext uri="{BB962C8B-B14F-4D97-AF65-F5344CB8AC3E}">
        <p14:creationId xmlns:p14="http://schemas.microsoft.com/office/powerpoint/2010/main" val="157173150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257</a:t>
            </a:fld>
            <a:endParaRPr lang="it-IT">
              <a:solidFill>
                <a:prstClr val="black"/>
              </a:solidFill>
            </a:endParaRPr>
          </a:p>
        </p:txBody>
      </p:sp>
    </p:spTree>
    <p:extLst>
      <p:ext uri="{BB962C8B-B14F-4D97-AF65-F5344CB8AC3E}">
        <p14:creationId xmlns:p14="http://schemas.microsoft.com/office/powerpoint/2010/main" val="271455952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258</a:t>
            </a:fld>
            <a:endParaRPr lang="it-IT">
              <a:solidFill>
                <a:prstClr val="black"/>
              </a:solidFill>
            </a:endParaRPr>
          </a:p>
        </p:txBody>
      </p:sp>
    </p:spTree>
    <p:extLst>
      <p:ext uri="{BB962C8B-B14F-4D97-AF65-F5344CB8AC3E}">
        <p14:creationId xmlns:p14="http://schemas.microsoft.com/office/powerpoint/2010/main" val="38413856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259</a:t>
            </a:fld>
            <a:endParaRPr lang="it-IT">
              <a:solidFill>
                <a:prstClr val="black"/>
              </a:solidFill>
            </a:endParaRPr>
          </a:p>
        </p:txBody>
      </p:sp>
    </p:spTree>
    <p:extLst>
      <p:ext uri="{BB962C8B-B14F-4D97-AF65-F5344CB8AC3E}">
        <p14:creationId xmlns:p14="http://schemas.microsoft.com/office/powerpoint/2010/main" val="18772434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260</a:t>
            </a:fld>
            <a:endParaRPr lang="it-IT">
              <a:solidFill>
                <a:prstClr val="black"/>
              </a:solidFill>
            </a:endParaRPr>
          </a:p>
        </p:txBody>
      </p:sp>
    </p:spTree>
    <p:extLst>
      <p:ext uri="{BB962C8B-B14F-4D97-AF65-F5344CB8AC3E}">
        <p14:creationId xmlns:p14="http://schemas.microsoft.com/office/powerpoint/2010/main" val="28172615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261</a:t>
            </a:fld>
            <a:endParaRPr lang="it-IT">
              <a:solidFill>
                <a:prstClr val="black"/>
              </a:solidFill>
            </a:endParaRPr>
          </a:p>
        </p:txBody>
      </p:sp>
    </p:spTree>
    <p:extLst>
      <p:ext uri="{BB962C8B-B14F-4D97-AF65-F5344CB8AC3E}">
        <p14:creationId xmlns:p14="http://schemas.microsoft.com/office/powerpoint/2010/main" val="29970340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262</a:t>
            </a:fld>
            <a:endParaRPr lang="it-IT">
              <a:solidFill>
                <a:prstClr val="black"/>
              </a:solidFill>
            </a:endParaRPr>
          </a:p>
        </p:txBody>
      </p:sp>
    </p:spTree>
    <p:extLst>
      <p:ext uri="{BB962C8B-B14F-4D97-AF65-F5344CB8AC3E}">
        <p14:creationId xmlns:p14="http://schemas.microsoft.com/office/powerpoint/2010/main" val="37775633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263</a:t>
            </a:fld>
            <a:endParaRPr lang="it-IT">
              <a:solidFill>
                <a:prstClr val="black"/>
              </a:solidFill>
            </a:endParaRPr>
          </a:p>
        </p:txBody>
      </p:sp>
    </p:spTree>
    <p:extLst>
      <p:ext uri="{BB962C8B-B14F-4D97-AF65-F5344CB8AC3E}">
        <p14:creationId xmlns:p14="http://schemas.microsoft.com/office/powerpoint/2010/main" val="38765576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264</a:t>
            </a:fld>
            <a:endParaRPr lang="it-IT">
              <a:solidFill>
                <a:prstClr val="black"/>
              </a:solidFill>
            </a:endParaRPr>
          </a:p>
        </p:txBody>
      </p:sp>
    </p:spTree>
    <p:extLst>
      <p:ext uri="{BB962C8B-B14F-4D97-AF65-F5344CB8AC3E}">
        <p14:creationId xmlns:p14="http://schemas.microsoft.com/office/powerpoint/2010/main" val="14550423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265</a:t>
            </a:fld>
            <a:endParaRPr lang="it-IT">
              <a:solidFill>
                <a:prstClr val="black"/>
              </a:solidFill>
            </a:endParaRPr>
          </a:p>
        </p:txBody>
      </p:sp>
    </p:spTree>
    <p:extLst>
      <p:ext uri="{BB962C8B-B14F-4D97-AF65-F5344CB8AC3E}">
        <p14:creationId xmlns:p14="http://schemas.microsoft.com/office/powerpoint/2010/main" val="47944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158</a:t>
            </a:fld>
            <a:endParaRPr lang="it-IT">
              <a:solidFill>
                <a:prstClr val="black"/>
              </a:solidFill>
            </a:endParaRPr>
          </a:p>
        </p:txBody>
      </p:sp>
    </p:spTree>
    <p:extLst>
      <p:ext uri="{BB962C8B-B14F-4D97-AF65-F5344CB8AC3E}">
        <p14:creationId xmlns:p14="http://schemas.microsoft.com/office/powerpoint/2010/main" val="3402420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266</a:t>
            </a:fld>
            <a:endParaRPr lang="it-IT">
              <a:solidFill>
                <a:prstClr val="black"/>
              </a:solidFill>
            </a:endParaRPr>
          </a:p>
        </p:txBody>
      </p:sp>
    </p:spTree>
    <p:extLst>
      <p:ext uri="{BB962C8B-B14F-4D97-AF65-F5344CB8AC3E}">
        <p14:creationId xmlns:p14="http://schemas.microsoft.com/office/powerpoint/2010/main" val="47944546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267</a:t>
            </a:fld>
            <a:endParaRPr lang="it-IT">
              <a:solidFill>
                <a:prstClr val="black"/>
              </a:solidFill>
            </a:endParaRPr>
          </a:p>
        </p:txBody>
      </p:sp>
    </p:spTree>
    <p:extLst>
      <p:ext uri="{BB962C8B-B14F-4D97-AF65-F5344CB8AC3E}">
        <p14:creationId xmlns:p14="http://schemas.microsoft.com/office/powerpoint/2010/main" val="234033482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268</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269</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270</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271</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272</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273</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274</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275</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159</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276</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277</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278</a:t>
            </a:fld>
            <a:endParaRPr lang="it-IT">
              <a:solidFill>
                <a:prstClr val="black"/>
              </a:solidFill>
            </a:endParaRPr>
          </a:p>
        </p:txBody>
      </p:sp>
    </p:spTree>
    <p:extLst>
      <p:ext uri="{BB962C8B-B14F-4D97-AF65-F5344CB8AC3E}">
        <p14:creationId xmlns:p14="http://schemas.microsoft.com/office/powerpoint/2010/main" val="303059123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5120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5E53FF-9EFE-4AE7-983C-5D2912041969}" type="slidenum">
              <a:rPr lang="it-IT" sz="1300">
                <a:latin typeface="Arial" panose="020B0604020202020204" pitchFamily="34" charset="0"/>
              </a:rPr>
              <a:pPr>
                <a:spcBef>
                  <a:spcPct val="0"/>
                </a:spcBef>
              </a:pPr>
              <a:t>360</a:t>
            </a:fld>
            <a:endParaRPr lang="it-IT" sz="1300">
              <a:latin typeface="Arial" panose="020B0604020202020204" pitchFamily="34" charset="0"/>
            </a:endParaRPr>
          </a:p>
        </p:txBody>
      </p:sp>
    </p:spTree>
    <p:extLst>
      <p:ext uri="{BB962C8B-B14F-4D97-AF65-F5344CB8AC3E}">
        <p14:creationId xmlns:p14="http://schemas.microsoft.com/office/powerpoint/2010/main" val="225750955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0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530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DB4158-AE6B-436F-B7DE-1DC54B73DDE0}" type="slidenum">
              <a:rPr lang="it-IT" sz="1300">
                <a:solidFill>
                  <a:srgbClr val="000000"/>
                </a:solidFill>
                <a:latin typeface="Arial" panose="020B0604020202020204" pitchFamily="34" charset="0"/>
              </a:rPr>
              <a:pPr>
                <a:spcBef>
                  <a:spcPct val="0"/>
                </a:spcBef>
              </a:pPr>
              <a:t>377</a:t>
            </a:fld>
            <a:endParaRPr lang="it-IT" sz="1300">
              <a:solidFill>
                <a:srgbClr val="000000"/>
              </a:solidFill>
              <a:latin typeface="Arial" panose="020B0604020202020204" pitchFamily="34" charset="0"/>
            </a:endParaRPr>
          </a:p>
        </p:txBody>
      </p:sp>
    </p:spTree>
    <p:extLst>
      <p:ext uri="{BB962C8B-B14F-4D97-AF65-F5344CB8AC3E}">
        <p14:creationId xmlns:p14="http://schemas.microsoft.com/office/powerpoint/2010/main" val="24684692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90381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160</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161</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162</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163</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164</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165</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Tree>
    <p:extLst>
      <p:ext uri="{BB962C8B-B14F-4D97-AF65-F5344CB8AC3E}">
        <p14:creationId xmlns:p14="http://schemas.microsoft.com/office/powerpoint/2010/main" val="1472879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166</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167</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168</a:t>
            </a:fld>
            <a:endParaRPr lang="it-IT">
              <a:solidFill>
                <a:prstClr val="black"/>
              </a:solidFill>
            </a:endParaRPr>
          </a:p>
        </p:txBody>
      </p:sp>
    </p:spTree>
    <p:extLst>
      <p:ext uri="{BB962C8B-B14F-4D97-AF65-F5344CB8AC3E}">
        <p14:creationId xmlns:p14="http://schemas.microsoft.com/office/powerpoint/2010/main" val="1938120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169</a:t>
            </a:fld>
            <a:endParaRPr lang="it-IT">
              <a:solidFill>
                <a:prstClr val="black"/>
              </a:solidFill>
            </a:endParaRPr>
          </a:p>
        </p:txBody>
      </p:sp>
    </p:spTree>
    <p:extLst>
      <p:ext uri="{BB962C8B-B14F-4D97-AF65-F5344CB8AC3E}">
        <p14:creationId xmlns:p14="http://schemas.microsoft.com/office/powerpoint/2010/main" val="1399982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170</a:t>
            </a:fld>
            <a:endParaRPr lang="it-IT">
              <a:solidFill>
                <a:prstClr val="black"/>
              </a:solidFill>
            </a:endParaRPr>
          </a:p>
        </p:txBody>
      </p:sp>
    </p:spTree>
    <p:extLst>
      <p:ext uri="{BB962C8B-B14F-4D97-AF65-F5344CB8AC3E}">
        <p14:creationId xmlns:p14="http://schemas.microsoft.com/office/powerpoint/2010/main" val="1027248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171</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172</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173</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174</a:t>
            </a:fld>
            <a:endParaRPr lang="it-IT">
              <a:solidFill>
                <a:prstClr val="black"/>
              </a:solidFill>
            </a:endParaRPr>
          </a:p>
        </p:txBody>
      </p:sp>
    </p:spTree>
    <p:extLst>
      <p:ext uri="{BB962C8B-B14F-4D97-AF65-F5344CB8AC3E}">
        <p14:creationId xmlns:p14="http://schemas.microsoft.com/office/powerpoint/2010/main" val="1427901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175</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Tree>
    <p:extLst>
      <p:ext uri="{BB962C8B-B14F-4D97-AF65-F5344CB8AC3E}">
        <p14:creationId xmlns:p14="http://schemas.microsoft.com/office/powerpoint/2010/main" val="1073940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176</a:t>
            </a:fld>
            <a:endParaRPr lang="it-IT">
              <a:solidFill>
                <a:prstClr val="black"/>
              </a:solidFill>
            </a:endParaRPr>
          </a:p>
        </p:txBody>
      </p:sp>
    </p:spTree>
    <p:extLst>
      <p:ext uri="{BB962C8B-B14F-4D97-AF65-F5344CB8AC3E}">
        <p14:creationId xmlns:p14="http://schemas.microsoft.com/office/powerpoint/2010/main" val="497377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177</a:t>
            </a:fld>
            <a:endParaRPr lang="it-IT">
              <a:solidFill>
                <a:prstClr val="black"/>
              </a:solidFill>
            </a:endParaRPr>
          </a:p>
        </p:txBody>
      </p:sp>
    </p:spTree>
    <p:extLst>
      <p:ext uri="{BB962C8B-B14F-4D97-AF65-F5344CB8AC3E}">
        <p14:creationId xmlns:p14="http://schemas.microsoft.com/office/powerpoint/2010/main" val="497377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178</a:t>
            </a:fld>
            <a:endParaRPr lang="it-IT">
              <a:solidFill>
                <a:prstClr val="black"/>
              </a:solidFill>
            </a:endParaRPr>
          </a:p>
        </p:txBody>
      </p:sp>
    </p:spTree>
    <p:extLst>
      <p:ext uri="{BB962C8B-B14F-4D97-AF65-F5344CB8AC3E}">
        <p14:creationId xmlns:p14="http://schemas.microsoft.com/office/powerpoint/2010/main" val="497377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179</a:t>
            </a:fld>
            <a:endParaRPr lang="it-IT">
              <a:solidFill>
                <a:prstClr val="black"/>
              </a:solidFill>
            </a:endParaRPr>
          </a:p>
        </p:txBody>
      </p:sp>
    </p:spTree>
    <p:extLst>
      <p:ext uri="{BB962C8B-B14F-4D97-AF65-F5344CB8AC3E}">
        <p14:creationId xmlns:p14="http://schemas.microsoft.com/office/powerpoint/2010/main" val="497377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180</a:t>
            </a:fld>
            <a:endParaRPr lang="it-IT">
              <a:solidFill>
                <a:prstClr val="black"/>
              </a:solidFill>
            </a:endParaRPr>
          </a:p>
        </p:txBody>
      </p:sp>
    </p:spTree>
    <p:extLst>
      <p:ext uri="{BB962C8B-B14F-4D97-AF65-F5344CB8AC3E}">
        <p14:creationId xmlns:p14="http://schemas.microsoft.com/office/powerpoint/2010/main" val="497377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181</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182</a:t>
            </a:fld>
            <a:endParaRPr lang="it-IT">
              <a:solidFill>
                <a:prstClr val="black"/>
              </a:solidFill>
            </a:endParaRPr>
          </a:p>
        </p:txBody>
      </p:sp>
    </p:spTree>
    <p:extLst>
      <p:ext uri="{BB962C8B-B14F-4D97-AF65-F5344CB8AC3E}">
        <p14:creationId xmlns:p14="http://schemas.microsoft.com/office/powerpoint/2010/main" val="3939158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183</a:t>
            </a:fld>
            <a:endParaRPr lang="it-IT">
              <a:solidFill>
                <a:prstClr val="black"/>
              </a:solidFill>
            </a:endParaRPr>
          </a:p>
        </p:txBody>
      </p:sp>
    </p:spTree>
    <p:extLst>
      <p:ext uri="{BB962C8B-B14F-4D97-AF65-F5344CB8AC3E}">
        <p14:creationId xmlns:p14="http://schemas.microsoft.com/office/powerpoint/2010/main" val="4279371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184</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185</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51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153729-6DF4-4563-BF20-FB19AA868813}" type="slidenum">
              <a:rPr lang="it-IT">
                <a:solidFill>
                  <a:srgbClr val="000000"/>
                </a:solidFill>
              </a:rPr>
              <a:pPr/>
              <a:t>141</a:t>
            </a:fld>
            <a:endParaRPr lang="it-IT">
              <a:solidFill>
                <a:srgbClr val="000000"/>
              </a:solidFill>
            </a:endParaRPr>
          </a:p>
        </p:txBody>
      </p:sp>
    </p:spTree>
    <p:extLst>
      <p:ext uri="{BB962C8B-B14F-4D97-AF65-F5344CB8AC3E}">
        <p14:creationId xmlns:p14="http://schemas.microsoft.com/office/powerpoint/2010/main" val="274738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186</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187</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188</a:t>
            </a:fld>
            <a:endParaRPr lang="it-IT">
              <a:solidFill>
                <a:prstClr val="black"/>
              </a:solidFill>
            </a:endParaRPr>
          </a:p>
        </p:txBody>
      </p:sp>
    </p:spTree>
    <p:extLst>
      <p:ext uri="{BB962C8B-B14F-4D97-AF65-F5344CB8AC3E}">
        <p14:creationId xmlns:p14="http://schemas.microsoft.com/office/powerpoint/2010/main" val="3268075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189</a:t>
            </a:fld>
            <a:endParaRPr lang="it-IT">
              <a:solidFill>
                <a:prstClr val="black"/>
              </a:solidFill>
            </a:endParaRPr>
          </a:p>
        </p:txBody>
      </p:sp>
    </p:spTree>
    <p:extLst>
      <p:ext uri="{BB962C8B-B14F-4D97-AF65-F5344CB8AC3E}">
        <p14:creationId xmlns:p14="http://schemas.microsoft.com/office/powerpoint/2010/main" val="2329201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190</a:t>
            </a:fld>
            <a:endParaRPr lang="it-IT">
              <a:solidFill>
                <a:prstClr val="black"/>
              </a:solidFill>
            </a:endParaRPr>
          </a:p>
        </p:txBody>
      </p:sp>
    </p:spTree>
    <p:extLst>
      <p:ext uri="{BB962C8B-B14F-4D97-AF65-F5344CB8AC3E}">
        <p14:creationId xmlns:p14="http://schemas.microsoft.com/office/powerpoint/2010/main" val="2832131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191</a:t>
            </a:fld>
            <a:endParaRPr lang="it-IT">
              <a:solidFill>
                <a:prstClr val="black"/>
              </a:solidFill>
            </a:endParaRPr>
          </a:p>
        </p:txBody>
      </p:sp>
    </p:spTree>
    <p:extLst>
      <p:ext uri="{BB962C8B-B14F-4D97-AF65-F5344CB8AC3E}">
        <p14:creationId xmlns:p14="http://schemas.microsoft.com/office/powerpoint/2010/main" val="2409966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192</a:t>
            </a:fld>
            <a:endParaRPr lang="it-IT">
              <a:solidFill>
                <a:prstClr val="black"/>
              </a:solidFill>
            </a:endParaRPr>
          </a:p>
        </p:txBody>
      </p:sp>
    </p:spTree>
    <p:extLst>
      <p:ext uri="{BB962C8B-B14F-4D97-AF65-F5344CB8AC3E}">
        <p14:creationId xmlns:p14="http://schemas.microsoft.com/office/powerpoint/2010/main" val="3314556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193</a:t>
            </a:fld>
            <a:endParaRPr lang="it-IT">
              <a:solidFill>
                <a:prstClr val="black"/>
              </a:solidFill>
            </a:endParaRPr>
          </a:p>
        </p:txBody>
      </p:sp>
    </p:spTree>
    <p:extLst>
      <p:ext uri="{BB962C8B-B14F-4D97-AF65-F5344CB8AC3E}">
        <p14:creationId xmlns:p14="http://schemas.microsoft.com/office/powerpoint/2010/main" val="1248229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194</a:t>
            </a:fld>
            <a:endParaRPr lang="it-IT">
              <a:solidFill>
                <a:prstClr val="black"/>
              </a:solidFill>
            </a:endParaRPr>
          </a:p>
        </p:txBody>
      </p:sp>
    </p:spTree>
    <p:extLst>
      <p:ext uri="{BB962C8B-B14F-4D97-AF65-F5344CB8AC3E}">
        <p14:creationId xmlns:p14="http://schemas.microsoft.com/office/powerpoint/2010/main" val="4191523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195</a:t>
            </a:fld>
            <a:endParaRPr lang="it-IT">
              <a:solidFill>
                <a:prstClr val="black"/>
              </a:solidFill>
            </a:endParaRPr>
          </a:p>
        </p:txBody>
      </p:sp>
    </p:spTree>
    <p:extLst>
      <p:ext uri="{BB962C8B-B14F-4D97-AF65-F5344CB8AC3E}">
        <p14:creationId xmlns:p14="http://schemas.microsoft.com/office/powerpoint/2010/main" val="307186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536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6438A1-5723-4E18-981A-D79829550789}" type="slidenum">
              <a:rPr lang="it-IT">
                <a:solidFill>
                  <a:srgbClr val="000000"/>
                </a:solidFill>
              </a:rPr>
              <a:pPr/>
              <a:t>142</a:t>
            </a:fld>
            <a:endParaRPr lang="it-IT">
              <a:solidFill>
                <a:srgbClr val="000000"/>
              </a:solidFill>
            </a:endParaRPr>
          </a:p>
        </p:txBody>
      </p:sp>
    </p:spTree>
    <p:extLst>
      <p:ext uri="{BB962C8B-B14F-4D97-AF65-F5344CB8AC3E}">
        <p14:creationId xmlns:p14="http://schemas.microsoft.com/office/powerpoint/2010/main" val="1628074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196</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197</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198</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199</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200</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201</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202</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203</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204</a:t>
            </a:fld>
            <a:endParaRPr lang="it-IT">
              <a:solidFill>
                <a:prstClr val="black"/>
              </a:solidFill>
            </a:endParaRPr>
          </a:p>
        </p:txBody>
      </p:sp>
    </p:spTree>
    <p:extLst>
      <p:ext uri="{BB962C8B-B14F-4D97-AF65-F5344CB8AC3E}">
        <p14:creationId xmlns:p14="http://schemas.microsoft.com/office/powerpoint/2010/main" val="1581311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205</a:t>
            </a:fld>
            <a:endParaRPr lang="it-IT">
              <a:solidFill>
                <a:prstClr val="black"/>
              </a:solidFill>
            </a:endParaRPr>
          </a:p>
        </p:txBody>
      </p:sp>
    </p:spTree>
    <p:extLst>
      <p:ext uri="{BB962C8B-B14F-4D97-AF65-F5344CB8AC3E}">
        <p14:creationId xmlns:p14="http://schemas.microsoft.com/office/powerpoint/2010/main" val="134564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556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141276-82BC-4753-BB4E-8C027EA6AA8A}" type="slidenum">
              <a:rPr lang="it-IT">
                <a:solidFill>
                  <a:srgbClr val="000000"/>
                </a:solidFill>
              </a:rPr>
              <a:pPr/>
              <a:t>143</a:t>
            </a:fld>
            <a:endParaRPr lang="it-IT">
              <a:solidFill>
                <a:srgbClr val="000000"/>
              </a:solidFill>
            </a:endParaRPr>
          </a:p>
        </p:txBody>
      </p:sp>
    </p:spTree>
    <p:extLst>
      <p:ext uri="{BB962C8B-B14F-4D97-AF65-F5344CB8AC3E}">
        <p14:creationId xmlns:p14="http://schemas.microsoft.com/office/powerpoint/2010/main" val="2326447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206</a:t>
            </a:fld>
            <a:endParaRPr lang="it-IT">
              <a:solidFill>
                <a:prstClr val="black"/>
              </a:solidFill>
            </a:endParaRPr>
          </a:p>
        </p:txBody>
      </p:sp>
    </p:spTree>
    <p:extLst>
      <p:ext uri="{BB962C8B-B14F-4D97-AF65-F5344CB8AC3E}">
        <p14:creationId xmlns:p14="http://schemas.microsoft.com/office/powerpoint/2010/main" val="3019894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207</a:t>
            </a:fld>
            <a:endParaRPr lang="it-IT">
              <a:solidFill>
                <a:prstClr val="black"/>
              </a:solidFill>
            </a:endParaRPr>
          </a:p>
        </p:txBody>
      </p:sp>
    </p:spTree>
    <p:extLst>
      <p:ext uri="{BB962C8B-B14F-4D97-AF65-F5344CB8AC3E}">
        <p14:creationId xmlns:p14="http://schemas.microsoft.com/office/powerpoint/2010/main" val="26257159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208</a:t>
            </a:fld>
            <a:endParaRPr lang="it-IT">
              <a:solidFill>
                <a:prstClr val="black"/>
              </a:solidFill>
            </a:endParaRPr>
          </a:p>
        </p:txBody>
      </p:sp>
    </p:spTree>
    <p:extLst>
      <p:ext uri="{BB962C8B-B14F-4D97-AF65-F5344CB8AC3E}">
        <p14:creationId xmlns:p14="http://schemas.microsoft.com/office/powerpoint/2010/main" val="30345628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209</a:t>
            </a:fld>
            <a:endParaRPr lang="it-IT">
              <a:solidFill>
                <a:prstClr val="black"/>
              </a:solidFill>
            </a:endParaRPr>
          </a:p>
        </p:txBody>
      </p:sp>
    </p:spTree>
    <p:extLst>
      <p:ext uri="{BB962C8B-B14F-4D97-AF65-F5344CB8AC3E}">
        <p14:creationId xmlns:p14="http://schemas.microsoft.com/office/powerpoint/2010/main" val="3752917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210</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211</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212</a:t>
            </a:fld>
            <a:endParaRPr lang="it-IT">
              <a:solidFill>
                <a:prstClr val="black"/>
              </a:solidFill>
            </a:endParaRPr>
          </a:p>
        </p:txBody>
      </p:sp>
    </p:spTree>
    <p:extLst>
      <p:ext uri="{BB962C8B-B14F-4D97-AF65-F5344CB8AC3E}">
        <p14:creationId xmlns:p14="http://schemas.microsoft.com/office/powerpoint/2010/main" val="38147906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213</a:t>
            </a:fld>
            <a:endParaRPr lang="it-IT">
              <a:solidFill>
                <a:prstClr val="black"/>
              </a:solidFill>
            </a:endParaRPr>
          </a:p>
        </p:txBody>
      </p:sp>
    </p:spTree>
    <p:extLst>
      <p:ext uri="{BB962C8B-B14F-4D97-AF65-F5344CB8AC3E}">
        <p14:creationId xmlns:p14="http://schemas.microsoft.com/office/powerpoint/2010/main" val="12003867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214</a:t>
            </a:fld>
            <a:endParaRPr lang="it-IT">
              <a:solidFill>
                <a:prstClr val="black"/>
              </a:solidFill>
            </a:endParaRPr>
          </a:p>
        </p:txBody>
      </p:sp>
    </p:spTree>
    <p:extLst>
      <p:ext uri="{BB962C8B-B14F-4D97-AF65-F5344CB8AC3E}">
        <p14:creationId xmlns:p14="http://schemas.microsoft.com/office/powerpoint/2010/main" val="18468315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215</a:t>
            </a:fld>
            <a:endParaRPr lang="it-IT">
              <a:solidFill>
                <a:prstClr val="black"/>
              </a:solidFill>
            </a:endParaRPr>
          </a:p>
        </p:txBody>
      </p:sp>
    </p:spTree>
    <p:extLst>
      <p:ext uri="{BB962C8B-B14F-4D97-AF65-F5344CB8AC3E}">
        <p14:creationId xmlns:p14="http://schemas.microsoft.com/office/powerpoint/2010/main" val="184683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57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A4566A-9D91-4DDC-BF52-162B3DDE0FFD}" type="slidenum">
              <a:rPr lang="it-IT">
                <a:solidFill>
                  <a:srgbClr val="000000"/>
                </a:solidFill>
              </a:rPr>
              <a:pPr/>
              <a:t>144</a:t>
            </a:fld>
            <a:endParaRPr lang="it-IT">
              <a:solidFill>
                <a:srgbClr val="000000"/>
              </a:solidFill>
            </a:endParaRPr>
          </a:p>
        </p:txBody>
      </p:sp>
    </p:spTree>
    <p:extLst>
      <p:ext uri="{BB962C8B-B14F-4D97-AF65-F5344CB8AC3E}">
        <p14:creationId xmlns:p14="http://schemas.microsoft.com/office/powerpoint/2010/main" val="12973462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216</a:t>
            </a:fld>
            <a:endParaRPr lang="it-IT">
              <a:solidFill>
                <a:prstClr val="black"/>
              </a:solidFill>
            </a:endParaRPr>
          </a:p>
        </p:txBody>
      </p:sp>
    </p:spTree>
    <p:extLst>
      <p:ext uri="{BB962C8B-B14F-4D97-AF65-F5344CB8AC3E}">
        <p14:creationId xmlns:p14="http://schemas.microsoft.com/office/powerpoint/2010/main" val="24468540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217</a:t>
            </a:fld>
            <a:endParaRPr lang="it-IT">
              <a:solidFill>
                <a:prstClr val="black"/>
              </a:solidFill>
            </a:endParaRPr>
          </a:p>
        </p:txBody>
      </p:sp>
    </p:spTree>
    <p:extLst>
      <p:ext uri="{BB962C8B-B14F-4D97-AF65-F5344CB8AC3E}">
        <p14:creationId xmlns:p14="http://schemas.microsoft.com/office/powerpoint/2010/main" val="19205650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218</a:t>
            </a:fld>
            <a:endParaRPr lang="it-IT">
              <a:solidFill>
                <a:prstClr val="black"/>
              </a:solidFill>
            </a:endParaRPr>
          </a:p>
        </p:txBody>
      </p:sp>
    </p:spTree>
    <p:extLst>
      <p:ext uri="{BB962C8B-B14F-4D97-AF65-F5344CB8AC3E}">
        <p14:creationId xmlns:p14="http://schemas.microsoft.com/office/powerpoint/2010/main" val="40403398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219</a:t>
            </a:fld>
            <a:endParaRPr lang="it-IT">
              <a:solidFill>
                <a:prstClr val="black"/>
              </a:solidFill>
            </a:endParaRPr>
          </a:p>
        </p:txBody>
      </p:sp>
    </p:spTree>
    <p:extLst>
      <p:ext uri="{BB962C8B-B14F-4D97-AF65-F5344CB8AC3E}">
        <p14:creationId xmlns:p14="http://schemas.microsoft.com/office/powerpoint/2010/main" val="7020292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220</a:t>
            </a:fld>
            <a:endParaRPr lang="it-IT">
              <a:solidFill>
                <a:prstClr val="black"/>
              </a:solidFill>
            </a:endParaRPr>
          </a:p>
        </p:txBody>
      </p:sp>
    </p:spTree>
    <p:extLst>
      <p:ext uri="{BB962C8B-B14F-4D97-AF65-F5344CB8AC3E}">
        <p14:creationId xmlns:p14="http://schemas.microsoft.com/office/powerpoint/2010/main" val="24771849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221</a:t>
            </a:fld>
            <a:endParaRPr lang="it-IT">
              <a:solidFill>
                <a:prstClr val="black"/>
              </a:solidFill>
            </a:endParaRPr>
          </a:p>
        </p:txBody>
      </p:sp>
    </p:spTree>
    <p:extLst>
      <p:ext uri="{BB962C8B-B14F-4D97-AF65-F5344CB8AC3E}">
        <p14:creationId xmlns:p14="http://schemas.microsoft.com/office/powerpoint/2010/main" val="38205883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222</a:t>
            </a:fld>
            <a:endParaRPr lang="it-IT">
              <a:solidFill>
                <a:prstClr val="black"/>
              </a:solidFill>
            </a:endParaRPr>
          </a:p>
        </p:txBody>
      </p:sp>
    </p:spTree>
    <p:extLst>
      <p:ext uri="{BB962C8B-B14F-4D97-AF65-F5344CB8AC3E}">
        <p14:creationId xmlns:p14="http://schemas.microsoft.com/office/powerpoint/2010/main" val="17679208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223</a:t>
            </a:fld>
            <a:endParaRPr lang="it-IT">
              <a:solidFill>
                <a:prstClr val="black"/>
              </a:solidFill>
            </a:endParaRPr>
          </a:p>
        </p:txBody>
      </p:sp>
    </p:spTree>
    <p:extLst>
      <p:ext uri="{BB962C8B-B14F-4D97-AF65-F5344CB8AC3E}">
        <p14:creationId xmlns:p14="http://schemas.microsoft.com/office/powerpoint/2010/main" val="2696789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224</a:t>
            </a:fld>
            <a:endParaRPr lang="it-IT">
              <a:solidFill>
                <a:prstClr val="black"/>
              </a:solidFill>
            </a:endParaRPr>
          </a:p>
        </p:txBody>
      </p:sp>
    </p:spTree>
    <p:extLst>
      <p:ext uri="{BB962C8B-B14F-4D97-AF65-F5344CB8AC3E}">
        <p14:creationId xmlns:p14="http://schemas.microsoft.com/office/powerpoint/2010/main" val="18050280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225</a:t>
            </a:fld>
            <a:endParaRPr lang="it-IT">
              <a:solidFill>
                <a:prstClr val="black"/>
              </a:solidFill>
            </a:endParaRPr>
          </a:p>
        </p:txBody>
      </p:sp>
    </p:spTree>
    <p:extLst>
      <p:ext uri="{BB962C8B-B14F-4D97-AF65-F5344CB8AC3E}">
        <p14:creationId xmlns:p14="http://schemas.microsoft.com/office/powerpoint/2010/main" val="300842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59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9F8D0E-5AF8-4969-9324-A19E33D651F1}" type="slidenum">
              <a:rPr lang="it-IT">
                <a:solidFill>
                  <a:srgbClr val="000000"/>
                </a:solidFill>
              </a:rPr>
              <a:pPr/>
              <a:t>145</a:t>
            </a:fld>
            <a:endParaRPr lang="it-IT">
              <a:solidFill>
                <a:srgbClr val="000000"/>
              </a:solidFill>
            </a:endParaRPr>
          </a:p>
        </p:txBody>
      </p:sp>
    </p:spTree>
    <p:extLst>
      <p:ext uri="{BB962C8B-B14F-4D97-AF65-F5344CB8AC3E}">
        <p14:creationId xmlns:p14="http://schemas.microsoft.com/office/powerpoint/2010/main" val="29132237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226</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227</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228</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229</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230</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231</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232</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233</a:t>
            </a:fld>
            <a:endParaRPr lang="it-IT">
              <a:solidFill>
                <a:prstClr val="black"/>
              </a:solidFill>
            </a:endParaRPr>
          </a:p>
        </p:txBody>
      </p:sp>
    </p:spTree>
    <p:extLst>
      <p:ext uri="{BB962C8B-B14F-4D97-AF65-F5344CB8AC3E}">
        <p14:creationId xmlns:p14="http://schemas.microsoft.com/office/powerpoint/2010/main" val="9947117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234</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235</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79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D36B37-980B-4D8C-94CF-CA83173B16DE}" type="slidenum">
              <a:rPr lang="it-IT">
                <a:solidFill>
                  <a:srgbClr val="000000"/>
                </a:solidFill>
              </a:rPr>
              <a:pPr/>
              <a:t>155</a:t>
            </a:fld>
            <a:endParaRPr lang="it-IT">
              <a:solidFill>
                <a:srgbClr val="000000"/>
              </a:solidFill>
            </a:endParaRPr>
          </a:p>
        </p:txBody>
      </p:sp>
    </p:spTree>
    <p:extLst>
      <p:ext uri="{BB962C8B-B14F-4D97-AF65-F5344CB8AC3E}">
        <p14:creationId xmlns:p14="http://schemas.microsoft.com/office/powerpoint/2010/main" val="601556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236</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237</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238</a:t>
            </a:fld>
            <a:endParaRPr lang="it-IT">
              <a:solidFill>
                <a:prstClr val="black"/>
              </a:solidFill>
            </a:endParaRPr>
          </a:p>
        </p:txBody>
      </p:sp>
    </p:spTree>
    <p:extLst>
      <p:ext uri="{BB962C8B-B14F-4D97-AF65-F5344CB8AC3E}">
        <p14:creationId xmlns:p14="http://schemas.microsoft.com/office/powerpoint/2010/main" val="26766741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239</a:t>
            </a:fld>
            <a:endParaRPr lang="it-IT">
              <a:solidFill>
                <a:prstClr val="black"/>
              </a:solidFill>
            </a:endParaRPr>
          </a:p>
        </p:txBody>
      </p:sp>
    </p:spTree>
    <p:extLst>
      <p:ext uri="{BB962C8B-B14F-4D97-AF65-F5344CB8AC3E}">
        <p14:creationId xmlns:p14="http://schemas.microsoft.com/office/powerpoint/2010/main" val="12382945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240</a:t>
            </a:fld>
            <a:endParaRPr lang="it-IT">
              <a:solidFill>
                <a:prstClr val="black"/>
              </a:solidFill>
            </a:endParaRPr>
          </a:p>
        </p:txBody>
      </p:sp>
    </p:spTree>
    <p:extLst>
      <p:ext uri="{BB962C8B-B14F-4D97-AF65-F5344CB8AC3E}">
        <p14:creationId xmlns:p14="http://schemas.microsoft.com/office/powerpoint/2010/main" val="26878578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241</a:t>
            </a:fld>
            <a:endParaRPr lang="it-IT">
              <a:solidFill>
                <a:prstClr val="black"/>
              </a:solidFill>
            </a:endParaRPr>
          </a:p>
        </p:txBody>
      </p:sp>
    </p:spTree>
    <p:extLst>
      <p:ext uri="{BB962C8B-B14F-4D97-AF65-F5344CB8AC3E}">
        <p14:creationId xmlns:p14="http://schemas.microsoft.com/office/powerpoint/2010/main" val="32911895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242</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243</a:t>
            </a:fld>
            <a:endParaRPr lang="it-IT">
              <a:solidFill>
                <a:prstClr val="black"/>
              </a:solidFill>
            </a:endParaRPr>
          </a:p>
        </p:txBody>
      </p:sp>
    </p:spTree>
    <p:extLst>
      <p:ext uri="{BB962C8B-B14F-4D97-AF65-F5344CB8AC3E}">
        <p14:creationId xmlns:p14="http://schemas.microsoft.com/office/powerpoint/2010/main" val="12689636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244</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5D4EF4-BB24-48AB-9234-925DA44D4914}" type="slidenum">
              <a:rPr lang="it-IT">
                <a:solidFill>
                  <a:prstClr val="black"/>
                </a:solidFill>
              </a:rPr>
              <a:pPr/>
              <a:t>245</a:t>
            </a:fld>
            <a:endParaRPr lang="it-IT">
              <a:solidFill>
                <a:prstClr val="black"/>
              </a:solidFill>
            </a:endParaRPr>
          </a:p>
        </p:txBody>
      </p:sp>
    </p:spTree>
    <p:extLst>
      <p:ext uri="{BB962C8B-B14F-4D97-AF65-F5344CB8AC3E}">
        <p14:creationId xmlns:p14="http://schemas.microsoft.com/office/powerpoint/2010/main" val="279685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A11D19A-B792-4D63-B1B9-5609B84EDFBA}" type="datetime1">
              <a:rPr lang="it-IT"/>
              <a:pPr>
                <a:defRPr/>
              </a:pPr>
              <a:t>21/03/2016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A3AC0146-33F4-4077-A65F-157EB7CEA64A}" type="slidenum">
              <a:rPr lang="it-IT" altLang="it-IT"/>
              <a:pPr>
                <a:defRPr/>
              </a:pPr>
              <a:t>‹N›</a:t>
            </a:fld>
            <a:endParaRPr lang="it-IT" altLang="it-IT"/>
          </a:p>
        </p:txBody>
      </p:sp>
    </p:spTree>
    <p:extLst>
      <p:ext uri="{BB962C8B-B14F-4D97-AF65-F5344CB8AC3E}">
        <p14:creationId xmlns:p14="http://schemas.microsoft.com/office/powerpoint/2010/main" val="410982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B7496A8-D002-4D1D-88D0-A0EC7F468D65}" type="datetime1">
              <a:rPr lang="it-IT"/>
              <a:pPr>
                <a:defRPr/>
              </a:pPr>
              <a:t>21/03/2016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9335C389-6910-423B-A9F2-FA486F5F3CEF}" type="slidenum">
              <a:rPr lang="it-IT" altLang="it-IT"/>
              <a:pPr>
                <a:defRPr/>
              </a:pPr>
              <a:t>‹N›</a:t>
            </a:fld>
            <a:endParaRPr lang="it-IT" altLang="it-IT"/>
          </a:p>
        </p:txBody>
      </p:sp>
    </p:spTree>
    <p:extLst>
      <p:ext uri="{BB962C8B-B14F-4D97-AF65-F5344CB8AC3E}">
        <p14:creationId xmlns:p14="http://schemas.microsoft.com/office/powerpoint/2010/main" val="16455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260DD17-5884-4D77-8966-EDFC8891C041}" type="datetime1">
              <a:rPr lang="it-IT"/>
              <a:pPr>
                <a:defRPr/>
              </a:pPr>
              <a:t>21/03/2016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A49E8116-4A6C-437A-8A18-DC7AF48E85DA}" type="slidenum">
              <a:rPr lang="it-IT" altLang="it-IT"/>
              <a:pPr>
                <a:defRPr/>
              </a:pPr>
              <a:t>‹N›</a:t>
            </a:fld>
            <a:endParaRPr lang="it-IT" altLang="it-IT"/>
          </a:p>
        </p:txBody>
      </p:sp>
    </p:spTree>
    <p:extLst>
      <p:ext uri="{BB962C8B-B14F-4D97-AF65-F5344CB8AC3E}">
        <p14:creationId xmlns:p14="http://schemas.microsoft.com/office/powerpoint/2010/main" val="227325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30738CC-EC21-46A2-B6D5-03D9BFBAB29B}"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B04222-0717-4A8A-AD04-C50EF8F5AF2D}"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218304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404BB6E-1EE6-43A3-857A-0DD27AFBA357}"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B3BA456-35E8-42EA-9976-9AE6F703E399}"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4230104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CD9A2BA-092C-4262-9815-DE451328E1E0}"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43DA32D-CA12-44A3-95F9-FAB338631412}"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359596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18752B4-D2CD-4849-9C70-A5532A841D23}" type="datetime1">
              <a:rPr lang="it-IT" smtClean="0">
                <a:solidFill>
                  <a:prstClr val="white">
                    <a:tint val="75000"/>
                  </a:prstClr>
                </a:solidFill>
              </a:rPr>
              <a:pPr>
                <a:defRPr/>
              </a:pPr>
              <a:t>21/03/2016</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2EF7EABB-19E6-42C1-975B-BC53C492C06F}"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158672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562A75F-27F0-44B8-9F05-4FA151E43475}" type="datetime1">
              <a:rPr lang="it-IT" smtClean="0">
                <a:solidFill>
                  <a:prstClr val="white">
                    <a:tint val="75000"/>
                  </a:prstClr>
                </a:solidFill>
              </a:rPr>
              <a:pPr>
                <a:defRPr/>
              </a:pPr>
              <a:t>21/03/2016</a:t>
            </a:fld>
            <a:endParaRPr lang="it-IT">
              <a:solidFill>
                <a:prstClr val="white">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2C085537-C5C0-4E06-ACBC-2DB892830843}"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169111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5446AD0F-52D0-4C63-B1BD-36EDF3B80554}" type="datetime1">
              <a:rPr lang="it-IT" smtClean="0">
                <a:solidFill>
                  <a:prstClr val="white">
                    <a:tint val="75000"/>
                  </a:prstClr>
                </a:solidFill>
              </a:rPr>
              <a:pPr>
                <a:defRPr/>
              </a:pPr>
              <a:t>21/03/2016</a:t>
            </a:fld>
            <a:endParaRPr lang="it-IT">
              <a:solidFill>
                <a:prstClr val="white">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4429E286-7FF8-4C6A-88DA-A2B479A3BF9E}"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1880740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0673FD-82EF-45D9-9481-334F78BF7566}" type="datetime1">
              <a:rPr lang="it-IT" smtClean="0">
                <a:solidFill>
                  <a:prstClr val="white">
                    <a:tint val="75000"/>
                  </a:prstClr>
                </a:solidFill>
              </a:rPr>
              <a:pPr>
                <a:defRPr/>
              </a:pPr>
              <a:t>21/03/2016</a:t>
            </a:fld>
            <a:endParaRPr lang="it-IT">
              <a:solidFill>
                <a:prstClr val="white">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5874929B-4EA6-4C32-B81A-3F1CE324388A}"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1148855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58E54C1-DB89-4210-A6D0-9E878FA67E91}" type="datetime1">
              <a:rPr lang="it-IT" smtClean="0">
                <a:solidFill>
                  <a:prstClr val="white">
                    <a:tint val="75000"/>
                  </a:prstClr>
                </a:solidFill>
              </a:rPr>
              <a:pPr>
                <a:defRPr/>
              </a:pPr>
              <a:t>21/03/2016</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EDDAFD3-A1CD-4563-B6CB-E7C2EC767F5B}"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21119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D2BFF7-250C-413D-9B0A-7611515A74FF}" type="datetime1">
              <a:rPr lang="it-IT"/>
              <a:pPr>
                <a:defRPr/>
              </a:pPr>
              <a:t>21/03/2016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6267E83D-797D-4335-AE07-B2DD7C7942DC}" type="slidenum">
              <a:rPr lang="it-IT" altLang="it-IT"/>
              <a:pPr>
                <a:defRPr/>
              </a:pPr>
              <a:t>‹N›</a:t>
            </a:fld>
            <a:endParaRPr lang="it-IT" altLang="it-IT"/>
          </a:p>
        </p:txBody>
      </p:sp>
    </p:spTree>
    <p:extLst>
      <p:ext uri="{BB962C8B-B14F-4D97-AF65-F5344CB8AC3E}">
        <p14:creationId xmlns:p14="http://schemas.microsoft.com/office/powerpoint/2010/main" val="1851602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E43971E-A846-45F3-8B59-CF5E295F3EA1}" type="datetime1">
              <a:rPr lang="it-IT" smtClean="0">
                <a:solidFill>
                  <a:prstClr val="white">
                    <a:tint val="75000"/>
                  </a:prstClr>
                </a:solidFill>
              </a:rPr>
              <a:pPr>
                <a:defRPr/>
              </a:pPr>
              <a:t>21/03/2016</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33B35BF-B748-463A-A805-48AEFC9AF087}"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2580671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963B4E0-B3E1-4DD4-A1F8-19E763E955D0}"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886FCE9-5AC1-47DC-B84B-B7BB018714A5}"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228060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DCA8B26-0F79-43E6-B11E-C4BF0EB5E413}"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BCD2436-AEF4-410C-8CD8-9797409805D9}"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318806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50" b="0" i="0">
                <a:solidFill>
                  <a:schemeClr val="tx1"/>
                </a:solidFill>
                <a:latin typeface="Tahoma"/>
                <a:cs typeface="Tahoma"/>
              </a:defRPr>
            </a:lvl1pPr>
          </a:lstStyle>
          <a:p>
            <a:pPr marL="12700"/>
            <a:r>
              <a:rPr lang="it-IT" spc="-10" smtClean="0">
                <a:solidFill>
                  <a:prstClr val="black"/>
                </a:solidFill>
              </a:rPr>
              <a:t>Ultimo aggiornamento 20 Gennaio 2014</a:t>
            </a:r>
            <a:endParaRPr spc="-10" dirty="0">
              <a:solidFill>
                <a:prstClr val="black"/>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35E57E5-4DC9-4F4B-B306-8F3A3C503037}" type="datetime1">
              <a:rPr lang="it-IT" smtClean="0">
                <a:solidFill>
                  <a:prstClr val="black">
                    <a:tint val="75000"/>
                  </a:prstClr>
                </a:solidFill>
              </a:rPr>
              <a:pPr/>
              <a:t>21/03/2016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00896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A23000E-C1B4-4134-B4EA-798A1497D037}" type="datetime1">
              <a:rPr lang="it-IT"/>
              <a:pPr>
                <a:defRPr/>
              </a:pPr>
              <a:t>21/03/2016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11DE830E-EA29-4D4C-9DB5-196BEA880355}" type="slidenum">
              <a:rPr lang="it-IT" altLang="it-IT"/>
              <a:pPr>
                <a:defRPr/>
              </a:pPr>
              <a:t>‹N›</a:t>
            </a:fld>
            <a:endParaRPr lang="it-IT" altLang="it-IT"/>
          </a:p>
        </p:txBody>
      </p:sp>
    </p:spTree>
    <p:extLst>
      <p:ext uri="{BB962C8B-B14F-4D97-AF65-F5344CB8AC3E}">
        <p14:creationId xmlns:p14="http://schemas.microsoft.com/office/powerpoint/2010/main" val="155999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AB73781-57CB-4DD8-B54F-BD3E34EBF9E5}" type="datetime1">
              <a:rPr lang="it-IT"/>
              <a:pPr>
                <a:defRPr/>
              </a:pPr>
              <a:t>21/03/2016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7" name="Segnaposto numero diapositiva 5"/>
          <p:cNvSpPr>
            <a:spLocks noGrp="1"/>
          </p:cNvSpPr>
          <p:nvPr>
            <p:ph type="sldNum" sz="quarter" idx="12"/>
          </p:nvPr>
        </p:nvSpPr>
        <p:spPr/>
        <p:txBody>
          <a:bodyPr/>
          <a:lstStyle>
            <a:lvl1pPr>
              <a:defRPr/>
            </a:lvl1pPr>
          </a:lstStyle>
          <a:p>
            <a:pPr>
              <a:defRPr/>
            </a:pPr>
            <a:fld id="{E700BFF1-3732-42AC-A1A4-E643D287F799}" type="slidenum">
              <a:rPr lang="it-IT" altLang="it-IT"/>
              <a:pPr>
                <a:defRPr/>
              </a:pPr>
              <a:t>‹N›</a:t>
            </a:fld>
            <a:endParaRPr lang="it-IT" altLang="it-IT"/>
          </a:p>
        </p:txBody>
      </p:sp>
    </p:spTree>
    <p:extLst>
      <p:ext uri="{BB962C8B-B14F-4D97-AF65-F5344CB8AC3E}">
        <p14:creationId xmlns:p14="http://schemas.microsoft.com/office/powerpoint/2010/main" val="268394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2BB206B-5575-4A8D-8A00-409779907C53}" type="datetime1">
              <a:rPr lang="it-IT"/>
              <a:pPr>
                <a:defRPr/>
              </a:pPr>
              <a:t>21/03/2016</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9" name="Segnaposto numero diapositiva 5"/>
          <p:cNvSpPr>
            <a:spLocks noGrp="1"/>
          </p:cNvSpPr>
          <p:nvPr>
            <p:ph type="sldNum" sz="quarter" idx="12"/>
          </p:nvPr>
        </p:nvSpPr>
        <p:spPr/>
        <p:txBody>
          <a:bodyPr/>
          <a:lstStyle>
            <a:lvl1pPr>
              <a:defRPr/>
            </a:lvl1pPr>
          </a:lstStyle>
          <a:p>
            <a:pPr>
              <a:defRPr/>
            </a:pPr>
            <a:fld id="{F7D2E4F9-40B3-4E9D-906E-A2B0A7BE7FF7}" type="slidenum">
              <a:rPr lang="it-IT" altLang="it-IT"/>
              <a:pPr>
                <a:defRPr/>
              </a:pPr>
              <a:t>‹N›</a:t>
            </a:fld>
            <a:endParaRPr lang="it-IT" altLang="it-IT"/>
          </a:p>
        </p:txBody>
      </p:sp>
    </p:spTree>
    <p:extLst>
      <p:ext uri="{BB962C8B-B14F-4D97-AF65-F5344CB8AC3E}">
        <p14:creationId xmlns:p14="http://schemas.microsoft.com/office/powerpoint/2010/main" val="353274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9A1DC11-331F-435C-AC34-DB009CE859F1}" type="datetime1">
              <a:rPr lang="it-IT"/>
              <a:pPr>
                <a:defRPr/>
              </a:pPr>
              <a:t>21/03/2016</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5" name="Segnaposto numero diapositiva 5"/>
          <p:cNvSpPr>
            <a:spLocks noGrp="1"/>
          </p:cNvSpPr>
          <p:nvPr>
            <p:ph type="sldNum" sz="quarter" idx="12"/>
          </p:nvPr>
        </p:nvSpPr>
        <p:spPr/>
        <p:txBody>
          <a:bodyPr/>
          <a:lstStyle>
            <a:lvl1pPr>
              <a:defRPr/>
            </a:lvl1pPr>
          </a:lstStyle>
          <a:p>
            <a:pPr>
              <a:defRPr/>
            </a:pPr>
            <a:fld id="{45616D2E-51AD-40DB-856E-1D5BFD8B632A}" type="slidenum">
              <a:rPr lang="it-IT" altLang="it-IT"/>
              <a:pPr>
                <a:defRPr/>
              </a:pPr>
              <a:t>‹N›</a:t>
            </a:fld>
            <a:endParaRPr lang="it-IT" altLang="it-IT"/>
          </a:p>
        </p:txBody>
      </p:sp>
    </p:spTree>
    <p:extLst>
      <p:ext uri="{BB962C8B-B14F-4D97-AF65-F5344CB8AC3E}">
        <p14:creationId xmlns:p14="http://schemas.microsoft.com/office/powerpoint/2010/main" val="272429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B88EE20-627F-4277-8978-5619B8F5A3AC}" type="datetime1">
              <a:rPr lang="it-IT"/>
              <a:pPr>
                <a:defRPr/>
              </a:pPr>
              <a:t>21/03/2016</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4" name="Segnaposto numero diapositiva 5"/>
          <p:cNvSpPr>
            <a:spLocks noGrp="1"/>
          </p:cNvSpPr>
          <p:nvPr>
            <p:ph type="sldNum" sz="quarter" idx="12"/>
          </p:nvPr>
        </p:nvSpPr>
        <p:spPr/>
        <p:txBody>
          <a:bodyPr/>
          <a:lstStyle>
            <a:lvl1pPr>
              <a:defRPr/>
            </a:lvl1pPr>
          </a:lstStyle>
          <a:p>
            <a:pPr>
              <a:defRPr/>
            </a:pPr>
            <a:fld id="{4DFF4C4F-66B9-4126-9B50-778BAAF5097D}" type="slidenum">
              <a:rPr lang="it-IT" altLang="it-IT"/>
              <a:pPr>
                <a:defRPr/>
              </a:pPr>
              <a:t>‹N›</a:t>
            </a:fld>
            <a:endParaRPr lang="it-IT" altLang="it-IT"/>
          </a:p>
        </p:txBody>
      </p:sp>
    </p:spTree>
    <p:extLst>
      <p:ext uri="{BB962C8B-B14F-4D97-AF65-F5344CB8AC3E}">
        <p14:creationId xmlns:p14="http://schemas.microsoft.com/office/powerpoint/2010/main" val="263325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8B10CB1-A069-4399-A0EE-79917F9303EE}" type="datetime1">
              <a:rPr lang="it-IT"/>
              <a:pPr>
                <a:defRPr/>
              </a:pPr>
              <a:t>21/03/2016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7" name="Segnaposto numero diapositiva 5"/>
          <p:cNvSpPr>
            <a:spLocks noGrp="1"/>
          </p:cNvSpPr>
          <p:nvPr>
            <p:ph type="sldNum" sz="quarter" idx="12"/>
          </p:nvPr>
        </p:nvSpPr>
        <p:spPr/>
        <p:txBody>
          <a:bodyPr/>
          <a:lstStyle>
            <a:lvl1pPr>
              <a:defRPr/>
            </a:lvl1pPr>
          </a:lstStyle>
          <a:p>
            <a:pPr>
              <a:defRPr/>
            </a:pPr>
            <a:fld id="{46A14DFB-5C13-4226-8214-5A2E6B15A43D}" type="slidenum">
              <a:rPr lang="it-IT" altLang="it-IT"/>
              <a:pPr>
                <a:defRPr/>
              </a:pPr>
              <a:t>‹N›</a:t>
            </a:fld>
            <a:endParaRPr lang="it-IT" altLang="it-IT"/>
          </a:p>
        </p:txBody>
      </p:sp>
    </p:spTree>
    <p:extLst>
      <p:ext uri="{BB962C8B-B14F-4D97-AF65-F5344CB8AC3E}">
        <p14:creationId xmlns:p14="http://schemas.microsoft.com/office/powerpoint/2010/main" val="340751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5F589AD-A2AC-4C78-AD8C-E95B3E120E94}" type="datetime1">
              <a:rPr lang="it-IT"/>
              <a:pPr>
                <a:defRPr/>
              </a:pPr>
              <a:t>21/03/2016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7" name="Segnaposto numero diapositiva 5"/>
          <p:cNvSpPr>
            <a:spLocks noGrp="1"/>
          </p:cNvSpPr>
          <p:nvPr>
            <p:ph type="sldNum" sz="quarter" idx="12"/>
          </p:nvPr>
        </p:nvSpPr>
        <p:spPr/>
        <p:txBody>
          <a:bodyPr/>
          <a:lstStyle>
            <a:lvl1pPr>
              <a:defRPr/>
            </a:lvl1pPr>
          </a:lstStyle>
          <a:p>
            <a:pPr>
              <a:defRPr/>
            </a:pPr>
            <a:fld id="{81C17297-DD2B-44BC-8A6E-571822412A79}" type="slidenum">
              <a:rPr lang="it-IT" altLang="it-IT"/>
              <a:pPr>
                <a:defRPr/>
              </a:pPr>
              <a:t>‹N›</a:t>
            </a:fld>
            <a:endParaRPr lang="it-IT" altLang="it-IT"/>
          </a:p>
        </p:txBody>
      </p:sp>
    </p:spTree>
    <p:extLst>
      <p:ext uri="{BB962C8B-B14F-4D97-AF65-F5344CB8AC3E}">
        <p14:creationId xmlns:p14="http://schemas.microsoft.com/office/powerpoint/2010/main" val="261050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BFBF"/>
            </a:gs>
            <a:gs pos="100000">
              <a:schemeClr val="tx1"/>
            </a:gs>
          </a:gsLst>
          <a:lin ang="162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12A11D9-3EBC-474A-8689-A5905F0862E1}" type="datetime1">
              <a:rPr lang="it-IT"/>
              <a:pPr>
                <a:defRPr/>
              </a:pPr>
              <a:t>21/03/2016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it-IT"/>
              <a:t>Ultimo aggiornamento 20 Gennaio 2014</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a:defRPr/>
            </a:pPr>
            <a:fld id="{28279E8E-B3E3-42A7-88A9-8003FEAFCED0}" type="slidenum">
              <a:rPr lang="it-IT" altLang="it-IT"/>
              <a:pPr>
                <a:defRPr/>
              </a:pPr>
              <a:t>‹N›</a:t>
            </a:fld>
            <a:endParaRPr lang="it-IT" alt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BFBF"/>
            </a:gs>
            <a:gs pos="100000">
              <a:schemeClr val="tx1"/>
            </a:gs>
          </a:gsLst>
          <a:lin ang="162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A978F501-75EF-4753-AD83-3E6D5010ACA1}" type="datetime1">
              <a:rPr lang="it-IT" smtClean="0">
                <a:solidFill>
                  <a:prstClr val="white">
                    <a:tint val="75000"/>
                  </a:prstClr>
                </a:solidFill>
              </a:rPr>
              <a:pPr eaLnBrk="1" hangingPunct="1">
                <a:defRPr/>
              </a:pPr>
              <a:t>21/03/2016</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r>
              <a:rPr lang="it-IT" smtClean="0">
                <a:solidFill>
                  <a:prstClr val="white">
                    <a:tint val="75000"/>
                  </a:prstClr>
                </a:solidFill>
              </a:rPr>
              <a:t>Ultimo aggiornamento 20 Gennaio 2014</a:t>
            </a:r>
            <a:endParaRPr lang="it-IT">
              <a:solidFill>
                <a:prstClr val="white">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1363DFE3-88AE-45C8-9A05-A7ACEE98CC4C}" type="slidenum">
              <a:rPr lang="it-IT">
                <a:solidFill>
                  <a:prstClr val="white">
                    <a:tint val="75000"/>
                  </a:prstClr>
                </a:solidFill>
              </a:rPr>
              <a:pPr eaLnBrk="1" hangingPunct="1">
                <a:defRPr/>
              </a:pPr>
              <a:t>‹N›</a:t>
            </a:fld>
            <a:endParaRPr lang="it-IT">
              <a:solidFill>
                <a:prstClr val="white">
                  <a:tint val="75000"/>
                </a:prstClr>
              </a:solidFill>
            </a:endParaRPr>
          </a:p>
        </p:txBody>
      </p:sp>
    </p:spTree>
    <p:extLst>
      <p:ext uri="{BB962C8B-B14F-4D97-AF65-F5344CB8AC3E}">
        <p14:creationId xmlns:p14="http://schemas.microsoft.com/office/powerpoint/2010/main" val="19032189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3.png"/><Relationship Id="rId4" Type="http://schemas.openxmlformats.org/officeDocument/2006/relationships/image" Target="../media/image2.png"/></Relationships>
</file>

<file path=ppt/slides/_rels/slide1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www.lavoro.gov.it/"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png"/></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png"/></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4.emf"/></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png"/></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emf"/></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3.png"/><Relationship Id="rId4" Type="http://schemas.openxmlformats.org/officeDocument/2006/relationships/image" Target="../media/image2.png"/></Relationships>
</file>

<file path=ppt/slides/_rels/slide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3.png"/><Relationship Id="rId4" Type="http://schemas.openxmlformats.org/officeDocument/2006/relationships/image" Target="../media/image2.png"/></Relationships>
</file>

<file path=ppt/slides/_rels/slide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3.png"/><Relationship Id="rId4" Type="http://schemas.openxmlformats.org/officeDocument/2006/relationships/image" Target="../media/image2.png"/></Relationships>
</file>

<file path=ppt/slides/_rels/slide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image" Target="../media/image7.emf"/></Relationships>
</file>

<file path=ppt/slides/_rels/slide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png"/></Relationships>
</file>

<file path=ppt/slides/_rels/slide2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png"/></Relationships>
</file>

<file path=ppt/slides/_rels/slide2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2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123.xml"/><Relationship Id="rId7" Type="http://schemas.openxmlformats.org/officeDocument/2006/relationships/package" Target="../embeddings/Microsoft_Word_Document1.doc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128.xml"/><Relationship Id="rId7" Type="http://schemas.openxmlformats.org/officeDocument/2006/relationships/package" Target="../embeddings/Microsoft_Word_Document2.docx"/><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3.png"/></Relationships>
</file>

<file path=ppt/slides/_rels/slide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4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4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3.png"/></Relationships>
</file>

<file path=ppt/slides/_rels/slide4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971550" y="1700213"/>
            <a:ext cx="7416800" cy="4321175"/>
          </a:xfrm>
        </p:spPr>
        <p:txBody>
          <a:bodyPr/>
          <a:lstStyle/>
          <a:p>
            <a:endParaRPr lang="it-IT" altLang="it-IT" sz="2400" b="1" smtClean="0">
              <a:solidFill>
                <a:srgbClr val="0070C0"/>
              </a:solidFill>
            </a:endParaRPr>
          </a:p>
          <a:p>
            <a:r>
              <a:rPr lang="it-IT" altLang="it-IT" sz="2800" b="1" smtClean="0">
                <a:solidFill>
                  <a:srgbClr val="0070C0"/>
                </a:solidFill>
              </a:rPr>
              <a:t>Dimissioni volontarie </a:t>
            </a:r>
          </a:p>
          <a:p>
            <a:r>
              <a:rPr lang="it-IT" altLang="it-IT" sz="2800" b="1" smtClean="0">
                <a:solidFill>
                  <a:srgbClr val="0070C0"/>
                </a:solidFill>
              </a:rPr>
              <a:t>e </a:t>
            </a:r>
          </a:p>
          <a:p>
            <a:r>
              <a:rPr lang="it-IT" altLang="it-IT" sz="2800" b="1" smtClean="0">
                <a:solidFill>
                  <a:srgbClr val="0070C0"/>
                </a:solidFill>
              </a:rPr>
              <a:t>risoluzione consensuale</a:t>
            </a:r>
          </a:p>
          <a:p>
            <a:endParaRPr lang="it-IT" altLang="it-IT" sz="2400" b="1" i="1" smtClean="0">
              <a:solidFill>
                <a:srgbClr val="0070C0"/>
              </a:solidFill>
            </a:endParaRPr>
          </a:p>
          <a:p>
            <a:endParaRPr lang="it-IT" altLang="it-IT" sz="2400" b="1" i="1" smtClean="0">
              <a:solidFill>
                <a:srgbClr val="0070C0"/>
              </a:solidFill>
            </a:endParaRPr>
          </a:p>
          <a:p>
            <a:r>
              <a:rPr lang="it-IT" altLang="it-IT" sz="2400" b="1" i="1" smtClean="0">
                <a:solidFill>
                  <a:schemeClr val="bg1"/>
                </a:solidFill>
              </a:rPr>
              <a:t>La nuova comunicazione con modalità telematiche</a:t>
            </a:r>
          </a:p>
          <a:p>
            <a:endParaRPr lang="it-IT" altLang="it-IT" sz="2400" b="1" i="1" smtClean="0">
              <a:solidFill>
                <a:srgbClr val="0070C0"/>
              </a:solidFill>
            </a:endParaRPr>
          </a:p>
          <a:p>
            <a:endParaRPr lang="it-IT" altLang="it-IT" sz="2400" b="1" i="1" smtClean="0">
              <a:solidFill>
                <a:srgbClr val="0070C0"/>
              </a:solidFill>
            </a:endParaRPr>
          </a:p>
          <a:p>
            <a:endParaRPr lang="it-IT" altLang="it-IT" b="1" i="1" smtClean="0">
              <a:solidFill>
                <a:srgbClr val="0070C0"/>
              </a:solidFill>
            </a:endParaRPr>
          </a:p>
        </p:txBody>
      </p:sp>
      <p:sp>
        <p:nvSpPr>
          <p:cNvPr id="41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7D6E77-A3B6-4459-9A32-46544A9AD2BA}" type="slidenum">
              <a:rPr lang="it-IT" sz="1200">
                <a:solidFill>
                  <a:srgbClr val="FFFFFF"/>
                </a:solidFill>
              </a:rPr>
              <a:pPr>
                <a:spcBef>
                  <a:spcPct val="0"/>
                </a:spcBef>
                <a:buFontTx/>
                <a:buNone/>
              </a:pPr>
              <a:t>1</a:t>
            </a:fld>
            <a:endParaRPr lang="it-IT" sz="1200">
              <a:solidFill>
                <a:srgbClr val="FFFFFF"/>
              </a:solidFill>
            </a:endParaRPr>
          </a:p>
        </p:txBody>
      </p:sp>
      <p:pic>
        <p:nvPicPr>
          <p:cNvPr id="41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u="sng" dirty="0" smtClean="0">
                <a:solidFill>
                  <a:srgbClr val="0070C0"/>
                </a:solidFill>
              </a:rPr>
              <a:t>Ambito di applicazione</a:t>
            </a:r>
          </a:p>
          <a:p>
            <a:pPr eaLnBrk="1" hangingPunct="1">
              <a:buFont typeface="Arial" charset="0"/>
              <a:buNone/>
              <a:defRPr/>
            </a:pPr>
            <a:endParaRPr lang="it-IT" altLang="it-IT" sz="2000" b="1" dirty="0" smtClean="0">
              <a:solidFill>
                <a:schemeClr val="bg1"/>
              </a:solidFill>
            </a:endParaRPr>
          </a:p>
          <a:p>
            <a:pPr algn="just" eaLnBrk="1" hangingPunct="1">
              <a:buFont typeface="Arial" charset="0"/>
              <a:buNone/>
              <a:defRPr/>
            </a:pPr>
            <a:r>
              <a:rPr lang="it-IT" altLang="it-IT" sz="2200" dirty="0" smtClean="0">
                <a:solidFill>
                  <a:schemeClr val="bg1"/>
                </a:solidFill>
              </a:rPr>
              <a:t>La nuova disciplina si applica a tutti i casi di recesso unilaterale del lavoratore e ai casi di risoluzione consensuale di cui all’art. 1372, comma 1, c.c. </a:t>
            </a:r>
            <a:r>
              <a:rPr lang="it-IT" altLang="it-IT" sz="2200" b="1" dirty="0" smtClean="0">
                <a:solidFill>
                  <a:schemeClr val="bg1"/>
                </a:solidFill>
              </a:rPr>
              <a:t>comunicate a partire dal 12 marzo 2016.</a:t>
            </a:r>
          </a:p>
          <a:p>
            <a:pPr algn="just" eaLnBrk="1" hangingPunct="1">
              <a:buFont typeface="Arial" charset="0"/>
              <a:buNone/>
              <a:defRPr/>
            </a:pPr>
            <a:endParaRPr lang="it-IT" altLang="it-IT" sz="2200" b="1" dirty="0" smtClean="0">
              <a:solidFill>
                <a:schemeClr val="bg1"/>
              </a:solidFill>
            </a:endParaRPr>
          </a:p>
          <a:p>
            <a:pPr algn="just" eaLnBrk="1" hangingPunct="1">
              <a:buFont typeface="Arial" charset="0"/>
              <a:buNone/>
              <a:defRPr/>
            </a:pPr>
            <a:endParaRPr lang="it-IT" altLang="it-IT" sz="2200" b="1" dirty="0" smtClean="0">
              <a:solidFill>
                <a:schemeClr val="bg1"/>
              </a:solidFill>
            </a:endParaRPr>
          </a:p>
          <a:p>
            <a:pPr algn="just" eaLnBrk="1" hangingPunct="1">
              <a:buFont typeface="Arial" charset="0"/>
              <a:buNone/>
              <a:defRPr/>
            </a:pPr>
            <a:r>
              <a:rPr lang="it-IT" altLang="it-IT" sz="2200" b="1" dirty="0" smtClean="0">
                <a:solidFill>
                  <a:schemeClr val="bg1"/>
                </a:solidFill>
              </a:rPr>
              <a:t>Riguarda tutti i rapporti di lavoro subordinato, ad eccezione delle ipotesi di seguito elencate:   </a:t>
            </a:r>
            <a:endParaRPr lang="it-IT" altLang="it-IT" sz="2000" b="1" dirty="0" smtClean="0">
              <a:solidFill>
                <a:schemeClr val="bg1"/>
              </a:solidFill>
            </a:endParaRPr>
          </a:p>
        </p:txBody>
      </p:sp>
      <p:sp>
        <p:nvSpPr>
          <p:cNvPr id="133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211707-88EB-4EFF-8DF8-027788E6D77B}" type="slidenum">
              <a:rPr lang="it-IT" altLang="it-IT" sz="1200">
                <a:solidFill>
                  <a:srgbClr val="FFFFFF"/>
                </a:solidFill>
              </a:rPr>
              <a:pPr>
                <a:spcBef>
                  <a:spcPct val="0"/>
                </a:spcBef>
                <a:buFontTx/>
                <a:buNone/>
              </a:pPr>
              <a:t>10</a:t>
            </a:fld>
            <a:endParaRPr lang="it-IT" altLang="it-IT" sz="1200">
              <a:solidFill>
                <a:srgbClr val="FFFFFF"/>
              </a:solidFill>
            </a:endParaRPr>
          </a:p>
        </p:txBody>
      </p:sp>
      <p:pic>
        <p:nvPicPr>
          <p:cNvPr id="133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8AC46DD-0958-43E9-AB0C-EAB28AA45BC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331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a destra 8"/>
          <p:cNvSpPr/>
          <p:nvPr/>
        </p:nvSpPr>
        <p:spPr>
          <a:xfrm>
            <a:off x="3995738" y="52292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8913"/>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11750"/>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Durata</a:t>
            </a:r>
          </a:p>
          <a:p>
            <a:pPr eaLnBrk="1" hangingPunct="1">
              <a:defRPr/>
            </a:pPr>
            <a:endParaRPr lang="it-IT" altLang="it-IT" sz="2000" b="1" i="1" dirty="0">
              <a:solidFill>
                <a:schemeClr val="bg1"/>
              </a:solidFill>
            </a:endParaRPr>
          </a:p>
          <a:p>
            <a:pPr algn="just" eaLnBrk="1" hangingPunct="1">
              <a:defRPr/>
            </a:pPr>
            <a:r>
              <a:rPr lang="it-IT" altLang="it-IT" sz="2000" dirty="0">
                <a:solidFill>
                  <a:schemeClr val="bg1"/>
                </a:solidFill>
              </a:rPr>
              <a:t>Riguardo alla durata viene confermata la preesistente disciplina normativa, ovvero il limite massimo delle 52 settimane di CIGO in un biennio mobile.</a:t>
            </a:r>
          </a:p>
          <a:p>
            <a:pPr algn="just"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marL="457200" indent="-457200" algn="just" eaLnBrk="1" hangingPunct="1">
              <a:buFont typeface="+mj-lt"/>
              <a:buAutoNum type="alphaUcPeriod" startAt="3"/>
              <a:defRPr/>
            </a:pPr>
            <a:endParaRPr lang="it-IT" altLang="it-IT" sz="2000" i="1" u="sng" dirty="0">
              <a:solidFill>
                <a:schemeClr val="bg1"/>
              </a:solidFill>
            </a:endParaRPr>
          </a:p>
        </p:txBody>
      </p:sp>
      <p:sp>
        <p:nvSpPr>
          <p:cNvPr id="1085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2BB01D-2D37-4A25-97DE-9E50A125B5DD}" type="slidenum">
              <a:rPr lang="it-IT" altLang="it-IT" sz="1200">
                <a:solidFill>
                  <a:srgbClr val="FFFFFF"/>
                </a:solidFill>
              </a:rPr>
              <a:pPr>
                <a:spcBef>
                  <a:spcPct val="0"/>
                </a:spcBef>
                <a:buFontTx/>
                <a:buNone/>
              </a:pPr>
              <a:t>100</a:t>
            </a:fld>
            <a:endParaRPr lang="it-IT" altLang="it-IT" sz="1200">
              <a:solidFill>
                <a:srgbClr val="FFFFFF"/>
              </a:solidFill>
            </a:endParaRPr>
          </a:p>
        </p:txBody>
      </p:sp>
      <p:pic>
        <p:nvPicPr>
          <p:cNvPr id="1085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92868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13475" y="594995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Freccia in giù 1"/>
          <p:cNvSpPr/>
          <p:nvPr/>
        </p:nvSpPr>
        <p:spPr>
          <a:xfrm>
            <a:off x="4402138" y="3670300"/>
            <a:ext cx="484187" cy="6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Rettangolo arrotondato 2"/>
          <p:cNvSpPr/>
          <p:nvPr/>
        </p:nvSpPr>
        <p:spPr>
          <a:xfrm>
            <a:off x="1381125" y="4629150"/>
            <a:ext cx="6503988" cy="115093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Ai fini del computo del suddetto limite temporale (52 settimane) si tiene conto anche dei periodi di CIGO anteriori al 24 settembre 2015, non essendo modificata la disciplina di riferimento relativa al biennio mobile di integrazioni salariali ordinarie.</a:t>
            </a:r>
          </a:p>
        </p:txBody>
      </p:sp>
      <p:sp>
        <p:nvSpPr>
          <p:cNvPr id="4" name="Segnaposto data 3"/>
          <p:cNvSpPr>
            <a:spLocks noGrp="1"/>
          </p:cNvSpPr>
          <p:nvPr>
            <p:ph type="dt" sz="quarter" idx="10"/>
          </p:nvPr>
        </p:nvSpPr>
        <p:spPr/>
        <p:txBody>
          <a:bodyPr/>
          <a:lstStyle/>
          <a:p>
            <a:pPr>
              <a:defRPr/>
            </a:pPr>
            <a:fld id="{EC91F519-BE41-4BC5-ADB5-7170CD339759}"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855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667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8913"/>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11750"/>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Durata</a:t>
            </a:r>
          </a:p>
          <a:p>
            <a:pPr eaLnBrk="1" hangingPunct="1">
              <a:defRPr/>
            </a:pPr>
            <a:endParaRPr lang="it-IT" altLang="it-IT" sz="2000" b="1" i="1" dirty="0">
              <a:solidFill>
                <a:schemeClr val="bg1"/>
              </a:solidFill>
            </a:endParaRPr>
          </a:p>
          <a:p>
            <a:pPr algn="just" eaLnBrk="1" hangingPunct="1">
              <a:defRPr/>
            </a:pPr>
            <a:r>
              <a:rPr lang="it-IT" altLang="it-IT" sz="2000" dirty="0" smtClean="0">
                <a:solidFill>
                  <a:schemeClr val="bg1"/>
                </a:solidFill>
              </a:rPr>
              <a:t>E’ confermato </a:t>
            </a:r>
            <a:r>
              <a:rPr lang="it-IT" altLang="it-IT" sz="2000" dirty="0">
                <a:solidFill>
                  <a:schemeClr val="bg1"/>
                </a:solidFill>
              </a:rPr>
              <a:t>il criterio del calcolo della settimana integrabile computata a giorni di cui alla Circolare INPS n. </a:t>
            </a:r>
            <a:r>
              <a:rPr lang="it-IT" altLang="it-IT" sz="2000" dirty="0" smtClean="0">
                <a:solidFill>
                  <a:schemeClr val="bg1"/>
                </a:solidFill>
              </a:rPr>
              <a:t>58/2009.</a:t>
            </a:r>
            <a:endParaRPr lang="it-IT" altLang="it-IT" sz="2000" dirty="0">
              <a:solidFill>
                <a:schemeClr val="bg1"/>
              </a:solidFill>
            </a:endParaRPr>
          </a:p>
          <a:p>
            <a:pPr eaLnBrk="1" hangingPunct="1">
              <a:defRPr/>
            </a:pPr>
            <a:endParaRPr lang="it-IT" altLang="it-IT" sz="2000" b="1" i="1" dirty="0" smtClean="0">
              <a:solidFill>
                <a:schemeClr val="bg1"/>
              </a:solidFill>
            </a:endParaRPr>
          </a:p>
          <a:p>
            <a:pPr eaLnBrk="1" hangingPunct="1">
              <a:defRPr/>
            </a:pPr>
            <a:endParaRPr lang="it-IT" altLang="it-IT" sz="2000" b="1" i="1" dirty="0" smtClean="0">
              <a:solidFill>
                <a:schemeClr val="bg1"/>
              </a:solidFill>
            </a:endParaRPr>
          </a:p>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L’INPS </a:t>
            </a:r>
            <a:r>
              <a:rPr lang="it-IT" altLang="it-IT" sz="2000" b="1" i="1" dirty="0">
                <a:solidFill>
                  <a:schemeClr val="bg1"/>
                </a:solidFill>
              </a:rPr>
              <a:t>ritiene che tale criterio di computo (relativo esclusivamente ai limiti di fruizione della CIGO) non possa, </a:t>
            </a:r>
            <a:r>
              <a:rPr lang="it-IT" altLang="it-IT" sz="2000" b="1" i="1" dirty="0" smtClean="0">
                <a:solidFill>
                  <a:schemeClr val="bg1"/>
                </a:solidFill>
              </a:rPr>
              <a:t>tuttavia, essere </a:t>
            </a:r>
            <a:r>
              <a:rPr lang="it-IT" altLang="it-IT" sz="2000" b="1" i="1" dirty="0">
                <a:solidFill>
                  <a:schemeClr val="bg1"/>
                </a:solidFill>
              </a:rPr>
              <a:t>esteso alla valutazione del limite complessivo delle integrazioni salariali (24 mesi nel quinquennio mobile).</a:t>
            </a:r>
          </a:p>
          <a:p>
            <a:pPr eaLnBrk="1" hangingPunct="1">
              <a:defRPr/>
            </a:pP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marL="457200" indent="-457200" algn="just" eaLnBrk="1" hangingPunct="1">
              <a:buFont typeface="+mj-lt"/>
              <a:buAutoNum type="alphaUcPeriod" startAt="3"/>
              <a:defRPr/>
            </a:pPr>
            <a:endParaRPr lang="it-IT" altLang="it-IT" sz="2000" i="1" u="sng" dirty="0">
              <a:solidFill>
                <a:schemeClr val="bg1"/>
              </a:solidFill>
            </a:endParaRPr>
          </a:p>
        </p:txBody>
      </p:sp>
      <p:sp>
        <p:nvSpPr>
          <p:cNvPr id="1095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98442F-1F87-4506-B5D1-8C04A3AF91F0}" type="slidenum">
              <a:rPr lang="it-IT" altLang="it-IT" sz="1200">
                <a:solidFill>
                  <a:srgbClr val="FFFFFF"/>
                </a:solidFill>
              </a:rPr>
              <a:pPr>
                <a:spcBef>
                  <a:spcPct val="0"/>
                </a:spcBef>
                <a:buFontTx/>
                <a:buNone/>
              </a:pPr>
              <a:t>101</a:t>
            </a:fld>
            <a:endParaRPr lang="it-IT" altLang="it-IT" sz="1200">
              <a:solidFill>
                <a:srgbClr val="FFFFFF"/>
              </a:solidFill>
            </a:endParaRPr>
          </a:p>
        </p:txBody>
      </p:sp>
      <p:pic>
        <p:nvPicPr>
          <p:cNvPr id="1095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92868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13475" y="594995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5" name="Freccia in giù 4"/>
          <p:cNvSpPr/>
          <p:nvPr/>
        </p:nvSpPr>
        <p:spPr>
          <a:xfrm>
            <a:off x="4381500" y="3659188"/>
            <a:ext cx="485775" cy="490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 name="Segnaposto data 1"/>
          <p:cNvSpPr>
            <a:spLocks noGrp="1"/>
          </p:cNvSpPr>
          <p:nvPr>
            <p:ph type="dt" sz="quarter" idx="10"/>
          </p:nvPr>
        </p:nvSpPr>
        <p:spPr/>
        <p:txBody>
          <a:bodyPr/>
          <a:lstStyle/>
          <a:p>
            <a:pPr>
              <a:defRPr/>
            </a:pPr>
            <a:fld id="{03432944-5A09-4B8E-B6C4-565D0982E8D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957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3635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8913"/>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11750"/>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Durata</a:t>
            </a:r>
          </a:p>
          <a:p>
            <a:pPr eaLnBrk="1" hangingPunct="1">
              <a:defRPr/>
            </a:pPr>
            <a:endParaRPr lang="it-IT" altLang="it-IT" sz="2000" b="1" i="1" dirty="0">
              <a:solidFill>
                <a:schemeClr val="bg1"/>
              </a:solidFill>
            </a:endParaRPr>
          </a:p>
          <a:p>
            <a:pPr algn="just" eaLnBrk="1" hangingPunct="1">
              <a:defRPr/>
            </a:pPr>
            <a:r>
              <a:rPr lang="it-IT" altLang="it-IT" sz="2000" dirty="0">
                <a:solidFill>
                  <a:schemeClr val="bg1"/>
                </a:solidFill>
              </a:rPr>
              <a:t>Come in passato, l’art. 12,  comma 4, del decreto legislativo in argomento prevede </a:t>
            </a:r>
            <a:r>
              <a:rPr lang="it-IT" altLang="it-IT" sz="2000" u="sng" dirty="0">
                <a:solidFill>
                  <a:schemeClr val="bg1"/>
                </a:solidFill>
              </a:rPr>
              <a:t>per le imprese elencate dall’art. 10, </a:t>
            </a:r>
            <a:r>
              <a:rPr lang="it-IT" altLang="it-IT" sz="2000" u="sng" dirty="0" err="1">
                <a:solidFill>
                  <a:schemeClr val="bg1"/>
                </a:solidFill>
              </a:rPr>
              <a:t>lett</a:t>
            </a:r>
            <a:r>
              <a:rPr lang="it-IT" altLang="it-IT" sz="2000" u="sng" dirty="0">
                <a:solidFill>
                  <a:schemeClr val="bg1"/>
                </a:solidFill>
              </a:rPr>
              <a:t>. da a) a l),</a:t>
            </a:r>
            <a:r>
              <a:rPr lang="it-IT" altLang="it-IT" sz="2000" dirty="0">
                <a:solidFill>
                  <a:schemeClr val="bg1"/>
                </a:solidFill>
              </a:rPr>
              <a:t> </a:t>
            </a:r>
            <a:r>
              <a:rPr lang="it-IT" altLang="it-IT" sz="2000" b="1" dirty="0">
                <a:solidFill>
                  <a:schemeClr val="bg1"/>
                </a:solidFill>
              </a:rPr>
              <a:t>che gli interventi determinati da eventi oggettivamente non evitabili non sono computati nel predetto computo delle 52 settimane nel biennio</a:t>
            </a:r>
            <a:r>
              <a:rPr lang="it-IT" altLang="it-IT" sz="2000" b="1" dirty="0" smtClean="0">
                <a:solidFill>
                  <a:schemeClr val="bg1"/>
                </a:solidFill>
              </a:rPr>
              <a:t>.</a:t>
            </a:r>
          </a:p>
          <a:p>
            <a:pPr algn="just" eaLnBrk="1" hangingPunct="1">
              <a:defRPr/>
            </a:pPr>
            <a:endParaRPr lang="it-IT" altLang="it-IT" sz="2000" b="1" i="1" dirty="0">
              <a:solidFill>
                <a:schemeClr val="bg1"/>
              </a:solidFill>
            </a:endParaRPr>
          </a:p>
          <a:p>
            <a:pPr algn="just" eaLnBrk="1" hangingPunct="1">
              <a:defRPr/>
            </a:pPr>
            <a:endParaRPr lang="it-IT" altLang="it-IT" sz="2000" b="1" i="1" dirty="0" smtClean="0">
              <a:solidFill>
                <a:schemeClr val="bg1"/>
              </a:solidFill>
            </a:endParaRPr>
          </a:p>
          <a:p>
            <a:pPr algn="just" eaLnBrk="1" hangingPunct="1">
              <a:defRPr/>
            </a:pPr>
            <a:r>
              <a:rPr lang="it-IT" altLang="it-IT" sz="2000" b="1" i="1" dirty="0">
                <a:solidFill>
                  <a:schemeClr val="bg1"/>
                </a:solidFill>
              </a:rPr>
              <a:t>Sempre l’art. 12, comma 4, del decreto legislativo prevede una eccezione di questa regola di computo relativamente alle imprese di cui all’articolo 10, lettere m), n), ed o) del decreto stesso.</a:t>
            </a: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marL="457200" indent="-457200" algn="just" eaLnBrk="1" hangingPunct="1">
              <a:buFont typeface="+mj-lt"/>
              <a:buAutoNum type="alphaUcPeriod" startAt="3"/>
              <a:defRPr/>
            </a:pPr>
            <a:endParaRPr lang="it-IT" altLang="it-IT" sz="2000" i="1" u="sng" dirty="0">
              <a:solidFill>
                <a:schemeClr val="bg1"/>
              </a:solidFill>
            </a:endParaRPr>
          </a:p>
        </p:txBody>
      </p:sp>
      <p:sp>
        <p:nvSpPr>
          <p:cNvPr id="1105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E038F7-CE27-4901-AD61-42108BC4C979}" type="slidenum">
              <a:rPr lang="it-IT" altLang="it-IT" sz="1200">
                <a:solidFill>
                  <a:srgbClr val="FFFFFF"/>
                </a:solidFill>
              </a:rPr>
              <a:pPr>
                <a:spcBef>
                  <a:spcPct val="0"/>
                </a:spcBef>
                <a:buFontTx/>
                <a:buNone/>
              </a:pPr>
              <a:t>102</a:t>
            </a:fld>
            <a:endParaRPr lang="it-IT" altLang="it-IT" sz="1200">
              <a:solidFill>
                <a:srgbClr val="FFFFFF"/>
              </a:solidFill>
            </a:endParaRPr>
          </a:p>
        </p:txBody>
      </p:sp>
      <p:pic>
        <p:nvPicPr>
          <p:cNvPr id="1105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92868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13475" y="594995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Freccia in giù 1"/>
          <p:cNvSpPr/>
          <p:nvPr/>
        </p:nvSpPr>
        <p:spPr>
          <a:xfrm>
            <a:off x="4313238" y="4149725"/>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9" name="Freccia in giù 8"/>
          <p:cNvSpPr/>
          <p:nvPr/>
        </p:nvSpPr>
        <p:spPr>
          <a:xfrm>
            <a:off x="4313238" y="5808663"/>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data 2"/>
          <p:cNvSpPr>
            <a:spLocks noGrp="1"/>
          </p:cNvSpPr>
          <p:nvPr>
            <p:ph type="dt" sz="quarter" idx="10"/>
          </p:nvPr>
        </p:nvSpPr>
        <p:spPr/>
        <p:txBody>
          <a:bodyPr/>
          <a:lstStyle/>
          <a:p>
            <a:pPr>
              <a:defRPr/>
            </a:pPr>
            <a:fld id="{C7649EFA-23B2-4282-8455-CF76E26EECB3}"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060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8913"/>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11750"/>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Durata</a:t>
            </a:r>
          </a:p>
          <a:p>
            <a:pPr eaLnBrk="1" hangingPunct="1">
              <a:defRPr/>
            </a:pPr>
            <a:endParaRPr lang="it-IT" altLang="it-IT" sz="2000" b="1" i="1" dirty="0">
              <a:solidFill>
                <a:schemeClr val="bg1"/>
              </a:solidFill>
            </a:endParaRPr>
          </a:p>
          <a:p>
            <a:pPr algn="just" eaLnBrk="1" hangingPunct="1">
              <a:defRPr/>
            </a:pPr>
            <a:r>
              <a:rPr lang="it-IT" altLang="it-IT" sz="2000" dirty="0" smtClean="0">
                <a:solidFill>
                  <a:schemeClr val="bg1"/>
                </a:solidFill>
              </a:rPr>
              <a:t> </a:t>
            </a: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marL="457200" indent="-457200" algn="just" eaLnBrk="1" hangingPunct="1">
              <a:buFont typeface="+mj-lt"/>
              <a:buAutoNum type="alphaUcPeriod" startAt="3"/>
              <a:defRPr/>
            </a:pPr>
            <a:endParaRPr lang="it-IT" altLang="it-IT" sz="2000" i="1" u="sng" dirty="0">
              <a:solidFill>
                <a:schemeClr val="bg1"/>
              </a:solidFill>
            </a:endParaRPr>
          </a:p>
        </p:txBody>
      </p:sp>
      <p:sp>
        <p:nvSpPr>
          <p:cNvPr id="1116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D5ED4D-BDCE-47BC-9BC2-87DC9C0FB6F4}" type="slidenum">
              <a:rPr lang="it-IT" altLang="it-IT" sz="1200">
                <a:solidFill>
                  <a:srgbClr val="FFFFFF"/>
                </a:solidFill>
              </a:rPr>
              <a:pPr>
                <a:spcBef>
                  <a:spcPct val="0"/>
                </a:spcBef>
                <a:buFontTx/>
                <a:buNone/>
              </a:pPr>
              <a:t>103</a:t>
            </a:fld>
            <a:endParaRPr lang="it-IT" altLang="it-IT" sz="1200">
              <a:solidFill>
                <a:srgbClr val="FFFFFF"/>
              </a:solidFill>
            </a:endParaRPr>
          </a:p>
        </p:txBody>
      </p:sp>
      <p:pic>
        <p:nvPicPr>
          <p:cNvPr id="1116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92868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13475" y="594995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Freccia in giù 1"/>
          <p:cNvSpPr/>
          <p:nvPr/>
        </p:nvSpPr>
        <p:spPr>
          <a:xfrm>
            <a:off x="4391025" y="2363788"/>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Rettangolo arrotondato 2"/>
          <p:cNvSpPr/>
          <p:nvPr/>
        </p:nvSpPr>
        <p:spPr>
          <a:xfrm>
            <a:off x="960438" y="3357563"/>
            <a:ext cx="7345362" cy="24479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rPr>
              <a:t>In base a questa eccezione finale, </a:t>
            </a:r>
            <a:r>
              <a:rPr lang="it-IT" b="1" dirty="0">
                <a:solidFill>
                  <a:prstClr val="black"/>
                </a:solidFill>
              </a:rPr>
              <a:t>per le imprese industriali e artigiane dell’edilizia e affini, le imprese industriali esercenti l'attività di escavazione e/o lavorazione di materiale lapideo e le imprese artigiane che svolgono attività di escavazione e di lavorazione di materiali lapidei </a:t>
            </a:r>
            <a:r>
              <a:rPr lang="it-IT" dirty="0">
                <a:solidFill>
                  <a:prstClr val="black"/>
                </a:solidFill>
              </a:rPr>
              <a:t>(con esclusione di quelle che svolgono tale attività di lavorazione in laboratori con strutture e organizzazione distinte dalla attività di escavazione), </a:t>
            </a:r>
            <a:r>
              <a:rPr lang="it-IT" b="1" dirty="0">
                <a:solidFill>
                  <a:prstClr val="black"/>
                </a:solidFill>
              </a:rPr>
              <a:t>si computano nel limite massimo delle 52 settimane di CIGO in un biennio mobile anche gli interventi determinati da eventi oggettivamente non evitabili.</a:t>
            </a:r>
          </a:p>
        </p:txBody>
      </p:sp>
      <p:sp>
        <p:nvSpPr>
          <p:cNvPr id="4" name="Segnaposto data 3"/>
          <p:cNvSpPr>
            <a:spLocks noGrp="1"/>
          </p:cNvSpPr>
          <p:nvPr>
            <p:ph type="dt" sz="quarter" idx="10"/>
          </p:nvPr>
        </p:nvSpPr>
        <p:spPr/>
        <p:txBody>
          <a:bodyPr/>
          <a:lstStyle/>
          <a:p>
            <a:pPr>
              <a:defRPr/>
            </a:pPr>
            <a:fld id="{0ACA4E18-DFE4-496A-ABEB-5FD3AC2A51A8}"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162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000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8913"/>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11750"/>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Durata</a:t>
            </a: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algn="just" eaLnBrk="1" hangingPunct="1">
              <a:defRPr/>
            </a:pPr>
            <a:r>
              <a:rPr lang="it-IT" altLang="it-IT" sz="2000" dirty="0">
                <a:solidFill>
                  <a:schemeClr val="bg1"/>
                </a:solidFill>
              </a:rPr>
              <a:t>La caratteristica di </a:t>
            </a:r>
            <a:r>
              <a:rPr lang="it-IT" altLang="it-IT" sz="2000" b="1" dirty="0">
                <a:solidFill>
                  <a:schemeClr val="bg1"/>
                </a:solidFill>
              </a:rPr>
              <a:t>“evento oggettivamente non evitabile” </a:t>
            </a:r>
            <a:r>
              <a:rPr lang="it-IT" altLang="it-IT" sz="2000" dirty="0">
                <a:solidFill>
                  <a:schemeClr val="bg1"/>
                </a:solidFill>
              </a:rPr>
              <a:t>è riconosciuta a quelle causali determinate da eventi fortuiti, improvvisi, non prevedibili e non rientranti nel rischio di impresa) </a:t>
            </a:r>
            <a:r>
              <a:rPr lang="it-IT" altLang="it-IT" sz="2000" u="sng" dirty="0">
                <a:solidFill>
                  <a:schemeClr val="bg1"/>
                </a:solidFill>
              </a:rPr>
              <a:t>che ricomprendono anche gli eventi metereologici.</a:t>
            </a:r>
            <a:endParaRPr lang="it-IT" altLang="it-IT" sz="2000" b="1" i="1" u="sng"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marL="457200" indent="-457200" algn="just" eaLnBrk="1" hangingPunct="1">
              <a:buFont typeface="+mj-lt"/>
              <a:buAutoNum type="alphaUcPeriod" startAt="3"/>
              <a:defRPr/>
            </a:pPr>
            <a:endParaRPr lang="it-IT" altLang="it-IT" sz="2000" i="1" u="sng" dirty="0">
              <a:solidFill>
                <a:schemeClr val="bg1"/>
              </a:solidFill>
            </a:endParaRPr>
          </a:p>
        </p:txBody>
      </p:sp>
      <p:sp>
        <p:nvSpPr>
          <p:cNvPr id="1126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2B685C-30C7-4DC1-952B-6542F5F8A480}" type="slidenum">
              <a:rPr lang="it-IT" altLang="it-IT" sz="1200">
                <a:solidFill>
                  <a:srgbClr val="FFFFFF"/>
                </a:solidFill>
              </a:rPr>
              <a:pPr>
                <a:spcBef>
                  <a:spcPct val="0"/>
                </a:spcBef>
                <a:buFontTx/>
                <a:buNone/>
              </a:pPr>
              <a:t>104</a:t>
            </a:fld>
            <a:endParaRPr lang="it-IT" altLang="it-IT" sz="1200">
              <a:solidFill>
                <a:srgbClr val="FFFFFF"/>
              </a:solidFill>
            </a:endParaRPr>
          </a:p>
        </p:txBody>
      </p:sp>
      <p:pic>
        <p:nvPicPr>
          <p:cNvPr id="1126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92868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13475" y="594995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E3E1C3F8-4936-4B64-9B9F-B8F941DAACF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264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270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8913"/>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11750"/>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Durata</a:t>
            </a: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algn="just" eaLnBrk="1" hangingPunct="1">
              <a:defRPr/>
            </a:pPr>
            <a:r>
              <a:rPr lang="it-IT" altLang="it-IT" sz="2000" dirty="0" smtClean="0">
                <a:solidFill>
                  <a:schemeClr val="bg1"/>
                </a:solidFill>
              </a:rPr>
              <a:t> </a:t>
            </a: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marL="457200" indent="-457200" algn="just" eaLnBrk="1" hangingPunct="1">
              <a:buFont typeface="+mj-lt"/>
              <a:buAutoNum type="alphaUcPeriod" startAt="3"/>
              <a:defRPr/>
            </a:pPr>
            <a:endParaRPr lang="it-IT" altLang="it-IT" sz="2000" i="1" u="sng" dirty="0">
              <a:solidFill>
                <a:schemeClr val="bg1"/>
              </a:solidFill>
            </a:endParaRPr>
          </a:p>
        </p:txBody>
      </p:sp>
      <p:sp>
        <p:nvSpPr>
          <p:cNvPr id="1136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3B2138-6784-4241-929E-D714AA385465}" type="slidenum">
              <a:rPr lang="it-IT" altLang="it-IT" sz="1200">
                <a:solidFill>
                  <a:srgbClr val="FFFFFF"/>
                </a:solidFill>
              </a:rPr>
              <a:pPr>
                <a:spcBef>
                  <a:spcPct val="0"/>
                </a:spcBef>
                <a:buFontTx/>
                <a:buNone/>
              </a:pPr>
              <a:t>105</a:t>
            </a:fld>
            <a:endParaRPr lang="it-IT" altLang="it-IT" sz="1200">
              <a:solidFill>
                <a:srgbClr val="FFFFFF"/>
              </a:solidFill>
            </a:endParaRPr>
          </a:p>
        </p:txBody>
      </p:sp>
      <p:pic>
        <p:nvPicPr>
          <p:cNvPr id="1136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92868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13475" y="594995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Rettangolo arrotondato 1"/>
          <p:cNvSpPr/>
          <p:nvPr/>
        </p:nvSpPr>
        <p:spPr>
          <a:xfrm>
            <a:off x="971550" y="2852738"/>
            <a:ext cx="7129463" cy="25923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È stato introdotto un nuovo limite alle ore di integrazione salariale richiedibili, ora, entro il limite massimo di 52 settimane: infatti, non possono essere autorizzate più di 1/3 delle ore lavorabili nel biennio mobile, con riferimento a tutti i lavoratori occupati nel semestre precedente la richiesta di integrazione salariale. </a:t>
            </a:r>
            <a:r>
              <a:rPr lang="it-IT" dirty="0">
                <a:solidFill>
                  <a:prstClr val="black"/>
                </a:solidFill>
              </a:rPr>
              <a:t>A tal fine nelle domande di concessione l’impresa è tenuta a comunicare il numero dei lavoratori mediamente occupati nel semestre precedente, distinti per orario contrattuale.</a:t>
            </a:r>
          </a:p>
        </p:txBody>
      </p:sp>
      <p:sp>
        <p:nvSpPr>
          <p:cNvPr id="3" name="Freccia in giù 2"/>
          <p:cNvSpPr/>
          <p:nvPr/>
        </p:nvSpPr>
        <p:spPr>
          <a:xfrm>
            <a:off x="4294188" y="5805488"/>
            <a:ext cx="484187" cy="611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4" name="Segnaposto data 3"/>
          <p:cNvSpPr>
            <a:spLocks noGrp="1"/>
          </p:cNvSpPr>
          <p:nvPr>
            <p:ph type="dt" sz="quarter" idx="10"/>
          </p:nvPr>
        </p:nvSpPr>
        <p:spPr/>
        <p:txBody>
          <a:bodyPr/>
          <a:lstStyle/>
          <a:p>
            <a:pPr>
              <a:defRPr/>
            </a:pPr>
            <a:fld id="{3CFCDF35-2187-482C-A937-103D315AA95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367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270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8913"/>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11750"/>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Durata</a:t>
            </a: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algn="just" eaLnBrk="1" hangingPunct="1">
              <a:defRPr/>
            </a:pPr>
            <a:r>
              <a:rPr lang="it-IT" altLang="it-IT" sz="2000" dirty="0" smtClean="0">
                <a:solidFill>
                  <a:schemeClr val="bg1"/>
                </a:solidFill>
              </a:rPr>
              <a:t> </a:t>
            </a: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marL="457200" indent="-457200" algn="just" eaLnBrk="1" hangingPunct="1">
              <a:buFont typeface="+mj-lt"/>
              <a:buAutoNum type="alphaUcPeriod" startAt="3"/>
              <a:defRPr/>
            </a:pPr>
            <a:endParaRPr lang="it-IT" altLang="it-IT" sz="2000" i="1" u="sng" dirty="0">
              <a:solidFill>
                <a:schemeClr val="bg1"/>
              </a:solidFill>
            </a:endParaRPr>
          </a:p>
        </p:txBody>
      </p:sp>
      <p:sp>
        <p:nvSpPr>
          <p:cNvPr id="1146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468E4D-0BB2-403C-BD0D-2116D69F23E8}" type="slidenum">
              <a:rPr lang="it-IT" altLang="it-IT" sz="1200">
                <a:solidFill>
                  <a:srgbClr val="FFFFFF"/>
                </a:solidFill>
              </a:rPr>
              <a:pPr>
                <a:spcBef>
                  <a:spcPct val="0"/>
                </a:spcBef>
                <a:buFontTx/>
                <a:buNone/>
              </a:pPr>
              <a:t>106</a:t>
            </a:fld>
            <a:endParaRPr lang="it-IT" altLang="it-IT" sz="1200">
              <a:solidFill>
                <a:srgbClr val="FFFFFF"/>
              </a:solidFill>
            </a:endParaRPr>
          </a:p>
        </p:txBody>
      </p:sp>
      <p:pic>
        <p:nvPicPr>
          <p:cNvPr id="1146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92868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13475" y="594995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Rettangolo arrotondato 1"/>
          <p:cNvSpPr/>
          <p:nvPr/>
        </p:nvSpPr>
        <p:spPr>
          <a:xfrm>
            <a:off x="971550" y="2852738"/>
            <a:ext cx="7129463" cy="25923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L’effetto principale sarà che le durate massime “teoriche si ridurranno notevolmente per via di questo principio, seppure lo stesso venga in parte mitigato dalla base di riferimento del conteggio delle ore lavorabili nel biennio, poiché riferita a tutti i lavoratori: laddove la </a:t>
            </a:r>
            <a:r>
              <a:rPr lang="it-IT" b="1" dirty="0" err="1">
                <a:solidFill>
                  <a:prstClr val="black"/>
                </a:solidFill>
              </a:rPr>
              <a:t>Cigo</a:t>
            </a:r>
            <a:r>
              <a:rPr lang="it-IT" b="1" dirty="0">
                <a:solidFill>
                  <a:prstClr val="black"/>
                </a:solidFill>
              </a:rPr>
              <a:t> non interessi tutta la forza lavoro, si estenderà quindi il periodo di utilizzo. Viceversa, si dovrà evitare di ricorrere a </a:t>
            </a:r>
            <a:r>
              <a:rPr lang="it-IT" b="1" dirty="0" err="1">
                <a:solidFill>
                  <a:prstClr val="black"/>
                </a:solidFill>
              </a:rPr>
              <a:t>Cigo</a:t>
            </a:r>
            <a:r>
              <a:rPr lang="it-IT" b="1" dirty="0">
                <a:solidFill>
                  <a:prstClr val="black"/>
                </a:solidFill>
              </a:rPr>
              <a:t> a zero ore: in questa ipotesi il plafond di concessione diminuirebbe più velocemente.</a:t>
            </a:r>
          </a:p>
        </p:txBody>
      </p:sp>
      <p:sp>
        <p:nvSpPr>
          <p:cNvPr id="3" name="Freccia in giù 2"/>
          <p:cNvSpPr/>
          <p:nvPr/>
        </p:nvSpPr>
        <p:spPr>
          <a:xfrm>
            <a:off x="4294188" y="5805488"/>
            <a:ext cx="484187" cy="611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4" name="Segnaposto data 3"/>
          <p:cNvSpPr>
            <a:spLocks noGrp="1"/>
          </p:cNvSpPr>
          <p:nvPr>
            <p:ph type="dt" sz="quarter" idx="10"/>
          </p:nvPr>
        </p:nvSpPr>
        <p:spPr/>
        <p:txBody>
          <a:bodyPr/>
          <a:lstStyle/>
          <a:p>
            <a:pPr>
              <a:defRPr/>
            </a:pPr>
            <a:fld id="{3CFCDF35-2187-482C-A937-103D315AA95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469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540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381625"/>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a:solidFill>
                  <a:schemeClr val="bg1"/>
                </a:solidFill>
              </a:rPr>
              <a:t>Tracciato CSV relativo ai lavoratori dell’unità produttiva</a:t>
            </a: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algn="just" eaLnBrk="1" hangingPunct="1">
              <a:defRPr/>
            </a:pPr>
            <a:r>
              <a:rPr lang="it-IT" altLang="it-IT" sz="2000" b="1" dirty="0">
                <a:solidFill>
                  <a:schemeClr val="bg1"/>
                </a:solidFill>
              </a:rPr>
              <a:t>Il controllo del nuovo limite di 1/3 </a:t>
            </a:r>
            <a:r>
              <a:rPr lang="it-IT" altLang="it-IT" sz="2000" dirty="0">
                <a:solidFill>
                  <a:schemeClr val="bg1"/>
                </a:solidFill>
              </a:rPr>
              <a:t>delle ore ordinarie lavorabili nel biennio mobile </a:t>
            </a:r>
            <a:r>
              <a:rPr lang="it-IT" altLang="it-IT" sz="2000" b="1" dirty="0">
                <a:solidFill>
                  <a:schemeClr val="bg1"/>
                </a:solidFill>
              </a:rPr>
              <a:t>e il controllo sull’anzianità lavorativa </a:t>
            </a:r>
            <a:r>
              <a:rPr lang="it-IT" altLang="it-IT" sz="2000" dirty="0">
                <a:solidFill>
                  <a:schemeClr val="bg1"/>
                </a:solidFill>
              </a:rPr>
              <a:t>impongono l’acquisizione di </a:t>
            </a:r>
            <a:r>
              <a:rPr lang="it-IT" altLang="it-IT" sz="2000" b="1" dirty="0">
                <a:solidFill>
                  <a:schemeClr val="bg1"/>
                </a:solidFill>
              </a:rPr>
              <a:t>informazioni dettagliate </a:t>
            </a:r>
            <a:r>
              <a:rPr lang="it-IT" altLang="it-IT" sz="2000" dirty="0">
                <a:solidFill>
                  <a:schemeClr val="bg1"/>
                </a:solidFill>
              </a:rPr>
              <a:t>sui lavoratori dell’unità produttiva interessata dalla CIGO. </a:t>
            </a:r>
            <a:endParaRPr lang="it-IT" altLang="it-IT" sz="2000" dirty="0" smtClean="0">
              <a:solidFill>
                <a:schemeClr val="bg1"/>
              </a:solidFill>
            </a:endParaRPr>
          </a:p>
          <a:p>
            <a:pPr algn="just" eaLnBrk="1" hangingPunct="1">
              <a:defRPr/>
            </a:pPr>
            <a:endParaRPr lang="it-IT" altLang="it-IT" sz="2000" dirty="0">
              <a:solidFill>
                <a:schemeClr val="bg1"/>
              </a:solidFill>
            </a:endParaRPr>
          </a:p>
          <a:p>
            <a:pPr eaLnBrk="1" hangingPunct="1">
              <a:defRPr/>
            </a:pPr>
            <a:r>
              <a:rPr lang="it-IT" altLang="it-IT" sz="2000" dirty="0" smtClean="0">
                <a:solidFill>
                  <a:schemeClr val="bg1"/>
                </a:solidFill>
              </a:rPr>
              <a:t>In </a:t>
            </a:r>
            <a:r>
              <a:rPr lang="it-IT" altLang="it-IT" sz="2000" dirty="0">
                <a:solidFill>
                  <a:schemeClr val="bg1"/>
                </a:solidFill>
              </a:rPr>
              <a:t>attesa dell’implementazione delle procedure le aziende sono tenute ad allegare alla domanda di integrazione salariale un </a:t>
            </a:r>
            <a:r>
              <a:rPr lang="it-IT" altLang="it-IT" sz="2000" u="sng" dirty="0">
                <a:solidFill>
                  <a:schemeClr val="bg1"/>
                </a:solidFill>
              </a:rPr>
              <a:t>file in formato CSV </a:t>
            </a:r>
            <a:r>
              <a:rPr lang="it-IT" altLang="it-IT" sz="2000" dirty="0">
                <a:solidFill>
                  <a:schemeClr val="bg1"/>
                </a:solidFill>
              </a:rPr>
              <a:t>(pubblicato sul sito internet  www.inps.it) contenente le predette informazioni</a:t>
            </a:r>
            <a:r>
              <a:rPr lang="it-IT" altLang="it-IT" sz="2000" dirty="0" smtClean="0">
                <a:solidFill>
                  <a:schemeClr val="bg1"/>
                </a:solidFill>
              </a:rPr>
              <a:t>.</a:t>
            </a:r>
          </a:p>
          <a:p>
            <a:pPr eaLnBrk="1" hangingPunct="1">
              <a:defRPr/>
            </a:pPr>
            <a:r>
              <a:rPr lang="it-IT" altLang="it-IT" sz="2000" b="1" dirty="0" smtClean="0">
                <a:solidFill>
                  <a:schemeClr val="bg1"/>
                </a:solidFill>
              </a:rPr>
              <a:t>In </a:t>
            </a:r>
            <a:r>
              <a:rPr lang="it-IT" altLang="it-IT" sz="2000" b="1" dirty="0">
                <a:solidFill>
                  <a:schemeClr val="bg1"/>
                </a:solidFill>
              </a:rPr>
              <a:t>via transitoria il file può essere trasmesso anche successivamente all’invio della domanda.</a:t>
            </a:r>
          </a:p>
        </p:txBody>
      </p:sp>
      <p:sp>
        <p:nvSpPr>
          <p:cNvPr id="1157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29CDAC-B4D3-475E-84CB-6E814C3E7447}" type="slidenum">
              <a:rPr lang="it-IT" altLang="it-IT" sz="1200">
                <a:solidFill>
                  <a:srgbClr val="FFFFFF"/>
                </a:solidFill>
              </a:rPr>
              <a:pPr>
                <a:spcBef>
                  <a:spcPct val="0"/>
                </a:spcBef>
                <a:buFontTx/>
                <a:buNone/>
              </a:pPr>
              <a:t>107</a:t>
            </a:fld>
            <a:endParaRPr lang="it-IT" altLang="it-IT" sz="1200">
              <a:solidFill>
                <a:srgbClr val="FFFFFF"/>
              </a:solidFill>
            </a:endParaRPr>
          </a:p>
        </p:txBody>
      </p:sp>
      <p:pic>
        <p:nvPicPr>
          <p:cNvPr id="1157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38875" y="56610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Freccia in giù 1"/>
          <p:cNvSpPr/>
          <p:nvPr/>
        </p:nvSpPr>
        <p:spPr>
          <a:xfrm>
            <a:off x="4402138" y="3563938"/>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data 2"/>
          <p:cNvSpPr>
            <a:spLocks noGrp="1"/>
          </p:cNvSpPr>
          <p:nvPr>
            <p:ph type="dt" sz="quarter" idx="10"/>
          </p:nvPr>
        </p:nvSpPr>
        <p:spPr/>
        <p:txBody>
          <a:bodyPr/>
          <a:lstStyle/>
          <a:p>
            <a:pPr>
              <a:defRPr/>
            </a:pPr>
            <a:fld id="{50DD0AF8-8A0E-4974-AC11-07A77179AB73}"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572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746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381625"/>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a:solidFill>
                  <a:schemeClr val="bg1"/>
                </a:solidFill>
              </a:rPr>
              <a:t>Tracciato CSV relativo ai lavoratori dell’unità produttiva</a:t>
            </a: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eaLnBrk="1" hangingPunct="1">
              <a:defRPr/>
            </a:pPr>
            <a:r>
              <a:rPr lang="it-IT" altLang="it-IT" sz="2000" b="1" dirty="0">
                <a:solidFill>
                  <a:schemeClr val="bg1"/>
                </a:solidFill>
              </a:rPr>
              <a:t>L’istruttoria della domanda può avere inizio solamente dopo la ricezione del suddetto allegato</a:t>
            </a:r>
            <a:r>
              <a:rPr lang="it-IT" altLang="it-IT" sz="2000" dirty="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In attesa dell’implementazione dei controlli automatizzati per quanto riguarda la verifica:</a:t>
            </a:r>
          </a:p>
          <a:p>
            <a:pPr algn="just" eaLnBrk="1" hangingPunct="1">
              <a:defRPr/>
            </a:pPr>
            <a:r>
              <a:rPr lang="it-IT" altLang="it-IT" sz="2000" dirty="0">
                <a:solidFill>
                  <a:schemeClr val="bg1"/>
                </a:solidFill>
              </a:rPr>
              <a:t>•	del requisito dell’anzianità, la sede competente controlla sulla base dei dati forniti con il predetto file, in particolare i lavoratori con un’anzianità nell’unità produttiva inferiore al semestre</a:t>
            </a:r>
            <a:r>
              <a:rPr lang="it-IT" altLang="it-IT" sz="2000" dirty="0" smtClean="0">
                <a:solidFill>
                  <a:schemeClr val="bg1"/>
                </a:solidFill>
              </a:rPr>
              <a:t>;</a:t>
            </a:r>
          </a:p>
          <a:p>
            <a:pPr algn="just" eaLnBrk="1" hangingPunct="1">
              <a:defRPr/>
            </a:pPr>
            <a:endParaRPr lang="it-IT" altLang="it-IT" sz="2000" dirty="0" smtClean="0">
              <a:solidFill>
                <a:schemeClr val="bg1"/>
              </a:solidFill>
            </a:endParaRPr>
          </a:p>
          <a:p>
            <a:pPr algn="just" eaLnBrk="1" hangingPunct="1">
              <a:defRPr/>
            </a:pPr>
            <a:r>
              <a:rPr lang="it-IT" altLang="it-IT" sz="2000" dirty="0">
                <a:solidFill>
                  <a:schemeClr val="bg1"/>
                </a:solidFill>
              </a:rPr>
              <a:t>•	del  termine  di  presentazione:  l’INPS  prende  come  data  di  decorrenza  del trattamento il lunedì della prima settimana richiesta.</a:t>
            </a: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167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E2BF54-746F-49F0-8C5D-F918181548BC}" type="slidenum">
              <a:rPr lang="it-IT" altLang="it-IT" sz="1200">
                <a:solidFill>
                  <a:srgbClr val="FFFFFF"/>
                </a:solidFill>
              </a:rPr>
              <a:pPr>
                <a:spcBef>
                  <a:spcPct val="0"/>
                </a:spcBef>
                <a:buFontTx/>
                <a:buNone/>
              </a:pPr>
              <a:t>108</a:t>
            </a:fld>
            <a:endParaRPr lang="it-IT" altLang="it-IT" sz="1200">
              <a:solidFill>
                <a:srgbClr val="FFFFFF"/>
              </a:solidFill>
            </a:endParaRPr>
          </a:p>
        </p:txBody>
      </p:sp>
      <p:pic>
        <p:nvPicPr>
          <p:cNvPr id="1167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411913" y="6210300"/>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CB20E909-842A-431C-9A6D-0DD0DF569719}"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674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1492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381625"/>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a:solidFill>
                  <a:schemeClr val="bg1"/>
                </a:solidFill>
              </a:rPr>
              <a:t>Tracciato CSV relativo ai lavoratori dell’unità produttiva</a:t>
            </a: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eaLnBrk="1" hangingPunct="1">
              <a:defRPr/>
            </a:pPr>
            <a:r>
              <a:rPr lang="it-IT" altLang="it-IT" sz="2000" b="1" dirty="0" smtClean="0">
                <a:solidFill>
                  <a:schemeClr val="bg1"/>
                </a:solidFill>
              </a:rPr>
              <a:t> </a:t>
            </a:r>
            <a:endParaRPr lang="it-IT" altLang="it-IT" sz="2000" dirty="0">
              <a:solidFill>
                <a:schemeClr val="bg1"/>
              </a:solidFill>
            </a:endParaRPr>
          </a:p>
          <a:p>
            <a:pPr eaLnBrk="1" hangingPunct="1">
              <a:defRPr/>
            </a:pPr>
            <a:r>
              <a:rPr lang="it-IT" altLang="it-IT" sz="2000" b="1" dirty="0">
                <a:solidFill>
                  <a:schemeClr val="bg1"/>
                </a:solidFill>
              </a:rPr>
              <a:t>Nel caso in cui il primo giorno di sospensione non coincida con il lunedì, </a:t>
            </a:r>
            <a:r>
              <a:rPr lang="it-IT" altLang="it-IT" sz="2000" dirty="0">
                <a:solidFill>
                  <a:schemeClr val="bg1"/>
                </a:solidFill>
              </a:rPr>
              <a:t>l’azienda, ai fini dell’osservanza dei termini perentori di presentazione dell’istanza, potrà indicare la diversa decorrenza con separata autocertificazione.</a:t>
            </a:r>
          </a:p>
          <a:p>
            <a:pPr eaLnBrk="1" hangingPunct="1">
              <a:defRPr/>
            </a:pPr>
            <a:endParaRPr lang="it-IT" altLang="it-IT" sz="2000" dirty="0">
              <a:solidFill>
                <a:schemeClr val="bg1"/>
              </a:solidFill>
            </a:endParaRPr>
          </a:p>
        </p:txBody>
      </p:sp>
      <p:sp>
        <p:nvSpPr>
          <p:cNvPr id="1177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DD44D1-C798-4EF6-BCA6-21032C4A627D}" type="slidenum">
              <a:rPr lang="it-IT" altLang="it-IT" sz="1200">
                <a:solidFill>
                  <a:srgbClr val="FFFFFF"/>
                </a:solidFill>
              </a:rPr>
              <a:pPr>
                <a:spcBef>
                  <a:spcPct val="0"/>
                </a:spcBef>
                <a:buFontTx/>
                <a:buNone/>
              </a:pPr>
              <a:t>109</a:t>
            </a:fld>
            <a:endParaRPr lang="it-IT" altLang="it-IT" sz="1200">
              <a:solidFill>
                <a:srgbClr val="FFFFFF"/>
              </a:solidFill>
            </a:endParaRPr>
          </a:p>
        </p:txBody>
      </p:sp>
      <p:pic>
        <p:nvPicPr>
          <p:cNvPr id="1177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724525" y="5013325"/>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FBFD4B55-CEB7-4608-9E43-9569FF64821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776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1270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u="sng" dirty="0" smtClean="0">
                <a:solidFill>
                  <a:srgbClr val="0070C0"/>
                </a:solidFill>
              </a:rPr>
              <a:t>Fattispecie escluse dalla nuova disciplina</a:t>
            </a:r>
          </a:p>
          <a:p>
            <a:pPr algn="just" eaLnBrk="1" hangingPunct="1">
              <a:buFont typeface="Arial" charset="0"/>
              <a:buNone/>
              <a:defRPr/>
            </a:pPr>
            <a:r>
              <a:rPr lang="it-IT" altLang="it-IT" sz="2200" dirty="0" smtClean="0">
                <a:solidFill>
                  <a:schemeClr val="bg1"/>
                </a:solidFill>
              </a:rPr>
              <a:t>La nuova disciplina non si applica:</a:t>
            </a:r>
          </a:p>
          <a:p>
            <a:pPr marL="457200" indent="-457200" algn="just" eaLnBrk="1" hangingPunct="1">
              <a:buFont typeface="Arial" charset="0"/>
              <a:buNone/>
              <a:defRPr/>
            </a:pPr>
            <a:r>
              <a:rPr lang="it-IT" altLang="it-IT" sz="2200" b="1" dirty="0" smtClean="0">
                <a:solidFill>
                  <a:schemeClr val="bg1"/>
                </a:solidFill>
              </a:rPr>
              <a:t>a)</a:t>
            </a:r>
            <a:r>
              <a:rPr lang="it-IT" altLang="it-IT" sz="2200" dirty="0" smtClean="0">
                <a:solidFill>
                  <a:schemeClr val="bg1"/>
                </a:solidFill>
              </a:rPr>
              <a:t> ai rapporti di </a:t>
            </a:r>
            <a:r>
              <a:rPr lang="it-IT" altLang="it-IT" sz="2200" b="1" dirty="0" smtClean="0">
                <a:solidFill>
                  <a:schemeClr val="bg1"/>
                </a:solidFill>
              </a:rPr>
              <a:t>lavoro domestico</a:t>
            </a:r>
            <a:r>
              <a:rPr lang="it-IT" altLang="it-IT" sz="2200" dirty="0" smtClean="0">
                <a:solidFill>
                  <a:schemeClr val="bg1"/>
                </a:solidFill>
              </a:rPr>
              <a:t>;</a:t>
            </a:r>
          </a:p>
          <a:p>
            <a:pPr marL="457200" indent="-457200" algn="just" eaLnBrk="1" hangingPunct="1">
              <a:buFont typeface="Arial" charset="0"/>
              <a:buNone/>
              <a:defRPr/>
            </a:pPr>
            <a:r>
              <a:rPr lang="it-IT" altLang="it-IT" sz="2200" b="1" dirty="0" smtClean="0">
                <a:solidFill>
                  <a:schemeClr val="bg1"/>
                </a:solidFill>
              </a:rPr>
              <a:t>b)</a:t>
            </a:r>
            <a:r>
              <a:rPr lang="it-IT" altLang="it-IT" sz="2200" dirty="0" smtClean="0">
                <a:solidFill>
                  <a:schemeClr val="bg1"/>
                </a:solidFill>
              </a:rPr>
              <a:t> al recesso durante il </a:t>
            </a:r>
            <a:r>
              <a:rPr lang="it-IT" altLang="it-IT" sz="2200" b="1" dirty="0" smtClean="0">
                <a:solidFill>
                  <a:schemeClr val="bg1"/>
                </a:solidFill>
              </a:rPr>
              <a:t>periodo di prova </a:t>
            </a:r>
            <a:r>
              <a:rPr lang="it-IT" altLang="it-IT" sz="2200" dirty="0" smtClean="0">
                <a:solidFill>
                  <a:schemeClr val="bg1"/>
                </a:solidFill>
              </a:rPr>
              <a:t>di cui all’art. 2096 c.c.;</a:t>
            </a:r>
          </a:p>
          <a:p>
            <a:pPr marL="457200" indent="-457200" algn="just" eaLnBrk="1" hangingPunct="1">
              <a:buFont typeface="Arial" charset="0"/>
              <a:buNone/>
              <a:defRPr/>
            </a:pPr>
            <a:r>
              <a:rPr lang="it-IT" altLang="it-IT" sz="2200" b="1" dirty="0" smtClean="0">
                <a:solidFill>
                  <a:schemeClr val="bg1"/>
                </a:solidFill>
              </a:rPr>
              <a:t>c)</a:t>
            </a:r>
            <a:r>
              <a:rPr lang="it-IT" altLang="it-IT" sz="2200" dirty="0" smtClean="0">
                <a:solidFill>
                  <a:schemeClr val="bg1"/>
                </a:solidFill>
              </a:rPr>
              <a:t> nei casi di dimissioni o risoluzioni consensuali del rapporto presentate dalla lavoratrice, durante il periodo di </a:t>
            </a:r>
            <a:r>
              <a:rPr lang="it-IT" altLang="it-IT" sz="2200" b="1" dirty="0" smtClean="0">
                <a:solidFill>
                  <a:schemeClr val="bg1"/>
                </a:solidFill>
              </a:rPr>
              <a:t>gravidanza</a:t>
            </a:r>
            <a:r>
              <a:rPr lang="it-IT" altLang="it-IT" sz="2200" dirty="0" smtClean="0">
                <a:solidFill>
                  <a:schemeClr val="bg1"/>
                </a:solidFill>
              </a:rPr>
              <a:t>, o dalla lavoratrice/lavoratore durante i </a:t>
            </a:r>
            <a:r>
              <a:rPr lang="it-IT" altLang="it-IT" sz="2200" b="1" dirty="0" smtClean="0">
                <a:solidFill>
                  <a:schemeClr val="bg1"/>
                </a:solidFill>
              </a:rPr>
              <a:t>primi tre anni di vita del bambino </a:t>
            </a:r>
            <a:r>
              <a:rPr lang="it-IT" altLang="it-IT" sz="2200" dirty="0" smtClean="0">
                <a:solidFill>
                  <a:schemeClr val="bg1"/>
                </a:solidFill>
              </a:rPr>
              <a:t>o di accoglienza del minore adottato o in affidamento, che dovranno ancora essere convalidate presso la Direzione del Lavoro territorialmente competente (art. 55, co. 4, d.lgs. . 151/2015);</a:t>
            </a:r>
          </a:p>
          <a:p>
            <a:pPr marL="457200" indent="-457200" algn="just" eaLnBrk="1" hangingPunct="1">
              <a:buFont typeface="Arial" charset="0"/>
              <a:buNone/>
              <a:defRPr/>
            </a:pPr>
            <a:r>
              <a:rPr lang="it-IT" altLang="it-IT" sz="2200" b="1" dirty="0" smtClean="0">
                <a:solidFill>
                  <a:schemeClr val="bg1"/>
                </a:solidFill>
              </a:rPr>
              <a:t>d)</a:t>
            </a:r>
            <a:r>
              <a:rPr lang="it-IT" altLang="it-IT" sz="2200" dirty="0" smtClean="0">
                <a:solidFill>
                  <a:schemeClr val="bg1"/>
                </a:solidFill>
              </a:rPr>
              <a:t> ai rapporti di </a:t>
            </a:r>
            <a:r>
              <a:rPr lang="it-IT" altLang="it-IT" sz="2200" b="1" dirty="0" smtClean="0">
                <a:solidFill>
                  <a:schemeClr val="bg1"/>
                </a:solidFill>
              </a:rPr>
              <a:t>lavoro marittimo</a:t>
            </a:r>
            <a:r>
              <a:rPr lang="it-IT" altLang="it-IT" sz="2200" dirty="0" smtClean="0">
                <a:solidFill>
                  <a:schemeClr val="bg1"/>
                </a:solidFill>
              </a:rPr>
              <a:t>, in quanto regolato da legge speciale del Codice della Navigazione.</a:t>
            </a:r>
          </a:p>
          <a:p>
            <a:pPr marL="457200" indent="-457200" algn="just" eaLnBrk="1" hangingPunct="1">
              <a:buFont typeface="Arial" charset="0"/>
              <a:buNone/>
              <a:defRPr/>
            </a:pPr>
            <a:endParaRPr lang="it-IT" altLang="it-IT" sz="2200" dirty="0" smtClean="0">
              <a:solidFill>
                <a:schemeClr val="bg1"/>
              </a:solidFill>
            </a:endParaRPr>
          </a:p>
        </p:txBody>
      </p:sp>
      <p:sp>
        <p:nvSpPr>
          <p:cNvPr id="143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1465F3-3D2A-4B5E-87BC-33D9741EB9E0}" type="slidenum">
              <a:rPr lang="it-IT" altLang="it-IT" sz="1200">
                <a:solidFill>
                  <a:srgbClr val="FFFFFF"/>
                </a:solidFill>
              </a:rPr>
              <a:pPr>
                <a:spcBef>
                  <a:spcPct val="0"/>
                </a:spcBef>
                <a:buFontTx/>
                <a:buNone/>
              </a:pPr>
              <a:t>11</a:t>
            </a:fld>
            <a:endParaRPr lang="it-IT" altLang="it-IT" sz="1200">
              <a:solidFill>
                <a:srgbClr val="FFFFFF"/>
              </a:solidFill>
            </a:endParaRPr>
          </a:p>
        </p:txBody>
      </p:sp>
      <p:pic>
        <p:nvPicPr>
          <p:cNvPr id="143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8AC46DD-0958-43E9-AB0C-EAB28AA45BC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434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5184775"/>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Messaggio INPS </a:t>
            </a:r>
            <a:r>
              <a:rPr lang="it-IT" altLang="it-IT" sz="2000" b="1" i="1" dirty="0">
                <a:solidFill>
                  <a:schemeClr val="bg1"/>
                </a:solidFill>
              </a:rPr>
              <a:t>n. </a:t>
            </a:r>
            <a:r>
              <a:rPr lang="it-IT" altLang="it-IT" sz="2000" b="1" i="1" dirty="0" smtClean="0">
                <a:solidFill>
                  <a:schemeClr val="bg1"/>
                </a:solidFill>
              </a:rPr>
              <a:t>1007 del 03/03/2016</a:t>
            </a: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r>
              <a:rPr lang="it-IT" altLang="it-IT" sz="2000" b="1" i="1" dirty="0">
                <a:solidFill>
                  <a:schemeClr val="bg1"/>
                </a:solidFill>
              </a:rPr>
              <a:t>OGGETTO: Presentazione domande di integrazione salariale ordinaria (CIGO) – controlli procedurali sull’elenco addetti all’unità produttiva (</a:t>
            </a:r>
            <a:r>
              <a:rPr lang="it-IT" altLang="it-IT" sz="2000" b="1" i="1" dirty="0" err="1">
                <a:solidFill>
                  <a:schemeClr val="bg1"/>
                </a:solidFill>
              </a:rPr>
              <a:t>all</a:t>
            </a:r>
            <a:r>
              <a:rPr lang="it-IT" altLang="it-IT" sz="2000" b="1" i="1" dirty="0">
                <a:solidFill>
                  <a:schemeClr val="bg1"/>
                </a:solidFill>
              </a:rPr>
              <a:t>. 3, circ. 197/15) – domande non accettate dal 26.2.16 – rimessione in termini.</a:t>
            </a:r>
          </a:p>
          <a:p>
            <a:pPr eaLnBrk="1" hangingPunct="1">
              <a:defRPr/>
            </a:pPr>
            <a:endParaRPr lang="it-IT" altLang="it-IT" sz="2000" dirty="0">
              <a:solidFill>
                <a:schemeClr val="bg1"/>
              </a:solidFill>
            </a:endParaRPr>
          </a:p>
        </p:txBody>
      </p:sp>
      <p:sp>
        <p:nvSpPr>
          <p:cNvPr id="1187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97BB9E-19D4-4F67-96D9-136B1FD68E6B}" type="slidenum">
              <a:rPr lang="it-IT" altLang="it-IT" sz="1200">
                <a:solidFill>
                  <a:srgbClr val="FFFFFF"/>
                </a:solidFill>
              </a:rPr>
              <a:pPr>
                <a:spcBef>
                  <a:spcPct val="0"/>
                </a:spcBef>
                <a:buFontTx/>
                <a:buNone/>
              </a:pPr>
              <a:t>110</a:t>
            </a:fld>
            <a:endParaRPr lang="it-IT" altLang="it-IT" sz="1200">
              <a:solidFill>
                <a:srgbClr val="FFFFFF"/>
              </a:solidFill>
            </a:endParaRPr>
          </a:p>
        </p:txBody>
      </p:sp>
      <p:pic>
        <p:nvPicPr>
          <p:cNvPr id="1187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724525" y="5013325"/>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Mess.INPS</a:t>
            </a:r>
            <a:r>
              <a:rPr lang="it-IT" b="1" i="1" dirty="0">
                <a:solidFill>
                  <a:prstClr val="black"/>
                </a:solidFill>
              </a:rPr>
              <a:t> 1007/16</a:t>
            </a:r>
          </a:p>
        </p:txBody>
      </p:sp>
      <p:sp>
        <p:nvSpPr>
          <p:cNvPr id="2" name="Segnaposto data 1"/>
          <p:cNvSpPr>
            <a:spLocks noGrp="1"/>
          </p:cNvSpPr>
          <p:nvPr>
            <p:ph type="dt" sz="quarter" idx="10"/>
          </p:nvPr>
        </p:nvSpPr>
        <p:spPr/>
        <p:txBody>
          <a:bodyPr/>
          <a:lstStyle/>
          <a:p>
            <a:pPr>
              <a:defRPr/>
            </a:pPr>
            <a:fld id="{FBFD4B55-CEB7-4608-9E43-9569FF64821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879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0403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Messaggio INPS </a:t>
            </a:r>
            <a:r>
              <a:rPr lang="it-IT" altLang="it-IT" sz="2000" b="1" i="1" dirty="0">
                <a:solidFill>
                  <a:schemeClr val="bg1"/>
                </a:solidFill>
              </a:rPr>
              <a:t>n. </a:t>
            </a:r>
            <a:r>
              <a:rPr lang="it-IT" altLang="it-IT" sz="2000" b="1" i="1" dirty="0" smtClean="0">
                <a:solidFill>
                  <a:schemeClr val="bg1"/>
                </a:solidFill>
              </a:rPr>
              <a:t>1007 del 03/03/2016</a:t>
            </a: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r>
              <a:rPr lang="it-IT" altLang="it-IT" sz="2000" dirty="0">
                <a:solidFill>
                  <a:schemeClr val="bg1"/>
                </a:solidFill>
              </a:rPr>
              <a:t>Per consentire alle aziende e agli intermediari di adeguarsi definitivamente ai predetti controlli, la fase transitoria prevista dalla circ. 197/15 </a:t>
            </a:r>
            <a:r>
              <a:rPr lang="it-IT" altLang="it-IT" sz="2000" dirty="0" smtClean="0">
                <a:solidFill>
                  <a:schemeClr val="bg1"/>
                </a:solidFill>
              </a:rPr>
              <a:t> si </a:t>
            </a:r>
            <a:r>
              <a:rPr lang="it-IT" altLang="it-IT" sz="2000" dirty="0">
                <a:solidFill>
                  <a:schemeClr val="bg1"/>
                </a:solidFill>
              </a:rPr>
              <a:t>protrarrà fino al 31.3.2016.</a:t>
            </a:r>
          </a:p>
        </p:txBody>
      </p:sp>
      <p:sp>
        <p:nvSpPr>
          <p:cNvPr id="1198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8CC949-4A71-4DA7-A124-C33AD58DAE5E}" type="slidenum">
              <a:rPr lang="it-IT" altLang="it-IT" sz="1200">
                <a:solidFill>
                  <a:srgbClr val="FFFFFF"/>
                </a:solidFill>
              </a:rPr>
              <a:pPr>
                <a:spcBef>
                  <a:spcPct val="0"/>
                </a:spcBef>
                <a:buFontTx/>
                <a:buNone/>
              </a:pPr>
              <a:t>111</a:t>
            </a:fld>
            <a:endParaRPr lang="it-IT" altLang="it-IT" sz="1200">
              <a:solidFill>
                <a:srgbClr val="FFFFFF"/>
              </a:solidFill>
            </a:endParaRPr>
          </a:p>
        </p:txBody>
      </p:sp>
      <p:pic>
        <p:nvPicPr>
          <p:cNvPr id="1198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724525" y="5013325"/>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Mess.INPS</a:t>
            </a:r>
            <a:r>
              <a:rPr lang="it-IT" b="1" i="1" dirty="0">
                <a:solidFill>
                  <a:prstClr val="black"/>
                </a:solidFill>
              </a:rPr>
              <a:t> 1007/16</a:t>
            </a:r>
          </a:p>
        </p:txBody>
      </p:sp>
      <p:sp>
        <p:nvSpPr>
          <p:cNvPr id="2" name="Segnaposto data 1"/>
          <p:cNvSpPr>
            <a:spLocks noGrp="1"/>
          </p:cNvSpPr>
          <p:nvPr>
            <p:ph type="dt" sz="quarter" idx="10"/>
          </p:nvPr>
        </p:nvSpPr>
        <p:spPr/>
        <p:txBody>
          <a:bodyPr/>
          <a:lstStyle/>
          <a:p>
            <a:pPr>
              <a:defRPr/>
            </a:pPr>
            <a:fld id="{FBFD4B55-CEB7-4608-9E43-9569FF64821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981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5184775"/>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Messaggio INPS </a:t>
            </a:r>
            <a:r>
              <a:rPr lang="it-IT" altLang="it-IT" sz="2000" b="1" i="1" dirty="0">
                <a:solidFill>
                  <a:schemeClr val="bg1"/>
                </a:solidFill>
              </a:rPr>
              <a:t>n. </a:t>
            </a:r>
            <a:r>
              <a:rPr lang="it-IT" altLang="it-IT" sz="2000" b="1" i="1" dirty="0" smtClean="0">
                <a:solidFill>
                  <a:schemeClr val="bg1"/>
                </a:solidFill>
              </a:rPr>
              <a:t>1007 del 03/03/2016</a:t>
            </a: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a:solidFill>
                <a:schemeClr val="bg1"/>
              </a:solidFill>
            </a:endParaRPr>
          </a:p>
          <a:p>
            <a:pPr algn="just" eaLnBrk="1" hangingPunct="1">
              <a:defRPr/>
            </a:pPr>
            <a:r>
              <a:rPr lang="it-IT" altLang="it-IT" sz="2000" b="1" dirty="0">
                <a:solidFill>
                  <a:schemeClr val="bg1"/>
                </a:solidFill>
              </a:rPr>
              <a:t>Dopo il 31 marzo 2016 </a:t>
            </a:r>
            <a:r>
              <a:rPr lang="it-IT" altLang="it-IT" sz="2000" dirty="0">
                <a:solidFill>
                  <a:schemeClr val="bg1"/>
                </a:solidFill>
              </a:rPr>
              <a:t>tutte le </a:t>
            </a:r>
            <a:r>
              <a:rPr lang="it-IT" altLang="it-IT" sz="2000" b="1" dirty="0">
                <a:solidFill>
                  <a:schemeClr val="bg1"/>
                </a:solidFill>
              </a:rPr>
              <a:t>domande</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a:t>
            </a:r>
            <a:r>
              <a:rPr lang="it-IT" altLang="it-IT" sz="2000" b="1" dirty="0">
                <a:solidFill>
                  <a:schemeClr val="bg1"/>
                </a:solidFill>
              </a:rPr>
              <a:t>prive</a:t>
            </a:r>
            <a:r>
              <a:rPr lang="it-IT" altLang="it-IT" sz="2000" dirty="0">
                <a:solidFill>
                  <a:schemeClr val="bg1"/>
                </a:solidFill>
              </a:rPr>
              <a:t> dell’allegato file CSV o</a:t>
            </a:r>
          </a:p>
          <a:p>
            <a:pPr algn="just" eaLnBrk="1" hangingPunct="1">
              <a:defRPr/>
            </a:pPr>
            <a:r>
              <a:rPr lang="it-IT" altLang="it-IT" sz="2000" dirty="0">
                <a:solidFill>
                  <a:schemeClr val="bg1"/>
                </a:solidFill>
              </a:rPr>
              <a:t>•	recanti un </a:t>
            </a:r>
            <a:r>
              <a:rPr lang="it-IT" altLang="it-IT" sz="2000" b="1" dirty="0">
                <a:solidFill>
                  <a:schemeClr val="bg1"/>
                </a:solidFill>
              </a:rPr>
              <a:t>allegato non conforme </a:t>
            </a:r>
            <a:r>
              <a:rPr lang="it-IT" altLang="it-IT" sz="2000" dirty="0">
                <a:solidFill>
                  <a:schemeClr val="bg1"/>
                </a:solidFill>
              </a:rPr>
              <a:t>ai prescritti controlli</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comporteranno </a:t>
            </a:r>
            <a:r>
              <a:rPr lang="it-IT" altLang="it-IT" sz="2000" b="1" dirty="0">
                <a:solidFill>
                  <a:schemeClr val="bg1"/>
                </a:solidFill>
              </a:rPr>
              <a:t>l’improcedibilità della domanda di CIGO </a:t>
            </a:r>
            <a:r>
              <a:rPr lang="it-IT" altLang="it-IT" sz="2000" dirty="0">
                <a:solidFill>
                  <a:schemeClr val="bg1"/>
                </a:solidFill>
              </a:rPr>
              <a:t>in quanto le stesse non saranno accettate dall’INPS.</a:t>
            </a:r>
          </a:p>
        </p:txBody>
      </p:sp>
      <p:sp>
        <p:nvSpPr>
          <p:cNvPr id="1208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6E66E2-64DB-4AC5-BA5F-A189657FEE43}" type="slidenum">
              <a:rPr lang="it-IT" altLang="it-IT" sz="1200">
                <a:solidFill>
                  <a:srgbClr val="FFFFFF"/>
                </a:solidFill>
              </a:rPr>
              <a:pPr>
                <a:spcBef>
                  <a:spcPct val="0"/>
                </a:spcBef>
                <a:buFontTx/>
                <a:buNone/>
              </a:pPr>
              <a:t>112</a:t>
            </a:fld>
            <a:endParaRPr lang="it-IT" altLang="it-IT" sz="1200">
              <a:solidFill>
                <a:srgbClr val="FFFFFF"/>
              </a:solidFill>
            </a:endParaRPr>
          </a:p>
        </p:txBody>
      </p:sp>
      <p:pic>
        <p:nvPicPr>
          <p:cNvPr id="1208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724525" y="5589588"/>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Mess.INPS</a:t>
            </a:r>
            <a:r>
              <a:rPr lang="it-IT" b="1" i="1" dirty="0">
                <a:solidFill>
                  <a:prstClr val="black"/>
                </a:solidFill>
              </a:rPr>
              <a:t> 1007/16</a:t>
            </a:r>
          </a:p>
        </p:txBody>
      </p:sp>
      <p:sp>
        <p:nvSpPr>
          <p:cNvPr id="2" name="Segnaposto data 1"/>
          <p:cNvSpPr>
            <a:spLocks noGrp="1"/>
          </p:cNvSpPr>
          <p:nvPr>
            <p:ph type="dt" sz="quarter" idx="10"/>
          </p:nvPr>
        </p:nvSpPr>
        <p:spPr/>
        <p:txBody>
          <a:bodyPr/>
          <a:lstStyle/>
          <a:p>
            <a:pPr>
              <a:defRPr/>
            </a:pPr>
            <a:fld id="{FBFD4B55-CEB7-4608-9E43-9569FF64821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084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5184775"/>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Messaggio INPS </a:t>
            </a:r>
            <a:r>
              <a:rPr lang="it-IT" altLang="it-IT" sz="2000" b="1" i="1" dirty="0">
                <a:solidFill>
                  <a:schemeClr val="bg1"/>
                </a:solidFill>
              </a:rPr>
              <a:t>n. </a:t>
            </a:r>
            <a:r>
              <a:rPr lang="it-IT" altLang="it-IT" sz="2000" b="1" i="1" dirty="0" smtClean="0">
                <a:solidFill>
                  <a:schemeClr val="bg1"/>
                </a:solidFill>
              </a:rPr>
              <a:t>1007 del 03/03/2016</a:t>
            </a:r>
            <a:endParaRPr lang="it-IT" altLang="it-IT" sz="2000" b="1" i="1" dirty="0">
              <a:solidFill>
                <a:schemeClr val="bg1"/>
              </a:solidFill>
            </a:endParaRPr>
          </a:p>
          <a:p>
            <a:pPr eaLnBrk="1" hangingPunct="1">
              <a:defRPr/>
            </a:pPr>
            <a:endParaRPr lang="it-IT" altLang="it-IT" sz="2000" b="1" i="1" dirty="0">
              <a:solidFill>
                <a:schemeClr val="bg1"/>
              </a:solidFill>
            </a:endParaRPr>
          </a:p>
          <a:p>
            <a:pPr algn="just" eaLnBrk="1" hangingPunct="1">
              <a:defRPr/>
            </a:pPr>
            <a:r>
              <a:rPr lang="it-IT" altLang="it-IT" sz="2000" b="1" dirty="0" smtClean="0">
                <a:solidFill>
                  <a:schemeClr val="bg1"/>
                </a:solidFill>
              </a:rPr>
              <a:t>L’INPS chiarisce che:</a:t>
            </a:r>
          </a:p>
          <a:p>
            <a:pPr algn="just" eaLnBrk="1" hangingPunct="1">
              <a:defRPr/>
            </a:pPr>
            <a:endParaRPr lang="it-IT" altLang="it-IT" sz="2000" b="1" dirty="0">
              <a:solidFill>
                <a:schemeClr val="bg1"/>
              </a:solidFill>
            </a:endParaRPr>
          </a:p>
          <a:p>
            <a:pPr algn="just" eaLnBrk="1" hangingPunct="1">
              <a:defRPr/>
            </a:pPr>
            <a:r>
              <a:rPr lang="it-IT" altLang="it-IT" sz="2000" dirty="0">
                <a:solidFill>
                  <a:schemeClr val="bg1"/>
                </a:solidFill>
              </a:rPr>
              <a:t>•	le domande presentate con </a:t>
            </a:r>
            <a:r>
              <a:rPr lang="it-IT" altLang="it-IT" sz="2000" b="1" dirty="0">
                <a:solidFill>
                  <a:schemeClr val="bg1"/>
                </a:solidFill>
              </a:rPr>
              <a:t>file CSV </a:t>
            </a:r>
            <a:r>
              <a:rPr lang="it-IT" altLang="it-IT" sz="2000" dirty="0">
                <a:solidFill>
                  <a:schemeClr val="bg1"/>
                </a:solidFill>
              </a:rPr>
              <a:t>allegato e </a:t>
            </a:r>
            <a:r>
              <a:rPr lang="it-IT" altLang="it-IT" sz="2000" b="1" dirty="0">
                <a:solidFill>
                  <a:schemeClr val="bg1"/>
                </a:solidFill>
              </a:rPr>
              <a:t>non conforme</a:t>
            </a:r>
            <a:r>
              <a:rPr lang="it-IT" altLang="it-IT" sz="2000" dirty="0">
                <a:solidFill>
                  <a:schemeClr val="bg1"/>
                </a:solidFill>
              </a:rPr>
              <a:t>, nel </a:t>
            </a:r>
            <a:r>
              <a:rPr lang="it-IT" altLang="it-IT" sz="2000" dirty="0" smtClean="0">
                <a:solidFill>
                  <a:schemeClr val="bg1"/>
                </a:solidFill>
              </a:rPr>
              <a:t>periodo intercorrente </a:t>
            </a:r>
            <a:r>
              <a:rPr lang="it-IT" altLang="it-IT" sz="2000" b="1" dirty="0">
                <a:solidFill>
                  <a:schemeClr val="bg1"/>
                </a:solidFill>
              </a:rPr>
              <a:t>dal 26 febbraio 2016 fino </a:t>
            </a:r>
            <a:r>
              <a:rPr lang="it-IT" altLang="it-IT" sz="2000" dirty="0">
                <a:solidFill>
                  <a:schemeClr val="bg1"/>
                </a:solidFill>
              </a:rPr>
              <a:t>alla data di pubblicazione del messaggio in esame, ossia fino </a:t>
            </a:r>
            <a:r>
              <a:rPr lang="it-IT" altLang="it-IT" sz="2000" b="1" dirty="0">
                <a:solidFill>
                  <a:schemeClr val="bg1"/>
                </a:solidFill>
              </a:rPr>
              <a:t>al 3 marzo 2016</a:t>
            </a:r>
            <a:r>
              <a:rPr lang="it-IT" altLang="it-IT" sz="2000" dirty="0">
                <a:solidFill>
                  <a:schemeClr val="bg1"/>
                </a:solidFill>
              </a:rPr>
              <a:t>, potranno essere oggetto di </a:t>
            </a:r>
            <a:r>
              <a:rPr lang="it-IT" altLang="it-IT" sz="2000" b="1" dirty="0">
                <a:solidFill>
                  <a:schemeClr val="bg1"/>
                </a:solidFill>
              </a:rPr>
              <a:t>nuova presentazione entro il 21 marzo 2016 senza</a:t>
            </a:r>
            <a:r>
              <a:rPr lang="it-IT" altLang="it-IT" sz="2000" dirty="0">
                <a:solidFill>
                  <a:schemeClr val="bg1"/>
                </a:solidFill>
              </a:rPr>
              <a:t> che operi la </a:t>
            </a:r>
            <a:r>
              <a:rPr lang="it-IT" altLang="it-IT" sz="2000" b="1" dirty="0">
                <a:solidFill>
                  <a:schemeClr val="bg1"/>
                </a:solidFill>
              </a:rPr>
              <a:t>decadenza</a:t>
            </a:r>
            <a:r>
              <a:rPr lang="it-IT" altLang="it-IT" sz="2000" dirty="0">
                <a:solidFill>
                  <a:schemeClr val="bg1"/>
                </a:solidFill>
              </a:rPr>
              <a:t> di cui all’art. 15 del </a:t>
            </a:r>
            <a:r>
              <a:rPr lang="it-IT" altLang="it-IT" sz="2000" dirty="0" err="1">
                <a:solidFill>
                  <a:schemeClr val="bg1"/>
                </a:solidFill>
              </a:rPr>
              <a:t>D.Lgs</a:t>
            </a:r>
            <a:r>
              <a:rPr lang="it-IT" altLang="it-IT" sz="2000" dirty="0">
                <a:solidFill>
                  <a:schemeClr val="bg1"/>
                </a:solidFill>
              </a:rPr>
              <a:t> n. 148/2015;</a:t>
            </a:r>
          </a:p>
          <a:p>
            <a:pPr marL="342900" indent="-342900" algn="just" eaLnBrk="1" hangingPunct="1">
              <a:buFont typeface="Arial" panose="020B0604020202020204" pitchFamily="34" charset="0"/>
              <a:buChar char="•"/>
              <a:defRPr/>
            </a:pPr>
            <a:endParaRPr lang="it-IT" altLang="it-IT" sz="2000" dirty="0">
              <a:solidFill>
                <a:schemeClr val="bg1"/>
              </a:solidFill>
            </a:endParaRPr>
          </a:p>
        </p:txBody>
      </p:sp>
      <p:sp>
        <p:nvSpPr>
          <p:cNvPr id="1218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D4DFE9-07B1-45C5-9EF4-A21B58FFA2F3}" type="slidenum">
              <a:rPr lang="it-IT" altLang="it-IT" sz="1200">
                <a:solidFill>
                  <a:srgbClr val="FFFFFF"/>
                </a:solidFill>
              </a:rPr>
              <a:pPr>
                <a:spcBef>
                  <a:spcPct val="0"/>
                </a:spcBef>
                <a:buFontTx/>
                <a:buNone/>
              </a:pPr>
              <a:t>113</a:t>
            </a:fld>
            <a:endParaRPr lang="it-IT" altLang="it-IT" sz="1200">
              <a:solidFill>
                <a:srgbClr val="FFFFFF"/>
              </a:solidFill>
            </a:endParaRPr>
          </a:p>
        </p:txBody>
      </p:sp>
      <p:pic>
        <p:nvPicPr>
          <p:cNvPr id="1218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724525" y="5589588"/>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Mess.INPS</a:t>
            </a:r>
            <a:r>
              <a:rPr lang="it-IT" b="1" i="1" dirty="0">
                <a:solidFill>
                  <a:prstClr val="black"/>
                </a:solidFill>
              </a:rPr>
              <a:t> 1007/16</a:t>
            </a:r>
          </a:p>
        </p:txBody>
      </p:sp>
      <p:sp>
        <p:nvSpPr>
          <p:cNvPr id="2" name="Segnaposto data 1"/>
          <p:cNvSpPr>
            <a:spLocks noGrp="1"/>
          </p:cNvSpPr>
          <p:nvPr>
            <p:ph type="dt" sz="quarter" idx="10"/>
          </p:nvPr>
        </p:nvSpPr>
        <p:spPr/>
        <p:txBody>
          <a:bodyPr/>
          <a:lstStyle/>
          <a:p>
            <a:pPr>
              <a:defRPr/>
            </a:pPr>
            <a:fld id="{FBFD4B55-CEB7-4608-9E43-9569FF64821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186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3000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11750"/>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Messaggio INPS </a:t>
            </a:r>
            <a:r>
              <a:rPr lang="it-IT" altLang="it-IT" sz="2000" b="1" i="1" dirty="0">
                <a:solidFill>
                  <a:schemeClr val="bg1"/>
                </a:solidFill>
              </a:rPr>
              <a:t>n. </a:t>
            </a:r>
            <a:r>
              <a:rPr lang="it-IT" altLang="it-IT" sz="2000" b="1" i="1" dirty="0" smtClean="0">
                <a:solidFill>
                  <a:schemeClr val="bg1"/>
                </a:solidFill>
              </a:rPr>
              <a:t>1007 del 03/03/2016</a:t>
            </a:r>
            <a:endParaRPr lang="it-IT" altLang="it-IT" sz="2000" b="1" i="1" dirty="0">
              <a:solidFill>
                <a:schemeClr val="bg1"/>
              </a:solidFill>
            </a:endParaRPr>
          </a:p>
          <a:p>
            <a:pPr eaLnBrk="1" hangingPunct="1">
              <a:defRPr/>
            </a:pPr>
            <a:endParaRPr lang="it-IT" altLang="it-IT" sz="2000" b="1" i="1" dirty="0">
              <a:solidFill>
                <a:schemeClr val="bg1"/>
              </a:solidFill>
            </a:endParaRPr>
          </a:p>
          <a:p>
            <a:pPr algn="just" eaLnBrk="1" hangingPunct="1">
              <a:defRPr/>
            </a:pPr>
            <a:r>
              <a:rPr lang="it-IT" altLang="it-IT" sz="2000" b="1" dirty="0" smtClean="0">
                <a:solidFill>
                  <a:schemeClr val="bg1"/>
                </a:solidFill>
              </a:rPr>
              <a:t>L’INPS chiarisce che:</a:t>
            </a:r>
          </a:p>
          <a:p>
            <a:pPr algn="just" eaLnBrk="1" hangingPunct="1">
              <a:defRPr/>
            </a:pPr>
            <a:endParaRPr lang="it-IT" altLang="it-IT" sz="2000" b="1" dirty="0">
              <a:solidFill>
                <a:schemeClr val="bg1"/>
              </a:solidFill>
            </a:endParaRPr>
          </a:p>
          <a:p>
            <a:pPr algn="just" eaLnBrk="1" hangingPunct="1">
              <a:defRPr/>
            </a:pPr>
            <a:r>
              <a:rPr lang="it-IT" altLang="it-IT" sz="2000" dirty="0">
                <a:solidFill>
                  <a:schemeClr val="bg1"/>
                </a:solidFill>
              </a:rPr>
              <a:t>•	le domande </a:t>
            </a:r>
            <a:r>
              <a:rPr lang="it-IT" altLang="it-IT" sz="2000" b="1" dirty="0" smtClean="0">
                <a:solidFill>
                  <a:schemeClr val="bg1"/>
                </a:solidFill>
              </a:rPr>
              <a:t>presentate fino </a:t>
            </a:r>
            <a:r>
              <a:rPr lang="it-IT" altLang="it-IT" sz="2000" b="1" dirty="0">
                <a:solidFill>
                  <a:schemeClr val="bg1"/>
                </a:solidFill>
              </a:rPr>
              <a:t>al 31 marzo 2016 e prive dell’allegato</a:t>
            </a:r>
            <a:r>
              <a:rPr lang="it-IT" altLang="it-IT" sz="2000" dirty="0">
                <a:solidFill>
                  <a:schemeClr val="bg1"/>
                </a:solidFill>
              </a:rPr>
              <a:t>, dovranno essere </a:t>
            </a:r>
            <a:r>
              <a:rPr lang="it-IT" altLang="it-IT" sz="2000" b="1" dirty="0">
                <a:solidFill>
                  <a:schemeClr val="bg1"/>
                </a:solidFill>
              </a:rPr>
              <a:t>integrate entro e non oltre il 30 aprile 2016 a pena di respingimento</a:t>
            </a:r>
            <a:r>
              <a:rPr lang="it-IT" altLang="it-IT" sz="2000" dirty="0">
                <a:solidFill>
                  <a:schemeClr val="bg1"/>
                </a:solidFill>
              </a:rPr>
              <a:t> per carenza della prescritta documentazione</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in relazione alle domande </a:t>
            </a:r>
            <a:r>
              <a:rPr lang="it-IT" altLang="it-IT" sz="2000" b="1" dirty="0">
                <a:solidFill>
                  <a:schemeClr val="bg1"/>
                </a:solidFill>
              </a:rPr>
              <a:t>presentate</a:t>
            </a:r>
            <a:r>
              <a:rPr lang="it-IT" altLang="it-IT" sz="2000" dirty="0">
                <a:solidFill>
                  <a:schemeClr val="bg1"/>
                </a:solidFill>
              </a:rPr>
              <a:t> all’Istituto </a:t>
            </a:r>
            <a:r>
              <a:rPr lang="it-IT" altLang="it-IT" sz="2000" b="1" dirty="0">
                <a:solidFill>
                  <a:schemeClr val="bg1"/>
                </a:solidFill>
              </a:rPr>
              <a:t>prima del 26 febbraio 2016 con allegato elenco </a:t>
            </a:r>
            <a:r>
              <a:rPr lang="it-IT" altLang="it-IT" sz="2000" dirty="0">
                <a:solidFill>
                  <a:schemeClr val="bg1"/>
                </a:solidFill>
              </a:rPr>
              <a:t>dei lavoratori per unità produttiva </a:t>
            </a:r>
            <a:r>
              <a:rPr lang="it-IT" altLang="it-IT" sz="2000" b="1" dirty="0">
                <a:solidFill>
                  <a:schemeClr val="bg1"/>
                </a:solidFill>
              </a:rPr>
              <a:t>non conforme</a:t>
            </a:r>
            <a:r>
              <a:rPr lang="it-IT" altLang="it-IT" sz="2000" dirty="0">
                <a:solidFill>
                  <a:schemeClr val="bg1"/>
                </a:solidFill>
              </a:rPr>
              <a:t>, </a:t>
            </a:r>
            <a:r>
              <a:rPr lang="it-IT" altLang="it-IT" sz="2000" b="1" dirty="0">
                <a:solidFill>
                  <a:schemeClr val="bg1"/>
                </a:solidFill>
              </a:rPr>
              <a:t>l’INPS</a:t>
            </a:r>
            <a:r>
              <a:rPr lang="it-IT" altLang="it-IT" sz="2000" dirty="0">
                <a:solidFill>
                  <a:schemeClr val="bg1"/>
                </a:solidFill>
              </a:rPr>
              <a:t> </a:t>
            </a:r>
            <a:r>
              <a:rPr lang="it-IT" altLang="it-IT" sz="2000" dirty="0" smtClean="0">
                <a:solidFill>
                  <a:schemeClr val="bg1"/>
                </a:solidFill>
              </a:rPr>
              <a:t>dovrà </a:t>
            </a:r>
            <a:r>
              <a:rPr lang="it-IT" altLang="it-IT" sz="2000" b="1" dirty="0" smtClean="0">
                <a:solidFill>
                  <a:schemeClr val="bg1"/>
                </a:solidFill>
              </a:rPr>
              <a:t>provvede</a:t>
            </a:r>
            <a:r>
              <a:rPr lang="it-IT" altLang="it-IT" sz="2000" dirty="0" smtClean="0">
                <a:solidFill>
                  <a:schemeClr val="bg1"/>
                </a:solidFill>
              </a:rPr>
              <a:t>, </a:t>
            </a:r>
            <a:r>
              <a:rPr lang="it-IT" altLang="it-IT" sz="2000" dirty="0">
                <a:solidFill>
                  <a:schemeClr val="bg1"/>
                </a:solidFill>
              </a:rPr>
              <a:t>tramite le sue sedi, ad </a:t>
            </a:r>
            <a:r>
              <a:rPr lang="it-IT" altLang="it-IT" sz="2000" b="1" dirty="0">
                <a:solidFill>
                  <a:schemeClr val="bg1"/>
                </a:solidFill>
              </a:rPr>
              <a:t>inviare un avviso </a:t>
            </a:r>
            <a:r>
              <a:rPr lang="it-IT" altLang="it-IT" sz="2000" dirty="0">
                <a:solidFill>
                  <a:schemeClr val="bg1"/>
                </a:solidFill>
              </a:rPr>
              <a:t>volto a </a:t>
            </a:r>
            <a:r>
              <a:rPr lang="it-IT" altLang="it-IT" sz="2000" b="1" dirty="0">
                <a:solidFill>
                  <a:schemeClr val="bg1"/>
                </a:solidFill>
              </a:rPr>
              <a:t>richiedere la ripresentazione </a:t>
            </a:r>
            <a:r>
              <a:rPr lang="it-IT" altLang="it-IT" sz="2000" dirty="0">
                <a:solidFill>
                  <a:schemeClr val="bg1"/>
                </a:solidFill>
              </a:rPr>
              <a:t>dell’allegato nel </a:t>
            </a:r>
            <a:r>
              <a:rPr lang="it-IT" altLang="it-IT" sz="2000" b="1" dirty="0">
                <a:solidFill>
                  <a:schemeClr val="bg1"/>
                </a:solidFill>
              </a:rPr>
              <a:t>termine perentorio di 15 giorni, pena il respingimento</a:t>
            </a:r>
            <a:r>
              <a:rPr lang="it-IT" altLang="it-IT" sz="2000" dirty="0">
                <a:solidFill>
                  <a:schemeClr val="bg1"/>
                </a:solidFill>
              </a:rPr>
              <a:t> della domanda per carenza documentale.</a:t>
            </a:r>
          </a:p>
        </p:txBody>
      </p:sp>
      <p:sp>
        <p:nvSpPr>
          <p:cNvPr id="1228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F49F50-4316-4EB0-B5FD-7CACFACC4B2D}" type="slidenum">
              <a:rPr lang="it-IT" altLang="it-IT" sz="1200">
                <a:solidFill>
                  <a:srgbClr val="FFFFFF"/>
                </a:solidFill>
              </a:rPr>
              <a:pPr>
                <a:spcBef>
                  <a:spcPct val="0"/>
                </a:spcBef>
                <a:buFontTx/>
                <a:buNone/>
              </a:pPr>
              <a:t>114</a:t>
            </a:fld>
            <a:endParaRPr lang="it-IT" altLang="it-IT" sz="1200">
              <a:solidFill>
                <a:srgbClr val="FFFFFF"/>
              </a:solidFill>
            </a:endParaRPr>
          </a:p>
        </p:txBody>
      </p:sp>
      <p:pic>
        <p:nvPicPr>
          <p:cNvPr id="1228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724525" y="2276475"/>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Mess.INPS</a:t>
            </a:r>
            <a:r>
              <a:rPr lang="it-IT" b="1" i="1" dirty="0">
                <a:solidFill>
                  <a:prstClr val="black"/>
                </a:solidFill>
              </a:rPr>
              <a:t> 1007/16</a:t>
            </a:r>
          </a:p>
        </p:txBody>
      </p:sp>
      <p:sp>
        <p:nvSpPr>
          <p:cNvPr id="2" name="Segnaposto data 1"/>
          <p:cNvSpPr>
            <a:spLocks noGrp="1"/>
          </p:cNvSpPr>
          <p:nvPr>
            <p:ph type="dt" sz="quarter" idx="10"/>
          </p:nvPr>
        </p:nvSpPr>
        <p:spPr/>
        <p:txBody>
          <a:bodyPr/>
          <a:lstStyle/>
          <a:p>
            <a:pPr>
              <a:defRPr/>
            </a:pPr>
            <a:fld id="{FBFD4B55-CEB7-4608-9E43-9569FF64821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288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381625"/>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RIEPILOGO </a:t>
            </a:r>
            <a:r>
              <a:rPr lang="it-IT" altLang="it-IT" sz="2000" b="1" i="1" dirty="0">
                <a:solidFill>
                  <a:schemeClr val="bg1"/>
                </a:solidFill>
              </a:rPr>
              <a:t>LIMITI DURATA CIGO E REGIME INTERTEMPORALE</a:t>
            </a:r>
            <a:r>
              <a:rPr lang="it-IT" altLang="it-IT" sz="2000" i="1" u="sng" dirty="0" smtClean="0">
                <a:solidFill>
                  <a:schemeClr val="bg1"/>
                </a:solidFill>
              </a:rPr>
              <a:t> </a:t>
            </a:r>
            <a:endParaRPr lang="it-IT" altLang="it-IT" sz="2000" dirty="0">
              <a:solidFill>
                <a:schemeClr val="bg1"/>
              </a:solidFill>
            </a:endParaRPr>
          </a:p>
          <a:p>
            <a:pPr eaLnBrk="1" hangingPunct="1">
              <a:defRPr/>
            </a:pPr>
            <a:r>
              <a:rPr lang="it-IT" altLang="it-IT" sz="2000" b="1" dirty="0" smtClean="0">
                <a:solidFill>
                  <a:schemeClr val="bg1"/>
                </a:solidFill>
              </a:rPr>
              <a:t> </a:t>
            </a:r>
            <a:endParaRPr lang="it-IT" altLang="it-IT" sz="2000" dirty="0">
              <a:solidFill>
                <a:schemeClr val="bg1"/>
              </a:solidFill>
            </a:endParaRPr>
          </a:p>
          <a:p>
            <a:pPr eaLnBrk="1" hangingPunct="1">
              <a:defRPr/>
            </a:pPr>
            <a:r>
              <a:rPr lang="it-IT" altLang="it-IT" sz="2000" b="1" dirty="0" smtClean="0">
                <a:solidFill>
                  <a:schemeClr val="bg1"/>
                </a:solidFill>
              </a:rPr>
              <a:t>Riepilogo dei limiti durata CIGO:</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non superamento delle </a:t>
            </a:r>
            <a:r>
              <a:rPr lang="it-IT" altLang="it-IT" sz="2000" b="1" dirty="0">
                <a:solidFill>
                  <a:schemeClr val="bg1"/>
                </a:solidFill>
              </a:rPr>
              <a:t>52 settimane </a:t>
            </a:r>
            <a:r>
              <a:rPr lang="it-IT" altLang="it-IT" sz="2000" dirty="0">
                <a:solidFill>
                  <a:schemeClr val="bg1"/>
                </a:solidFill>
              </a:rPr>
              <a:t>di CIGO nel </a:t>
            </a:r>
            <a:r>
              <a:rPr lang="it-IT" altLang="it-IT" sz="2000" b="1" dirty="0">
                <a:solidFill>
                  <a:schemeClr val="bg1"/>
                </a:solidFill>
              </a:rPr>
              <a:t>biennio mobile</a:t>
            </a:r>
            <a:r>
              <a:rPr lang="it-IT" altLang="it-IT" sz="2000" dirty="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ore di CIGO autorizzate non eccedenti il </a:t>
            </a:r>
            <a:r>
              <a:rPr lang="it-IT" altLang="it-IT" sz="2000" b="1" dirty="0">
                <a:solidFill>
                  <a:schemeClr val="bg1"/>
                </a:solidFill>
              </a:rPr>
              <a:t>limite di un terzo delle ore ordinarie lavorabili nel biennio mobile,</a:t>
            </a:r>
            <a:r>
              <a:rPr lang="it-IT" altLang="it-IT" sz="2000" dirty="0">
                <a:solidFill>
                  <a:schemeClr val="bg1"/>
                </a:solidFill>
              </a:rPr>
              <a:t> con riferimento a tutti i lavoratori dell’unità produttiva mediamente occupati nel semestre precedente la domanda;</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non superamento di </a:t>
            </a:r>
            <a:r>
              <a:rPr lang="it-IT" altLang="it-IT" sz="2000" b="1" dirty="0">
                <a:solidFill>
                  <a:schemeClr val="bg1"/>
                </a:solidFill>
              </a:rPr>
              <a:t>24 (o 30 per il settore edile) mesi nel quinquennio mobile considerati anche eventuali periodi di integrazioni salariali straordinarie</a:t>
            </a:r>
            <a:r>
              <a:rPr lang="it-IT" altLang="it-IT" sz="2000" dirty="0">
                <a:solidFill>
                  <a:schemeClr val="bg1"/>
                </a:solidFill>
              </a:rPr>
              <a:t>. A tal riguardo si evidenzia che l’art. 44, co. 2, prevede che i trattamenti richiesti prima dell’entrata in vigore del presente decreto si computano per la sola parte del periodo autorizzato successiva a tale data.</a:t>
            </a:r>
          </a:p>
          <a:p>
            <a:pPr algn="just" eaLnBrk="1" hangingPunct="1">
              <a:defRPr/>
            </a:pPr>
            <a:endParaRPr lang="it-IT" altLang="it-IT" sz="2000" dirty="0">
              <a:solidFill>
                <a:schemeClr val="bg1"/>
              </a:solidFill>
            </a:endParaRPr>
          </a:p>
          <a:p>
            <a:pPr eaLnBrk="1" hangingPunct="1">
              <a:defRPr/>
            </a:pPr>
            <a:endParaRPr lang="it-IT" altLang="it-IT" sz="2000" dirty="0">
              <a:solidFill>
                <a:schemeClr val="bg1"/>
              </a:solidFill>
            </a:endParaRPr>
          </a:p>
        </p:txBody>
      </p:sp>
      <p:sp>
        <p:nvSpPr>
          <p:cNvPr id="1239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4F22ED-53F7-4BEB-9BB8-7B2A923F90AF}" type="slidenum">
              <a:rPr lang="it-IT" altLang="it-IT" sz="1200">
                <a:solidFill>
                  <a:srgbClr val="FFFFFF"/>
                </a:solidFill>
              </a:rPr>
              <a:pPr>
                <a:spcBef>
                  <a:spcPct val="0"/>
                </a:spcBef>
                <a:buFontTx/>
                <a:buNone/>
              </a:pPr>
              <a:t>115</a:t>
            </a:fld>
            <a:endParaRPr lang="it-IT" altLang="it-IT" sz="1200">
              <a:solidFill>
                <a:srgbClr val="FFFFFF"/>
              </a:solidFill>
            </a:endParaRPr>
          </a:p>
        </p:txBody>
      </p:sp>
      <p:pic>
        <p:nvPicPr>
          <p:cNvPr id="1239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411913" y="1700213"/>
            <a:ext cx="2519362"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5C9A0E28-B939-42A7-979C-15AC1460D912}"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391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1746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381625"/>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RIEPILOGO </a:t>
            </a:r>
            <a:r>
              <a:rPr lang="it-IT" altLang="it-IT" sz="2000" b="1" i="1" dirty="0">
                <a:solidFill>
                  <a:schemeClr val="bg1"/>
                </a:solidFill>
              </a:rPr>
              <a:t>LIMITI DURATA CIGO E REGIME INTERTEMPORALE</a:t>
            </a:r>
            <a:r>
              <a:rPr lang="it-IT" altLang="it-IT" sz="2000" i="1" u="sng" dirty="0" smtClean="0">
                <a:solidFill>
                  <a:schemeClr val="bg1"/>
                </a:solidFill>
              </a:rPr>
              <a:t> </a:t>
            </a:r>
            <a:endParaRPr lang="it-IT" altLang="it-IT" sz="2000" dirty="0">
              <a:solidFill>
                <a:schemeClr val="bg1"/>
              </a:solidFill>
            </a:endParaRPr>
          </a:p>
          <a:p>
            <a:pPr eaLnBrk="1" hangingPunct="1">
              <a:defRPr/>
            </a:pPr>
            <a:r>
              <a:rPr lang="it-IT" altLang="it-IT" sz="2000" b="1" dirty="0" smtClean="0">
                <a:solidFill>
                  <a:schemeClr val="bg1"/>
                </a:solidFill>
              </a:rPr>
              <a:t> </a:t>
            </a:r>
            <a:endParaRPr lang="it-IT" altLang="it-IT" sz="2000" dirty="0">
              <a:solidFill>
                <a:schemeClr val="bg1"/>
              </a:solidFill>
            </a:endParaRPr>
          </a:p>
          <a:p>
            <a:pPr eaLnBrk="1" hangingPunct="1">
              <a:defRPr/>
            </a:pPr>
            <a:r>
              <a:rPr lang="it-IT" altLang="it-IT" sz="2000" b="1" dirty="0">
                <a:solidFill>
                  <a:schemeClr val="bg1"/>
                </a:solidFill>
              </a:rPr>
              <a:t>Esempi di calcolo in base alla data di presentazione dell’istanza e al periodo autorizzato</a:t>
            </a:r>
            <a:r>
              <a:rPr lang="it-IT" altLang="it-IT" sz="2000" b="1" dirty="0" smtClean="0">
                <a:solidFill>
                  <a:schemeClr val="bg1"/>
                </a:solidFill>
              </a:rPr>
              <a:t>:</a:t>
            </a:r>
          </a:p>
          <a:p>
            <a:pPr algn="just" eaLnBrk="1" hangingPunct="1">
              <a:defRPr/>
            </a:pPr>
            <a:endParaRPr lang="it-IT" altLang="it-IT" sz="2000" dirty="0">
              <a:solidFill>
                <a:schemeClr val="bg1"/>
              </a:solidFill>
            </a:endParaRPr>
          </a:p>
          <a:p>
            <a:pPr marL="457200" indent="-457200" algn="just" eaLnBrk="1" hangingPunct="1">
              <a:buFont typeface="Arial" panose="020B0604020202020204" pitchFamily="34" charset="0"/>
              <a:buAutoNum type="alphaUcParenR"/>
              <a:defRPr/>
            </a:pPr>
            <a:r>
              <a:rPr lang="it-IT" altLang="it-IT" sz="2000" b="1" dirty="0" smtClean="0">
                <a:solidFill>
                  <a:schemeClr val="bg1"/>
                </a:solidFill>
              </a:rPr>
              <a:t>domanda </a:t>
            </a:r>
            <a:r>
              <a:rPr lang="it-IT" altLang="it-IT" sz="2000" b="1" dirty="0">
                <a:solidFill>
                  <a:schemeClr val="bg1"/>
                </a:solidFill>
              </a:rPr>
              <a:t>CIGO presentata il 14.9.2015 </a:t>
            </a:r>
            <a:endParaRPr lang="it-IT" altLang="it-IT" sz="2000" b="1" dirty="0" smtClean="0">
              <a:solidFill>
                <a:schemeClr val="bg1"/>
              </a:solidFill>
            </a:endParaRPr>
          </a:p>
          <a:p>
            <a:pPr algn="just" eaLnBrk="1" hangingPunct="1">
              <a:defRPr/>
            </a:pPr>
            <a:r>
              <a:rPr lang="it-IT" altLang="it-IT" sz="2000" dirty="0" smtClean="0">
                <a:solidFill>
                  <a:schemeClr val="bg1"/>
                </a:solidFill>
              </a:rPr>
              <a:t>Periodo </a:t>
            </a:r>
            <a:r>
              <a:rPr lang="it-IT" altLang="it-IT" sz="2000" dirty="0">
                <a:solidFill>
                  <a:schemeClr val="bg1"/>
                </a:solidFill>
              </a:rPr>
              <a:t>autorizzato: 31.8.2015/31.10/2015</a:t>
            </a:r>
          </a:p>
          <a:p>
            <a:pPr algn="just" eaLnBrk="1" hangingPunct="1">
              <a:defRPr/>
            </a:pPr>
            <a:endParaRPr lang="it-IT" altLang="it-IT" sz="2000" dirty="0">
              <a:solidFill>
                <a:schemeClr val="bg1"/>
              </a:solidFill>
            </a:endParaRPr>
          </a:p>
          <a:p>
            <a:pPr marL="342900" indent="-342900" algn="just" eaLnBrk="1" hangingPunct="1">
              <a:buFontTx/>
              <a:buChar char="-"/>
              <a:defRPr/>
            </a:pPr>
            <a:r>
              <a:rPr lang="it-IT" altLang="it-IT" sz="2000" u="sng" dirty="0" smtClean="0">
                <a:solidFill>
                  <a:schemeClr val="bg1"/>
                </a:solidFill>
              </a:rPr>
              <a:t>limite </a:t>
            </a:r>
            <a:r>
              <a:rPr lang="it-IT" altLang="it-IT" sz="2000" u="sng" dirty="0">
                <a:solidFill>
                  <a:schemeClr val="bg1"/>
                </a:solidFill>
              </a:rPr>
              <a:t>delle 52 settimane nel biennio mobile</a:t>
            </a:r>
            <a:r>
              <a:rPr lang="it-IT" altLang="it-IT" sz="2000" dirty="0">
                <a:solidFill>
                  <a:schemeClr val="bg1"/>
                </a:solidFill>
              </a:rPr>
              <a:t>: l’intero periodo rientra nel </a:t>
            </a:r>
            <a:r>
              <a:rPr lang="it-IT" altLang="it-IT" sz="2000" dirty="0" smtClean="0">
                <a:solidFill>
                  <a:schemeClr val="bg1"/>
                </a:solidFill>
              </a:rPr>
              <a:t>computo</a:t>
            </a:r>
          </a:p>
          <a:p>
            <a:pPr marL="342900" indent="-342900" algn="just" eaLnBrk="1" hangingPunct="1">
              <a:buFontTx/>
              <a:buChar char="-"/>
              <a:defRPr/>
            </a:pPr>
            <a:r>
              <a:rPr lang="it-IT" altLang="it-IT" sz="2000" u="sng" dirty="0" smtClean="0">
                <a:solidFill>
                  <a:schemeClr val="bg1"/>
                </a:solidFill>
              </a:rPr>
              <a:t>limite </a:t>
            </a:r>
            <a:r>
              <a:rPr lang="it-IT" altLang="it-IT" sz="2000" u="sng" dirty="0">
                <a:solidFill>
                  <a:schemeClr val="bg1"/>
                </a:solidFill>
              </a:rPr>
              <a:t>dei 24 mesi nel quinquennio mobile</a:t>
            </a:r>
            <a:r>
              <a:rPr lang="it-IT" altLang="it-IT" sz="2000" dirty="0">
                <a:solidFill>
                  <a:schemeClr val="bg1"/>
                </a:solidFill>
              </a:rPr>
              <a:t>: rientra nel computo solamente il periodo dal 24.9.2015</a:t>
            </a:r>
          </a:p>
          <a:p>
            <a:pPr marL="342900" indent="-342900" algn="just" eaLnBrk="1" hangingPunct="1">
              <a:buFontTx/>
              <a:buChar char="-"/>
              <a:defRPr/>
            </a:pPr>
            <a:r>
              <a:rPr lang="it-IT" altLang="it-IT" sz="2000" u="sng" dirty="0" smtClean="0">
                <a:solidFill>
                  <a:schemeClr val="bg1"/>
                </a:solidFill>
              </a:rPr>
              <a:t>limite </a:t>
            </a:r>
            <a:r>
              <a:rPr lang="it-IT" altLang="it-IT" sz="2000" u="sng" dirty="0">
                <a:solidFill>
                  <a:schemeClr val="bg1"/>
                </a:solidFill>
              </a:rPr>
              <a:t>di 1/3 delle ore lavorabili nel biennio mobile</a:t>
            </a:r>
            <a:r>
              <a:rPr lang="it-IT" altLang="it-IT" sz="2000" dirty="0">
                <a:solidFill>
                  <a:schemeClr val="bg1"/>
                </a:solidFill>
              </a:rPr>
              <a:t>: non si considerano le ore autorizzate per l’intero periodo.</a:t>
            </a:r>
          </a:p>
          <a:p>
            <a:pPr marL="342900" indent="-342900" algn="just" eaLnBrk="1" hangingPunct="1">
              <a:buFontTx/>
              <a:buChar char="-"/>
              <a:defRPr/>
            </a:pPr>
            <a:endParaRPr lang="it-IT" altLang="it-IT" sz="2000" dirty="0">
              <a:solidFill>
                <a:schemeClr val="bg1"/>
              </a:solidFill>
            </a:endParaRPr>
          </a:p>
        </p:txBody>
      </p:sp>
      <p:sp>
        <p:nvSpPr>
          <p:cNvPr id="1249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5403CD-B341-4956-90B6-26AB8C323B6B}" type="slidenum">
              <a:rPr lang="it-IT" altLang="it-IT" sz="1200">
                <a:solidFill>
                  <a:srgbClr val="FFFFFF"/>
                </a:solidFill>
              </a:rPr>
              <a:pPr>
                <a:spcBef>
                  <a:spcPct val="0"/>
                </a:spcBef>
                <a:buFontTx/>
                <a:buNone/>
              </a:pPr>
              <a:t>116</a:t>
            </a:fld>
            <a:endParaRPr lang="it-IT" altLang="it-IT" sz="1200">
              <a:solidFill>
                <a:srgbClr val="FFFFFF"/>
              </a:solidFill>
            </a:endParaRPr>
          </a:p>
        </p:txBody>
      </p:sp>
      <p:pic>
        <p:nvPicPr>
          <p:cNvPr id="1249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13475" y="2852738"/>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00DBF2E7-D283-4E7E-90D6-A64255F4B68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493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1746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381625"/>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RIEPILOGO </a:t>
            </a:r>
            <a:r>
              <a:rPr lang="it-IT" altLang="it-IT" sz="2000" b="1" i="1" dirty="0">
                <a:solidFill>
                  <a:schemeClr val="bg1"/>
                </a:solidFill>
              </a:rPr>
              <a:t>LIMITI DURATA CIGO E REGIME INTERTEMPORALE</a:t>
            </a:r>
            <a:r>
              <a:rPr lang="it-IT" altLang="it-IT" sz="2000" i="1" u="sng" dirty="0" smtClean="0">
                <a:solidFill>
                  <a:schemeClr val="bg1"/>
                </a:solidFill>
              </a:rPr>
              <a:t> </a:t>
            </a:r>
            <a:endParaRPr lang="it-IT" altLang="it-IT" sz="2000" dirty="0">
              <a:solidFill>
                <a:schemeClr val="bg1"/>
              </a:solidFill>
            </a:endParaRPr>
          </a:p>
          <a:p>
            <a:pPr eaLnBrk="1" hangingPunct="1">
              <a:defRPr/>
            </a:pPr>
            <a:r>
              <a:rPr lang="it-IT" altLang="it-IT" sz="2000" b="1" dirty="0" smtClean="0">
                <a:solidFill>
                  <a:schemeClr val="bg1"/>
                </a:solidFill>
              </a:rPr>
              <a:t> </a:t>
            </a:r>
            <a:endParaRPr lang="it-IT" altLang="it-IT" sz="2000" dirty="0">
              <a:solidFill>
                <a:schemeClr val="bg1"/>
              </a:solidFill>
            </a:endParaRPr>
          </a:p>
          <a:p>
            <a:pPr eaLnBrk="1" hangingPunct="1">
              <a:defRPr/>
            </a:pPr>
            <a:r>
              <a:rPr lang="it-IT" altLang="it-IT" sz="2000" b="1" dirty="0">
                <a:solidFill>
                  <a:schemeClr val="bg1"/>
                </a:solidFill>
              </a:rPr>
              <a:t>Esempi di calcolo in base alla data di presentazione dell’istanza e al periodo autorizzato</a:t>
            </a:r>
            <a:r>
              <a:rPr lang="it-IT" altLang="it-IT" sz="2000" b="1"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b="1" dirty="0">
                <a:solidFill>
                  <a:schemeClr val="bg1"/>
                </a:solidFill>
              </a:rPr>
              <a:t>B) domanda CIGO presentata il 28.9.2015 </a:t>
            </a:r>
            <a:endParaRPr lang="it-IT" altLang="it-IT" sz="2000" b="1" dirty="0" smtClean="0">
              <a:solidFill>
                <a:schemeClr val="bg1"/>
              </a:solidFill>
            </a:endParaRPr>
          </a:p>
          <a:p>
            <a:pPr algn="just" eaLnBrk="1" hangingPunct="1">
              <a:defRPr/>
            </a:pPr>
            <a:r>
              <a:rPr lang="it-IT" altLang="it-IT" sz="2000" dirty="0" smtClean="0">
                <a:solidFill>
                  <a:schemeClr val="bg1"/>
                </a:solidFill>
              </a:rPr>
              <a:t>Periodo </a:t>
            </a:r>
            <a:r>
              <a:rPr lang="it-IT" altLang="it-IT" sz="2000" dirty="0">
                <a:solidFill>
                  <a:schemeClr val="bg1"/>
                </a:solidFill>
              </a:rPr>
              <a:t>autorizzato: 31.8.2015/31.10/2015</a:t>
            </a:r>
          </a:p>
          <a:p>
            <a:pPr marL="457200" indent="-457200" algn="just" eaLnBrk="1" hangingPunct="1">
              <a:buFont typeface="Arial" panose="020B0604020202020204" pitchFamily="34" charset="0"/>
              <a:buAutoNum type="alphaUcParenR"/>
              <a:defRPr/>
            </a:pPr>
            <a:endParaRPr lang="it-IT" altLang="it-IT" sz="2000" dirty="0">
              <a:solidFill>
                <a:schemeClr val="bg1"/>
              </a:solidFill>
            </a:endParaRPr>
          </a:p>
          <a:p>
            <a:pPr marL="342900" indent="-342900" algn="just" eaLnBrk="1" hangingPunct="1">
              <a:buFontTx/>
              <a:buChar char="-"/>
              <a:defRPr/>
            </a:pPr>
            <a:r>
              <a:rPr lang="it-IT" altLang="it-IT" sz="2000" u="sng" dirty="0" smtClean="0">
                <a:solidFill>
                  <a:schemeClr val="bg1"/>
                </a:solidFill>
              </a:rPr>
              <a:t>limite </a:t>
            </a:r>
            <a:r>
              <a:rPr lang="it-IT" altLang="it-IT" sz="2000" u="sng" dirty="0">
                <a:solidFill>
                  <a:schemeClr val="bg1"/>
                </a:solidFill>
              </a:rPr>
              <a:t>delle 52 settimane nel biennio mobile</a:t>
            </a:r>
            <a:r>
              <a:rPr lang="it-IT" altLang="it-IT" sz="2000" dirty="0">
                <a:solidFill>
                  <a:schemeClr val="bg1"/>
                </a:solidFill>
              </a:rPr>
              <a:t>: l’intero periodo rientra nel </a:t>
            </a:r>
            <a:r>
              <a:rPr lang="it-IT" altLang="it-IT" sz="2000" dirty="0" smtClean="0">
                <a:solidFill>
                  <a:schemeClr val="bg1"/>
                </a:solidFill>
              </a:rPr>
              <a:t>computo</a:t>
            </a:r>
          </a:p>
          <a:p>
            <a:pPr marL="342900" indent="-342900" algn="just" eaLnBrk="1" hangingPunct="1">
              <a:buFontTx/>
              <a:buChar char="-"/>
              <a:defRPr/>
            </a:pPr>
            <a:r>
              <a:rPr lang="it-IT" altLang="it-IT" sz="2000" u="sng" dirty="0" smtClean="0">
                <a:solidFill>
                  <a:schemeClr val="bg1"/>
                </a:solidFill>
              </a:rPr>
              <a:t>limite </a:t>
            </a:r>
            <a:r>
              <a:rPr lang="it-IT" altLang="it-IT" sz="2000" u="sng" dirty="0">
                <a:solidFill>
                  <a:schemeClr val="bg1"/>
                </a:solidFill>
              </a:rPr>
              <a:t>dei 24 mesi nel quinquennio mobile</a:t>
            </a:r>
            <a:r>
              <a:rPr lang="it-IT" altLang="it-IT" sz="2000" dirty="0">
                <a:solidFill>
                  <a:schemeClr val="bg1"/>
                </a:solidFill>
              </a:rPr>
              <a:t>: rientra nel computo solamente il periodo dal </a:t>
            </a:r>
            <a:r>
              <a:rPr lang="it-IT" altLang="it-IT" sz="2000" dirty="0" smtClean="0">
                <a:solidFill>
                  <a:schemeClr val="bg1"/>
                </a:solidFill>
              </a:rPr>
              <a:t>24.9.2015</a:t>
            </a:r>
          </a:p>
          <a:p>
            <a:pPr marL="342900" indent="-342900" algn="just" eaLnBrk="1" hangingPunct="1">
              <a:buFontTx/>
              <a:buChar char="-"/>
              <a:defRPr/>
            </a:pPr>
            <a:r>
              <a:rPr lang="it-IT" altLang="it-IT" sz="2000" u="sng" dirty="0" smtClean="0">
                <a:solidFill>
                  <a:schemeClr val="bg1"/>
                </a:solidFill>
              </a:rPr>
              <a:t>limite </a:t>
            </a:r>
            <a:r>
              <a:rPr lang="it-IT" altLang="it-IT" sz="2000" u="sng" dirty="0">
                <a:solidFill>
                  <a:schemeClr val="bg1"/>
                </a:solidFill>
              </a:rPr>
              <a:t>di 1/3 delle ore lavorabili nel biennio mobile</a:t>
            </a:r>
            <a:r>
              <a:rPr lang="it-IT" altLang="it-IT" sz="2000" dirty="0">
                <a:solidFill>
                  <a:schemeClr val="bg1"/>
                </a:solidFill>
              </a:rPr>
              <a:t>: si considerano le ore autorizzate relative al periodo 24.9.2015/31.10.2015.</a:t>
            </a:r>
          </a:p>
          <a:p>
            <a:pPr marL="342900" indent="-342900" algn="just" eaLnBrk="1" hangingPunct="1">
              <a:buFontTx/>
              <a:buChar char="-"/>
              <a:defRPr/>
            </a:pPr>
            <a:endParaRPr lang="it-IT" altLang="it-IT" sz="2000" dirty="0">
              <a:solidFill>
                <a:schemeClr val="bg1"/>
              </a:solidFill>
            </a:endParaRPr>
          </a:p>
        </p:txBody>
      </p:sp>
      <p:sp>
        <p:nvSpPr>
          <p:cNvPr id="1259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E983A9-8D83-4EE3-ABE5-9D298A28F303}" type="slidenum">
              <a:rPr lang="it-IT" altLang="it-IT" sz="1200">
                <a:solidFill>
                  <a:srgbClr val="FFFFFF"/>
                </a:solidFill>
              </a:rPr>
              <a:pPr>
                <a:spcBef>
                  <a:spcPct val="0"/>
                </a:spcBef>
                <a:buFontTx/>
                <a:buNone/>
              </a:pPr>
              <a:t>117</a:t>
            </a:fld>
            <a:endParaRPr lang="it-IT" altLang="it-IT" sz="1200">
              <a:solidFill>
                <a:srgbClr val="FFFFFF"/>
              </a:solidFill>
            </a:endParaRPr>
          </a:p>
        </p:txBody>
      </p:sp>
      <p:pic>
        <p:nvPicPr>
          <p:cNvPr id="1259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84888" y="2884488"/>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E236ACE8-898D-47EF-B060-ECEA2775E377}"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596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5138" y="1270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11750"/>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Contribuzione</a:t>
            </a: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eaLnBrk="1" hangingPunct="1">
              <a:defRPr/>
            </a:pPr>
            <a:r>
              <a:rPr lang="it-IT" altLang="it-IT" sz="2000" b="1" dirty="0" smtClean="0">
                <a:solidFill>
                  <a:schemeClr val="bg1"/>
                </a:solidFill>
              </a:rPr>
              <a:t> </a:t>
            </a:r>
            <a:endParaRPr lang="it-IT" altLang="it-IT" sz="2000" dirty="0">
              <a:solidFill>
                <a:schemeClr val="bg1"/>
              </a:solidFill>
            </a:endParaRPr>
          </a:p>
          <a:p>
            <a:pPr algn="just" eaLnBrk="1" hangingPunct="1">
              <a:defRPr/>
            </a:pPr>
            <a:r>
              <a:rPr lang="it-IT" altLang="it-IT" sz="2000" dirty="0">
                <a:solidFill>
                  <a:schemeClr val="bg1"/>
                </a:solidFill>
              </a:rPr>
              <a:t>All’articolo	13,	in	materia  di	</a:t>
            </a:r>
            <a:r>
              <a:rPr lang="it-IT" altLang="it-IT" sz="2000" dirty="0" smtClean="0">
                <a:solidFill>
                  <a:schemeClr val="bg1"/>
                </a:solidFill>
              </a:rPr>
              <a:t>contribuzione ordinaria, viene</a:t>
            </a:r>
            <a:r>
              <a:rPr lang="it-IT" altLang="it-IT" sz="2000" dirty="0">
                <a:solidFill>
                  <a:schemeClr val="bg1"/>
                </a:solidFill>
              </a:rPr>
              <a:t>	stabilita	una  </a:t>
            </a:r>
            <a:r>
              <a:rPr lang="it-IT" altLang="it-IT" sz="2000" b="1" dirty="0">
                <a:solidFill>
                  <a:schemeClr val="bg1"/>
                </a:solidFill>
              </a:rPr>
              <a:t>riduzione  e rimodulazione  degli  oneri  contributivi  ordinari</a:t>
            </a:r>
            <a:r>
              <a:rPr lang="it-IT" altLang="it-IT" sz="2000" dirty="0">
                <a:solidFill>
                  <a:schemeClr val="bg1"/>
                </a:solidFill>
              </a:rPr>
              <a:t> finalizzati al  finanziamento  dell’istituto  e una distinzione degli stessi tra i diversi settori in funzione dell’effettivo utilizzo, alla luce del criterio contenuto nella legge delega di cui all’articolo 1, comma 2, lettera a) punto 6).</a:t>
            </a:r>
          </a:p>
        </p:txBody>
      </p:sp>
      <p:sp>
        <p:nvSpPr>
          <p:cNvPr id="1269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E60EB5-42EF-4F7C-BD98-62CBA4A2A6DB}" type="slidenum">
              <a:rPr lang="it-IT" altLang="it-IT" sz="1200">
                <a:solidFill>
                  <a:srgbClr val="FFFFFF"/>
                </a:solidFill>
              </a:rPr>
              <a:pPr>
                <a:spcBef>
                  <a:spcPct val="0"/>
                </a:spcBef>
                <a:buFontTx/>
                <a:buNone/>
              </a:pPr>
              <a:t>118</a:t>
            </a:fld>
            <a:endParaRPr lang="it-IT" altLang="it-IT" sz="1200">
              <a:solidFill>
                <a:srgbClr val="FFFFFF"/>
              </a:solidFill>
            </a:endParaRPr>
          </a:p>
        </p:txBody>
      </p:sp>
      <p:pic>
        <p:nvPicPr>
          <p:cNvPr id="1269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08688" y="5661025"/>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9A61FFD3-E5D4-49D2-BECE-A0672154239D}"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698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286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5184775"/>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Contribuzione</a:t>
            </a:r>
          </a:p>
          <a:p>
            <a:pPr eaLnBrk="1" hangingPunct="1">
              <a:defRPr/>
            </a:pPr>
            <a:endParaRPr lang="it-IT" altLang="it-IT" sz="2000" b="1" dirty="0">
              <a:solidFill>
                <a:schemeClr val="bg1"/>
              </a:solidFill>
            </a:endParaRPr>
          </a:p>
          <a:p>
            <a:pPr algn="just" eaLnBrk="1" hangingPunct="1">
              <a:defRPr/>
            </a:pPr>
            <a:r>
              <a:rPr lang="it-IT" altLang="it-IT" sz="2000" b="1" i="1" u="sng" dirty="0" smtClean="0">
                <a:solidFill>
                  <a:schemeClr val="bg1"/>
                </a:solidFill>
              </a:rPr>
              <a:t> </a:t>
            </a:r>
            <a:r>
              <a:rPr lang="it-IT" altLang="it-IT" sz="2000" b="1" dirty="0" smtClean="0">
                <a:solidFill>
                  <a:schemeClr val="bg1"/>
                </a:solidFill>
              </a:rPr>
              <a:t>ALIQUOTE </a:t>
            </a:r>
            <a:r>
              <a:rPr lang="it-IT" altLang="it-IT" sz="2000" b="1" dirty="0">
                <a:solidFill>
                  <a:schemeClr val="bg1"/>
                </a:solidFill>
              </a:rPr>
              <a:t>CONTRIBUZIONE ORDINARIA CIGO</a:t>
            </a:r>
          </a:p>
          <a:p>
            <a:pPr algn="just"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a)	1,70 per cento della retribuzione imponibile ai fini previdenziali per i dipendenti delle imprese industriali che occupano fino a 50 dipendenti;</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b)	2,00 per cento della retribuzione imponibile ai fini previdenziali per i dipendenti delle imprese industriali che occupano oltre 50 dipendenti;</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c)	4,70 per cento della retribuzione imponibile ai fini previdenziali per gli operai delle imprese dell’industria e artigianato edile;</a:t>
            </a: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280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2F1EFB-6F28-418A-92F5-3B1CAE4C4892}" type="slidenum">
              <a:rPr lang="it-IT" altLang="it-IT" sz="1200">
                <a:solidFill>
                  <a:srgbClr val="FFFFFF"/>
                </a:solidFill>
              </a:rPr>
              <a:pPr>
                <a:spcBef>
                  <a:spcPct val="0"/>
                </a:spcBef>
                <a:buFontTx/>
                <a:buNone/>
              </a:pPr>
              <a:t>119</a:t>
            </a:fld>
            <a:endParaRPr lang="it-IT" altLang="it-IT" sz="1200">
              <a:solidFill>
                <a:srgbClr val="FFFFFF"/>
              </a:solidFill>
            </a:endParaRPr>
          </a:p>
        </p:txBody>
      </p:sp>
      <p:pic>
        <p:nvPicPr>
          <p:cNvPr id="12800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08688" y="5805488"/>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74F34763-F912-4D1D-836F-1C9B4E3DFBD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800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2921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u="sng" dirty="0" smtClean="0">
                <a:solidFill>
                  <a:srgbClr val="0070C0"/>
                </a:solidFill>
              </a:rPr>
              <a:t>Fattispecie escluse dalla nuova disciplina</a:t>
            </a: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r>
              <a:rPr lang="it-IT" altLang="it-IT" sz="2200" b="1" dirty="0" smtClean="0">
                <a:solidFill>
                  <a:schemeClr val="bg1"/>
                </a:solidFill>
              </a:rPr>
              <a:t>e)</a:t>
            </a:r>
            <a:r>
              <a:rPr lang="it-IT" altLang="it-IT" sz="2200" dirty="0" smtClean="0">
                <a:solidFill>
                  <a:schemeClr val="bg1"/>
                </a:solidFill>
              </a:rPr>
              <a:t> infine, con la Circ. n. 12/2016 il Ministero del lavoro esclude dall’area di applicazione della normativa in questione i </a:t>
            </a:r>
            <a:r>
              <a:rPr lang="it-IT" altLang="it-IT" sz="2200" b="1" dirty="0" smtClean="0">
                <a:solidFill>
                  <a:schemeClr val="bg1"/>
                </a:solidFill>
              </a:rPr>
              <a:t>rapporti di lavoro alle dipendenze delle P.A</a:t>
            </a:r>
            <a:r>
              <a:rPr lang="it-IT" altLang="it-IT" sz="2200" dirty="0" smtClean="0">
                <a:solidFill>
                  <a:schemeClr val="bg1"/>
                </a:solidFill>
              </a:rPr>
              <a:t>., in quanto che in tale settore il c.d. fenomeno delle “dimissioni in bianco” non risulta una pratica presente.</a:t>
            </a:r>
          </a:p>
        </p:txBody>
      </p:sp>
      <p:sp>
        <p:nvSpPr>
          <p:cNvPr id="153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B3EDA1-49F7-45B2-9096-0434F7E7154C}" type="slidenum">
              <a:rPr lang="it-IT" altLang="it-IT" sz="1200">
                <a:solidFill>
                  <a:srgbClr val="FFFFFF"/>
                </a:solidFill>
              </a:rPr>
              <a:pPr>
                <a:spcBef>
                  <a:spcPct val="0"/>
                </a:spcBef>
                <a:buFontTx/>
                <a:buNone/>
              </a:pPr>
              <a:t>12</a:t>
            </a:fld>
            <a:endParaRPr lang="it-IT" altLang="it-IT" sz="1200">
              <a:solidFill>
                <a:srgbClr val="FFFFFF"/>
              </a:solidFill>
            </a:endParaRPr>
          </a:p>
        </p:txBody>
      </p:sp>
      <p:pic>
        <p:nvPicPr>
          <p:cNvPr id="153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8AC46DD-0958-43E9-AB0C-EAB28AA45BC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536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8"/>
          <p:cNvSpPr/>
          <p:nvPr/>
        </p:nvSpPr>
        <p:spPr>
          <a:xfrm>
            <a:off x="5435600" y="4941888"/>
            <a:ext cx="2381250" cy="93503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 Min. Lav.  n. 12/2016</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5184775"/>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Contribuzione</a:t>
            </a:r>
          </a:p>
          <a:p>
            <a:pPr eaLnBrk="1" hangingPunct="1">
              <a:defRPr/>
            </a:pPr>
            <a:endParaRPr lang="it-IT" altLang="it-IT" sz="2000" b="1" dirty="0">
              <a:solidFill>
                <a:schemeClr val="bg1"/>
              </a:solidFill>
            </a:endParaRPr>
          </a:p>
          <a:p>
            <a:pPr algn="just" eaLnBrk="1" hangingPunct="1">
              <a:defRPr/>
            </a:pPr>
            <a:r>
              <a:rPr lang="it-IT" altLang="it-IT" sz="2000" b="1" i="1" u="sng" dirty="0" smtClean="0">
                <a:solidFill>
                  <a:schemeClr val="bg1"/>
                </a:solidFill>
              </a:rPr>
              <a:t> </a:t>
            </a:r>
            <a:r>
              <a:rPr lang="it-IT" altLang="it-IT" sz="2000" b="1" dirty="0" smtClean="0">
                <a:solidFill>
                  <a:schemeClr val="bg1"/>
                </a:solidFill>
              </a:rPr>
              <a:t>ALIQUOTE </a:t>
            </a:r>
            <a:r>
              <a:rPr lang="it-IT" altLang="it-IT" sz="2000" b="1" dirty="0">
                <a:solidFill>
                  <a:schemeClr val="bg1"/>
                </a:solidFill>
              </a:rPr>
              <a:t>CONTRIBUZIONE ORDINARIA CIGO</a:t>
            </a:r>
          </a:p>
          <a:p>
            <a:pPr algn="just"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d</a:t>
            </a:r>
            <a:r>
              <a:rPr lang="it-IT" altLang="it-IT" sz="2000" dirty="0">
                <a:solidFill>
                  <a:schemeClr val="bg1"/>
                </a:solidFill>
              </a:rPr>
              <a:t>)	3,30 per cento della retribuzione imponibile ai fini previdenziali per gli operai delle imprese dell’industria e artigianato lapidei;</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e)	1,70 per cento della retribuzione imponibile ai fini previdenziali per gli impiegati e quadri delle imprese dell’industria e artigianato edile e lapidei che occupano fino a 50 dipendenti;</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f)	2,00 per cento della retribuzione imponibile ai fini previdenziali per gli impiegati e quadri delle imprese dell’industria e artigianato edile e lapidei che occupano oltre 50 dipendenti.</a:t>
            </a:r>
          </a:p>
          <a:p>
            <a:pPr algn="just" eaLnBrk="1" hangingPunct="1">
              <a:defRPr/>
            </a:pPr>
            <a:endParaRPr lang="it-IT" altLang="it-IT" sz="2000" dirty="0">
              <a:solidFill>
                <a:schemeClr val="bg1"/>
              </a:solidFill>
            </a:endParaRPr>
          </a:p>
        </p:txBody>
      </p:sp>
      <p:sp>
        <p:nvSpPr>
          <p:cNvPr id="1290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071692-1023-43AA-9B63-2ECDD6B778E2}" type="slidenum">
              <a:rPr lang="it-IT" altLang="it-IT" sz="1200">
                <a:solidFill>
                  <a:srgbClr val="FFFFFF"/>
                </a:solidFill>
              </a:rPr>
              <a:pPr>
                <a:spcBef>
                  <a:spcPct val="0"/>
                </a:spcBef>
                <a:buFontTx/>
                <a:buNone/>
              </a:pPr>
              <a:t>120</a:t>
            </a:fld>
            <a:endParaRPr lang="it-IT" altLang="it-IT" sz="1200">
              <a:solidFill>
                <a:srgbClr val="FFFFFF"/>
              </a:solidFill>
            </a:endParaRPr>
          </a:p>
        </p:txBody>
      </p:sp>
      <p:pic>
        <p:nvPicPr>
          <p:cNvPr id="1290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26150" y="1989138"/>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D09AB896-2210-4EAE-B518-9F052846F783}"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903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952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00213"/>
            <a:ext cx="8351837" cy="4968875"/>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Contribuzione</a:t>
            </a:r>
          </a:p>
          <a:p>
            <a:pPr eaLnBrk="1" hangingPunct="1">
              <a:defRPr/>
            </a:pPr>
            <a:endParaRPr lang="it-IT" altLang="it-IT" sz="2000" b="1" dirty="0">
              <a:solidFill>
                <a:schemeClr val="bg1"/>
              </a:solidFill>
            </a:endParaRPr>
          </a:p>
          <a:p>
            <a:pPr algn="just" eaLnBrk="1" hangingPunct="1">
              <a:defRPr/>
            </a:pPr>
            <a:r>
              <a:rPr lang="it-IT" altLang="it-IT" sz="2000" b="1" i="1" u="sng" dirty="0" smtClean="0">
                <a:solidFill>
                  <a:schemeClr val="bg1"/>
                </a:solidFill>
              </a:rPr>
              <a:t> </a:t>
            </a:r>
            <a:r>
              <a:rPr lang="it-IT" altLang="it-IT" sz="2000" b="1" dirty="0" smtClean="0">
                <a:solidFill>
                  <a:schemeClr val="bg1"/>
                </a:solidFill>
              </a:rPr>
              <a:t> </a:t>
            </a: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1300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DA446B-71C4-4B62-8EBC-FCCBDAFFB9A2}" type="slidenum">
              <a:rPr lang="it-IT" altLang="it-IT" sz="1200">
                <a:solidFill>
                  <a:srgbClr val="FFFFFF"/>
                </a:solidFill>
              </a:rPr>
              <a:pPr>
                <a:spcBef>
                  <a:spcPct val="0"/>
                </a:spcBef>
                <a:buFontTx/>
                <a:buNone/>
              </a:pPr>
              <a:t>121</a:t>
            </a:fld>
            <a:endParaRPr lang="it-IT" altLang="it-IT" sz="1200">
              <a:solidFill>
                <a:srgbClr val="FFFFFF"/>
              </a:solidFill>
            </a:endParaRPr>
          </a:p>
        </p:txBody>
      </p:sp>
      <p:pic>
        <p:nvPicPr>
          <p:cNvPr id="1300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684213" y="2852738"/>
          <a:ext cx="7861300" cy="2305051"/>
        </p:xfrm>
        <a:graphic>
          <a:graphicData uri="http://schemas.openxmlformats.org/drawingml/2006/table">
            <a:tbl>
              <a:tblPr firstRow="1" firstCol="1" lastRow="1" lastCol="1" bandRow="1" bandCol="1">
                <a:tableStyleId>{5C22544A-7EE6-4342-B048-85BDC9FD1C3A}</a:tableStyleId>
              </a:tblPr>
              <a:tblGrid>
                <a:gridCol w="6938358"/>
                <a:gridCol w="922942"/>
              </a:tblGrid>
              <a:tr h="329293">
                <a:tc>
                  <a:txBody>
                    <a:bodyPr/>
                    <a:lstStyle/>
                    <a:p>
                      <a:pPr marL="27940">
                        <a:spcBef>
                          <a:spcPts val="85"/>
                        </a:spcBef>
                        <a:spcAft>
                          <a:spcPts val="0"/>
                        </a:spcAft>
                      </a:pPr>
                      <a:r>
                        <a:rPr lang="en-US" sz="1400">
                          <a:solidFill>
                            <a:schemeClr val="bg1"/>
                          </a:solidFill>
                          <a:effectLst/>
                        </a:rPr>
                        <a:t>Destinatari</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56515">
                        <a:spcBef>
                          <a:spcPts val="85"/>
                        </a:spcBef>
                        <a:spcAft>
                          <a:spcPts val="0"/>
                        </a:spcAft>
                      </a:pPr>
                      <a:r>
                        <a:rPr lang="en-US" sz="1400">
                          <a:solidFill>
                            <a:schemeClr val="bg1"/>
                          </a:solidFill>
                          <a:effectLst/>
                        </a:rPr>
                        <a:t>Aliquota</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r>
              <a:tr h="329293">
                <a:tc>
                  <a:txBody>
                    <a:bodyPr/>
                    <a:lstStyle/>
                    <a:p>
                      <a:pPr marL="27940">
                        <a:spcBef>
                          <a:spcPts val="85"/>
                        </a:spcBef>
                        <a:spcAft>
                          <a:spcPts val="0"/>
                        </a:spcAft>
                      </a:pPr>
                      <a:r>
                        <a:rPr lang="it-IT" sz="1400">
                          <a:solidFill>
                            <a:schemeClr val="bg1"/>
                          </a:solidFill>
                          <a:effectLst/>
                        </a:rPr>
                        <a:t>Industria</a:t>
                      </a:r>
                      <a:r>
                        <a:rPr lang="it-IT" sz="1400" spc="45">
                          <a:solidFill>
                            <a:schemeClr val="bg1"/>
                          </a:solidFill>
                          <a:effectLst/>
                        </a:rPr>
                        <a:t> </a:t>
                      </a:r>
                      <a:r>
                        <a:rPr lang="it-IT" sz="1400">
                          <a:solidFill>
                            <a:schemeClr val="bg1"/>
                          </a:solidFill>
                          <a:effectLst/>
                        </a:rPr>
                        <a:t>in</a:t>
                      </a:r>
                      <a:r>
                        <a:rPr lang="it-IT" sz="1400" spc="80">
                          <a:solidFill>
                            <a:schemeClr val="bg1"/>
                          </a:solidFill>
                          <a:effectLst/>
                        </a:rPr>
                        <a:t> </a:t>
                      </a:r>
                      <a:r>
                        <a:rPr lang="it-IT" sz="1400">
                          <a:solidFill>
                            <a:schemeClr val="bg1"/>
                          </a:solidFill>
                          <a:effectLst/>
                        </a:rPr>
                        <a:t>genere</a:t>
                      </a:r>
                      <a:r>
                        <a:rPr lang="it-IT" sz="1400" spc="125">
                          <a:solidFill>
                            <a:schemeClr val="bg1"/>
                          </a:solidFill>
                          <a:effectLst/>
                        </a:rPr>
                        <a:t> </a:t>
                      </a:r>
                      <a:r>
                        <a:rPr lang="it-IT" sz="1400">
                          <a:solidFill>
                            <a:schemeClr val="bg1"/>
                          </a:solidFill>
                          <a:effectLst/>
                        </a:rPr>
                        <a:t>fino</a:t>
                      </a:r>
                      <a:r>
                        <a:rPr lang="it-IT" sz="1400" spc="45">
                          <a:solidFill>
                            <a:schemeClr val="bg1"/>
                          </a:solidFill>
                          <a:effectLst/>
                        </a:rPr>
                        <a:t> </a:t>
                      </a:r>
                      <a:r>
                        <a:rPr lang="it-IT" sz="1400">
                          <a:solidFill>
                            <a:schemeClr val="bg1"/>
                          </a:solidFill>
                          <a:effectLst/>
                        </a:rPr>
                        <a:t>a</a:t>
                      </a:r>
                      <a:r>
                        <a:rPr lang="it-IT" sz="1400" spc="130">
                          <a:solidFill>
                            <a:schemeClr val="bg1"/>
                          </a:solidFill>
                          <a:effectLst/>
                        </a:rPr>
                        <a:t> </a:t>
                      </a:r>
                      <a:r>
                        <a:rPr lang="it-IT" sz="1400">
                          <a:solidFill>
                            <a:schemeClr val="bg1"/>
                          </a:solidFill>
                          <a:effectLst/>
                        </a:rPr>
                        <a:t>50</a:t>
                      </a:r>
                      <a:r>
                        <a:rPr lang="it-IT" sz="1400" spc="125">
                          <a:solidFill>
                            <a:schemeClr val="bg1"/>
                          </a:solidFill>
                          <a:effectLst/>
                        </a:rPr>
                        <a:t> </a:t>
                      </a:r>
                      <a:r>
                        <a:rPr lang="it-IT" sz="1400">
                          <a:solidFill>
                            <a:schemeClr val="bg1"/>
                          </a:solidFill>
                          <a:effectLst/>
                        </a:rPr>
                        <a:t>dipendenti</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51765">
                        <a:spcBef>
                          <a:spcPts val="85"/>
                        </a:spcBef>
                        <a:spcAft>
                          <a:spcPts val="0"/>
                        </a:spcAft>
                      </a:pPr>
                      <a:r>
                        <a:rPr lang="en-US" sz="1400">
                          <a:solidFill>
                            <a:schemeClr val="bg1"/>
                          </a:solidFill>
                          <a:effectLst/>
                        </a:rPr>
                        <a:t>1,70%</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r>
              <a:tr h="329293">
                <a:tc>
                  <a:txBody>
                    <a:bodyPr/>
                    <a:lstStyle/>
                    <a:p>
                      <a:pPr marL="27940">
                        <a:spcBef>
                          <a:spcPts val="85"/>
                        </a:spcBef>
                        <a:spcAft>
                          <a:spcPts val="0"/>
                        </a:spcAft>
                      </a:pPr>
                      <a:r>
                        <a:rPr lang="it-IT" sz="1400">
                          <a:solidFill>
                            <a:schemeClr val="bg1"/>
                          </a:solidFill>
                          <a:effectLst/>
                        </a:rPr>
                        <a:t>Industria</a:t>
                      </a:r>
                      <a:r>
                        <a:rPr lang="it-IT" sz="1400" spc="60">
                          <a:solidFill>
                            <a:schemeClr val="bg1"/>
                          </a:solidFill>
                          <a:effectLst/>
                        </a:rPr>
                        <a:t> </a:t>
                      </a:r>
                      <a:r>
                        <a:rPr lang="it-IT" sz="1400">
                          <a:solidFill>
                            <a:schemeClr val="bg1"/>
                          </a:solidFill>
                          <a:effectLst/>
                        </a:rPr>
                        <a:t>in</a:t>
                      </a:r>
                      <a:r>
                        <a:rPr lang="it-IT" sz="1400" spc="90">
                          <a:solidFill>
                            <a:schemeClr val="bg1"/>
                          </a:solidFill>
                          <a:effectLst/>
                        </a:rPr>
                        <a:t> </a:t>
                      </a:r>
                      <a:r>
                        <a:rPr lang="it-IT" sz="1400">
                          <a:solidFill>
                            <a:schemeClr val="bg1"/>
                          </a:solidFill>
                          <a:effectLst/>
                        </a:rPr>
                        <a:t>genere</a:t>
                      </a:r>
                      <a:r>
                        <a:rPr lang="it-IT" sz="1400" spc="135">
                          <a:solidFill>
                            <a:schemeClr val="bg1"/>
                          </a:solidFill>
                          <a:effectLst/>
                        </a:rPr>
                        <a:t> </a:t>
                      </a:r>
                      <a:r>
                        <a:rPr lang="it-IT" sz="1400">
                          <a:solidFill>
                            <a:schemeClr val="bg1"/>
                          </a:solidFill>
                          <a:effectLst/>
                        </a:rPr>
                        <a:t>oltre</a:t>
                      </a:r>
                      <a:r>
                        <a:rPr lang="it-IT" sz="1400" spc="105">
                          <a:solidFill>
                            <a:schemeClr val="bg1"/>
                          </a:solidFill>
                          <a:effectLst/>
                        </a:rPr>
                        <a:t> </a:t>
                      </a:r>
                      <a:r>
                        <a:rPr lang="it-IT" sz="1400">
                          <a:solidFill>
                            <a:schemeClr val="bg1"/>
                          </a:solidFill>
                          <a:effectLst/>
                        </a:rPr>
                        <a:t>50</a:t>
                      </a:r>
                      <a:r>
                        <a:rPr lang="it-IT" sz="1400" spc="140">
                          <a:solidFill>
                            <a:schemeClr val="bg1"/>
                          </a:solidFill>
                          <a:effectLst/>
                        </a:rPr>
                        <a:t> </a:t>
                      </a:r>
                      <a:r>
                        <a:rPr lang="it-IT" sz="1400">
                          <a:solidFill>
                            <a:schemeClr val="bg1"/>
                          </a:solidFill>
                          <a:effectLst/>
                        </a:rPr>
                        <a:t>dipendenti</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51765">
                        <a:spcBef>
                          <a:spcPts val="85"/>
                        </a:spcBef>
                        <a:spcAft>
                          <a:spcPts val="0"/>
                        </a:spcAft>
                      </a:pPr>
                      <a:r>
                        <a:rPr lang="en-US" sz="1400">
                          <a:solidFill>
                            <a:schemeClr val="bg1"/>
                          </a:solidFill>
                          <a:effectLst/>
                        </a:rPr>
                        <a:t>2,00%</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r>
              <a:tr h="329293">
                <a:tc>
                  <a:txBody>
                    <a:bodyPr/>
                    <a:lstStyle/>
                    <a:p>
                      <a:pPr marL="27940">
                        <a:spcBef>
                          <a:spcPts val="85"/>
                        </a:spcBef>
                        <a:spcAft>
                          <a:spcPts val="0"/>
                        </a:spcAft>
                      </a:pPr>
                      <a:r>
                        <a:rPr lang="it-IT" sz="1400" dirty="0">
                          <a:solidFill>
                            <a:schemeClr val="bg1"/>
                          </a:solidFill>
                          <a:effectLst/>
                        </a:rPr>
                        <a:t>Industria</a:t>
                      </a:r>
                      <a:r>
                        <a:rPr lang="it-IT" sz="1400" spc="60" dirty="0">
                          <a:solidFill>
                            <a:schemeClr val="bg1"/>
                          </a:solidFill>
                          <a:effectLst/>
                        </a:rPr>
                        <a:t> </a:t>
                      </a:r>
                      <a:r>
                        <a:rPr lang="it-IT" sz="1400" dirty="0">
                          <a:solidFill>
                            <a:schemeClr val="bg1"/>
                          </a:solidFill>
                          <a:effectLst/>
                        </a:rPr>
                        <a:t>e</a:t>
                      </a:r>
                      <a:r>
                        <a:rPr lang="it-IT" sz="1400" spc="60" dirty="0">
                          <a:solidFill>
                            <a:schemeClr val="bg1"/>
                          </a:solidFill>
                          <a:effectLst/>
                        </a:rPr>
                        <a:t> </a:t>
                      </a:r>
                      <a:r>
                        <a:rPr lang="it-IT" sz="1400" dirty="0">
                          <a:solidFill>
                            <a:schemeClr val="bg1"/>
                          </a:solidFill>
                          <a:effectLst/>
                        </a:rPr>
                        <a:t>artigianato</a:t>
                      </a:r>
                      <a:r>
                        <a:rPr lang="it-IT" sz="1400" spc="105" dirty="0">
                          <a:solidFill>
                            <a:schemeClr val="bg1"/>
                          </a:solidFill>
                          <a:effectLst/>
                        </a:rPr>
                        <a:t> </a:t>
                      </a:r>
                      <a:r>
                        <a:rPr lang="it-IT" sz="1400" dirty="0">
                          <a:solidFill>
                            <a:schemeClr val="bg1"/>
                          </a:solidFill>
                          <a:effectLst/>
                        </a:rPr>
                        <a:t>edile</a:t>
                      </a:r>
                      <a:r>
                        <a:rPr lang="it-IT" sz="1400" spc="100" dirty="0">
                          <a:solidFill>
                            <a:schemeClr val="bg1"/>
                          </a:solidFill>
                          <a:effectLst/>
                        </a:rPr>
                        <a:t> </a:t>
                      </a:r>
                      <a:r>
                        <a:rPr lang="it-IT" sz="1400" dirty="0">
                          <a:solidFill>
                            <a:schemeClr val="bg1"/>
                          </a:solidFill>
                          <a:effectLst/>
                        </a:rPr>
                        <a:t>-</a:t>
                      </a:r>
                      <a:r>
                        <a:rPr lang="it-IT" sz="1400" spc="75" dirty="0">
                          <a:solidFill>
                            <a:schemeClr val="bg1"/>
                          </a:solidFill>
                          <a:effectLst/>
                        </a:rPr>
                        <a:t> </a:t>
                      </a:r>
                      <a:r>
                        <a:rPr lang="it-IT" sz="1400" dirty="0">
                          <a:solidFill>
                            <a:schemeClr val="bg1"/>
                          </a:solidFill>
                          <a:effectLst/>
                        </a:rPr>
                        <a:t>Operai</a:t>
                      </a:r>
                      <a:endParaRPr lang="it-IT" sz="1400" dirty="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51765">
                        <a:spcBef>
                          <a:spcPts val="85"/>
                        </a:spcBef>
                        <a:spcAft>
                          <a:spcPts val="0"/>
                        </a:spcAft>
                      </a:pPr>
                      <a:r>
                        <a:rPr lang="en-US" sz="1400">
                          <a:solidFill>
                            <a:schemeClr val="bg1"/>
                          </a:solidFill>
                          <a:effectLst/>
                        </a:rPr>
                        <a:t>4,70%</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r>
              <a:tr h="329293">
                <a:tc>
                  <a:txBody>
                    <a:bodyPr/>
                    <a:lstStyle/>
                    <a:p>
                      <a:pPr marL="27940">
                        <a:spcBef>
                          <a:spcPts val="85"/>
                        </a:spcBef>
                        <a:spcAft>
                          <a:spcPts val="0"/>
                        </a:spcAft>
                      </a:pPr>
                      <a:r>
                        <a:rPr lang="it-IT" sz="1400">
                          <a:solidFill>
                            <a:schemeClr val="bg1"/>
                          </a:solidFill>
                          <a:effectLst/>
                        </a:rPr>
                        <a:t>Industria</a:t>
                      </a:r>
                      <a:r>
                        <a:rPr lang="it-IT" sz="1400" spc="65">
                          <a:solidFill>
                            <a:schemeClr val="bg1"/>
                          </a:solidFill>
                          <a:effectLst/>
                        </a:rPr>
                        <a:t> </a:t>
                      </a:r>
                      <a:r>
                        <a:rPr lang="it-IT" sz="1400">
                          <a:solidFill>
                            <a:schemeClr val="bg1"/>
                          </a:solidFill>
                          <a:effectLst/>
                        </a:rPr>
                        <a:t>e</a:t>
                      </a:r>
                      <a:r>
                        <a:rPr lang="it-IT" sz="1400" spc="65">
                          <a:solidFill>
                            <a:schemeClr val="bg1"/>
                          </a:solidFill>
                          <a:effectLst/>
                        </a:rPr>
                        <a:t> </a:t>
                      </a:r>
                      <a:r>
                        <a:rPr lang="it-IT" sz="1400">
                          <a:solidFill>
                            <a:schemeClr val="bg1"/>
                          </a:solidFill>
                          <a:effectLst/>
                        </a:rPr>
                        <a:t>artigianato</a:t>
                      </a:r>
                      <a:r>
                        <a:rPr lang="it-IT" sz="1400" spc="115">
                          <a:solidFill>
                            <a:schemeClr val="bg1"/>
                          </a:solidFill>
                          <a:effectLst/>
                        </a:rPr>
                        <a:t> </a:t>
                      </a:r>
                      <a:r>
                        <a:rPr lang="it-IT" sz="1400">
                          <a:solidFill>
                            <a:schemeClr val="bg1"/>
                          </a:solidFill>
                          <a:effectLst/>
                        </a:rPr>
                        <a:t>lapideo</a:t>
                      </a:r>
                      <a:r>
                        <a:rPr lang="it-IT" sz="1400" spc="65">
                          <a:solidFill>
                            <a:schemeClr val="bg1"/>
                          </a:solidFill>
                          <a:effectLst/>
                        </a:rPr>
                        <a:t> </a:t>
                      </a:r>
                      <a:r>
                        <a:rPr lang="it-IT" sz="1400">
                          <a:solidFill>
                            <a:schemeClr val="bg1"/>
                          </a:solidFill>
                          <a:effectLst/>
                        </a:rPr>
                        <a:t>-</a:t>
                      </a:r>
                      <a:r>
                        <a:rPr lang="it-IT" sz="1400" spc="75">
                          <a:solidFill>
                            <a:schemeClr val="bg1"/>
                          </a:solidFill>
                          <a:effectLst/>
                        </a:rPr>
                        <a:t> </a:t>
                      </a:r>
                      <a:r>
                        <a:rPr lang="it-IT" sz="1400">
                          <a:solidFill>
                            <a:schemeClr val="bg1"/>
                          </a:solidFill>
                          <a:effectLst/>
                        </a:rPr>
                        <a:t>Operai</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51765">
                        <a:spcBef>
                          <a:spcPts val="85"/>
                        </a:spcBef>
                        <a:spcAft>
                          <a:spcPts val="0"/>
                        </a:spcAft>
                      </a:pPr>
                      <a:r>
                        <a:rPr lang="en-US" sz="1400">
                          <a:solidFill>
                            <a:schemeClr val="bg1"/>
                          </a:solidFill>
                          <a:effectLst/>
                        </a:rPr>
                        <a:t>3,30%</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r>
              <a:tr h="329293">
                <a:tc>
                  <a:txBody>
                    <a:bodyPr/>
                    <a:lstStyle/>
                    <a:p>
                      <a:pPr marL="27940">
                        <a:spcBef>
                          <a:spcPts val="85"/>
                        </a:spcBef>
                        <a:spcAft>
                          <a:spcPts val="0"/>
                        </a:spcAft>
                      </a:pPr>
                      <a:r>
                        <a:rPr lang="it-IT" sz="1400">
                          <a:solidFill>
                            <a:schemeClr val="bg1"/>
                          </a:solidFill>
                          <a:effectLst/>
                        </a:rPr>
                        <a:t>Industria</a:t>
                      </a:r>
                      <a:r>
                        <a:rPr lang="it-IT" sz="1400" spc="55">
                          <a:solidFill>
                            <a:schemeClr val="bg1"/>
                          </a:solidFill>
                          <a:effectLst/>
                        </a:rPr>
                        <a:t> </a:t>
                      </a:r>
                      <a:r>
                        <a:rPr lang="it-IT" sz="1400">
                          <a:solidFill>
                            <a:schemeClr val="bg1"/>
                          </a:solidFill>
                          <a:effectLst/>
                        </a:rPr>
                        <a:t>e</a:t>
                      </a:r>
                      <a:r>
                        <a:rPr lang="it-IT" sz="1400" spc="55">
                          <a:solidFill>
                            <a:schemeClr val="bg1"/>
                          </a:solidFill>
                          <a:effectLst/>
                        </a:rPr>
                        <a:t> </a:t>
                      </a:r>
                      <a:r>
                        <a:rPr lang="it-IT" sz="1400">
                          <a:solidFill>
                            <a:schemeClr val="bg1"/>
                          </a:solidFill>
                          <a:effectLst/>
                        </a:rPr>
                        <a:t>artigianato</a:t>
                      </a:r>
                      <a:r>
                        <a:rPr lang="it-IT" sz="1400" spc="100">
                          <a:solidFill>
                            <a:schemeClr val="bg1"/>
                          </a:solidFill>
                          <a:effectLst/>
                        </a:rPr>
                        <a:t> </a:t>
                      </a:r>
                      <a:r>
                        <a:rPr lang="it-IT" sz="1400">
                          <a:solidFill>
                            <a:schemeClr val="bg1"/>
                          </a:solidFill>
                          <a:effectLst/>
                        </a:rPr>
                        <a:t>edile</a:t>
                      </a:r>
                      <a:r>
                        <a:rPr lang="it-IT" sz="1400" spc="100">
                          <a:solidFill>
                            <a:schemeClr val="bg1"/>
                          </a:solidFill>
                          <a:effectLst/>
                        </a:rPr>
                        <a:t> </a:t>
                      </a:r>
                      <a:r>
                        <a:rPr lang="it-IT" sz="1400">
                          <a:solidFill>
                            <a:schemeClr val="bg1"/>
                          </a:solidFill>
                          <a:effectLst/>
                        </a:rPr>
                        <a:t>e</a:t>
                      </a:r>
                      <a:r>
                        <a:rPr lang="it-IT" sz="1400" spc="55">
                          <a:solidFill>
                            <a:schemeClr val="bg1"/>
                          </a:solidFill>
                          <a:effectLst/>
                        </a:rPr>
                        <a:t> </a:t>
                      </a:r>
                      <a:r>
                        <a:rPr lang="it-IT" sz="1400">
                          <a:solidFill>
                            <a:schemeClr val="bg1"/>
                          </a:solidFill>
                          <a:effectLst/>
                        </a:rPr>
                        <a:t>lapideo</a:t>
                      </a:r>
                      <a:r>
                        <a:rPr lang="it-IT" sz="1400" spc="50">
                          <a:solidFill>
                            <a:schemeClr val="bg1"/>
                          </a:solidFill>
                          <a:effectLst/>
                        </a:rPr>
                        <a:t> </a:t>
                      </a:r>
                      <a:r>
                        <a:rPr lang="it-IT" sz="1400">
                          <a:solidFill>
                            <a:schemeClr val="bg1"/>
                          </a:solidFill>
                          <a:effectLst/>
                        </a:rPr>
                        <a:t>fino</a:t>
                      </a:r>
                      <a:r>
                        <a:rPr lang="it-IT" sz="1400" spc="50">
                          <a:solidFill>
                            <a:schemeClr val="bg1"/>
                          </a:solidFill>
                          <a:effectLst/>
                        </a:rPr>
                        <a:t> </a:t>
                      </a:r>
                      <a:r>
                        <a:rPr lang="it-IT" sz="1400">
                          <a:solidFill>
                            <a:schemeClr val="bg1"/>
                          </a:solidFill>
                          <a:effectLst/>
                        </a:rPr>
                        <a:t>a</a:t>
                      </a:r>
                      <a:r>
                        <a:rPr lang="it-IT" sz="1400" spc="140">
                          <a:solidFill>
                            <a:schemeClr val="bg1"/>
                          </a:solidFill>
                          <a:effectLst/>
                        </a:rPr>
                        <a:t> </a:t>
                      </a:r>
                      <a:r>
                        <a:rPr lang="it-IT" sz="1400">
                          <a:solidFill>
                            <a:schemeClr val="bg1"/>
                          </a:solidFill>
                          <a:effectLst/>
                        </a:rPr>
                        <a:t>50</a:t>
                      </a:r>
                      <a:r>
                        <a:rPr lang="it-IT" sz="1400" spc="130">
                          <a:solidFill>
                            <a:schemeClr val="bg1"/>
                          </a:solidFill>
                          <a:effectLst/>
                        </a:rPr>
                        <a:t> </a:t>
                      </a:r>
                      <a:r>
                        <a:rPr lang="it-IT" sz="1400">
                          <a:solidFill>
                            <a:schemeClr val="bg1"/>
                          </a:solidFill>
                          <a:effectLst/>
                        </a:rPr>
                        <a:t>dipendenti</a:t>
                      </a:r>
                      <a:r>
                        <a:rPr lang="it-IT" sz="1400" spc="135">
                          <a:solidFill>
                            <a:schemeClr val="bg1"/>
                          </a:solidFill>
                          <a:effectLst/>
                        </a:rPr>
                        <a:t> </a:t>
                      </a:r>
                      <a:r>
                        <a:rPr lang="it-IT" sz="1400">
                          <a:solidFill>
                            <a:schemeClr val="bg1"/>
                          </a:solidFill>
                          <a:effectLst/>
                        </a:rPr>
                        <a:t>-</a:t>
                      </a:r>
                      <a:r>
                        <a:rPr lang="it-IT" sz="1400" spc="65">
                          <a:solidFill>
                            <a:schemeClr val="bg1"/>
                          </a:solidFill>
                          <a:effectLst/>
                        </a:rPr>
                        <a:t> </a:t>
                      </a:r>
                      <a:r>
                        <a:rPr lang="it-IT" sz="1400">
                          <a:solidFill>
                            <a:schemeClr val="bg1"/>
                          </a:solidFill>
                          <a:effectLst/>
                        </a:rPr>
                        <a:t>Impiegati/Quadri</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51765">
                        <a:spcBef>
                          <a:spcPts val="85"/>
                        </a:spcBef>
                        <a:spcAft>
                          <a:spcPts val="0"/>
                        </a:spcAft>
                      </a:pPr>
                      <a:r>
                        <a:rPr lang="en-US" sz="1400">
                          <a:solidFill>
                            <a:schemeClr val="bg1"/>
                          </a:solidFill>
                          <a:effectLst/>
                        </a:rPr>
                        <a:t>1,70%</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r>
              <a:tr h="329293">
                <a:tc>
                  <a:txBody>
                    <a:bodyPr/>
                    <a:lstStyle/>
                    <a:p>
                      <a:pPr marL="27940">
                        <a:spcBef>
                          <a:spcPts val="85"/>
                        </a:spcBef>
                        <a:spcAft>
                          <a:spcPts val="0"/>
                        </a:spcAft>
                      </a:pPr>
                      <a:r>
                        <a:rPr lang="it-IT" sz="1400">
                          <a:solidFill>
                            <a:schemeClr val="bg1"/>
                          </a:solidFill>
                          <a:effectLst/>
                        </a:rPr>
                        <a:t>Industria</a:t>
                      </a:r>
                      <a:r>
                        <a:rPr lang="it-IT" sz="1400" spc="60">
                          <a:solidFill>
                            <a:schemeClr val="bg1"/>
                          </a:solidFill>
                          <a:effectLst/>
                        </a:rPr>
                        <a:t> </a:t>
                      </a:r>
                      <a:r>
                        <a:rPr lang="it-IT" sz="1400">
                          <a:solidFill>
                            <a:schemeClr val="bg1"/>
                          </a:solidFill>
                          <a:effectLst/>
                        </a:rPr>
                        <a:t>e</a:t>
                      </a:r>
                      <a:r>
                        <a:rPr lang="it-IT" sz="1400" spc="60">
                          <a:solidFill>
                            <a:schemeClr val="bg1"/>
                          </a:solidFill>
                          <a:effectLst/>
                        </a:rPr>
                        <a:t> </a:t>
                      </a:r>
                      <a:r>
                        <a:rPr lang="it-IT" sz="1400">
                          <a:solidFill>
                            <a:schemeClr val="bg1"/>
                          </a:solidFill>
                          <a:effectLst/>
                        </a:rPr>
                        <a:t>artigianato</a:t>
                      </a:r>
                      <a:r>
                        <a:rPr lang="it-IT" sz="1400" spc="110">
                          <a:solidFill>
                            <a:schemeClr val="bg1"/>
                          </a:solidFill>
                          <a:effectLst/>
                        </a:rPr>
                        <a:t> </a:t>
                      </a:r>
                      <a:r>
                        <a:rPr lang="it-IT" sz="1400">
                          <a:solidFill>
                            <a:schemeClr val="bg1"/>
                          </a:solidFill>
                          <a:effectLst/>
                        </a:rPr>
                        <a:t>edile</a:t>
                      </a:r>
                      <a:r>
                        <a:rPr lang="it-IT" sz="1400" spc="105">
                          <a:solidFill>
                            <a:schemeClr val="bg1"/>
                          </a:solidFill>
                          <a:effectLst/>
                        </a:rPr>
                        <a:t> </a:t>
                      </a:r>
                      <a:r>
                        <a:rPr lang="it-IT" sz="1400">
                          <a:solidFill>
                            <a:schemeClr val="bg1"/>
                          </a:solidFill>
                          <a:effectLst/>
                        </a:rPr>
                        <a:t>e</a:t>
                      </a:r>
                      <a:r>
                        <a:rPr lang="it-IT" sz="1400" spc="65">
                          <a:solidFill>
                            <a:schemeClr val="bg1"/>
                          </a:solidFill>
                          <a:effectLst/>
                        </a:rPr>
                        <a:t> </a:t>
                      </a:r>
                      <a:r>
                        <a:rPr lang="it-IT" sz="1400">
                          <a:solidFill>
                            <a:schemeClr val="bg1"/>
                          </a:solidFill>
                          <a:effectLst/>
                        </a:rPr>
                        <a:t>lapideo</a:t>
                      </a:r>
                      <a:r>
                        <a:rPr lang="it-IT" sz="1400" spc="55">
                          <a:solidFill>
                            <a:schemeClr val="bg1"/>
                          </a:solidFill>
                          <a:effectLst/>
                        </a:rPr>
                        <a:t> </a:t>
                      </a:r>
                      <a:r>
                        <a:rPr lang="it-IT" sz="1400">
                          <a:solidFill>
                            <a:schemeClr val="bg1"/>
                          </a:solidFill>
                          <a:effectLst/>
                        </a:rPr>
                        <a:t>oltre</a:t>
                      </a:r>
                      <a:r>
                        <a:rPr lang="it-IT" sz="1400" spc="105">
                          <a:solidFill>
                            <a:schemeClr val="bg1"/>
                          </a:solidFill>
                          <a:effectLst/>
                        </a:rPr>
                        <a:t> </a:t>
                      </a:r>
                      <a:r>
                        <a:rPr lang="it-IT" sz="1400">
                          <a:solidFill>
                            <a:schemeClr val="bg1"/>
                          </a:solidFill>
                          <a:effectLst/>
                        </a:rPr>
                        <a:t>50</a:t>
                      </a:r>
                      <a:r>
                        <a:rPr lang="it-IT" sz="1400" spc="140">
                          <a:solidFill>
                            <a:schemeClr val="bg1"/>
                          </a:solidFill>
                          <a:effectLst/>
                        </a:rPr>
                        <a:t> </a:t>
                      </a:r>
                      <a:r>
                        <a:rPr lang="it-IT" sz="1400">
                          <a:solidFill>
                            <a:schemeClr val="bg1"/>
                          </a:solidFill>
                          <a:effectLst/>
                        </a:rPr>
                        <a:t>dipendenti</a:t>
                      </a:r>
                      <a:r>
                        <a:rPr lang="it-IT" sz="1400" spc="140">
                          <a:solidFill>
                            <a:schemeClr val="bg1"/>
                          </a:solidFill>
                          <a:effectLst/>
                        </a:rPr>
                        <a:t> </a:t>
                      </a:r>
                      <a:r>
                        <a:rPr lang="it-IT" sz="1400">
                          <a:solidFill>
                            <a:schemeClr val="bg1"/>
                          </a:solidFill>
                          <a:effectLst/>
                        </a:rPr>
                        <a:t>-</a:t>
                      </a:r>
                      <a:r>
                        <a:rPr lang="it-IT" sz="1400" spc="70">
                          <a:solidFill>
                            <a:schemeClr val="bg1"/>
                          </a:solidFill>
                          <a:effectLst/>
                        </a:rPr>
                        <a:t> </a:t>
                      </a:r>
                      <a:r>
                        <a:rPr lang="it-IT" sz="1400">
                          <a:solidFill>
                            <a:schemeClr val="bg1"/>
                          </a:solidFill>
                          <a:effectLst/>
                        </a:rPr>
                        <a:t>Impiegati/Quadri</a:t>
                      </a:r>
                      <a:endParaRPr lang="it-IT" sz="140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51765">
                        <a:spcBef>
                          <a:spcPts val="85"/>
                        </a:spcBef>
                        <a:spcAft>
                          <a:spcPts val="0"/>
                        </a:spcAft>
                      </a:pPr>
                      <a:r>
                        <a:rPr lang="en-US" sz="1400" dirty="0">
                          <a:solidFill>
                            <a:schemeClr val="bg1"/>
                          </a:solidFill>
                          <a:effectLst/>
                        </a:rPr>
                        <a:t>2,00%</a:t>
                      </a:r>
                      <a:endParaRPr lang="it-IT" sz="1400" dirty="0">
                        <a:solidFill>
                          <a:schemeClr val="bg1"/>
                        </a:solidFill>
                        <a:effectLst/>
                        <a:latin typeface="Calibri"/>
                        <a:ea typeface="Calibri"/>
                        <a:cs typeface="Times New Roman"/>
                      </a:endParaRPr>
                    </a:p>
                  </a:txBody>
                  <a:tcPr marL="0" marR="0" marT="0" marB="0">
                    <a:solidFill>
                      <a:schemeClr val="tx1">
                        <a:lumMod val="85000"/>
                      </a:schemeClr>
                    </a:solidFill>
                  </a:tcPr>
                </a:tc>
              </a:tr>
            </a:tbl>
          </a:graphicData>
        </a:graphic>
      </p:graphicFrame>
      <p:sp>
        <p:nvSpPr>
          <p:cNvPr id="3" name="Segnaposto data 2"/>
          <p:cNvSpPr>
            <a:spLocks noGrp="1"/>
          </p:cNvSpPr>
          <p:nvPr>
            <p:ph type="dt" sz="quarter" idx="10"/>
          </p:nvPr>
        </p:nvSpPr>
        <p:spPr/>
        <p:txBody>
          <a:bodyPr/>
          <a:lstStyle/>
          <a:p>
            <a:pPr>
              <a:defRPr/>
            </a:pPr>
            <a:fld id="{ECD6512B-324C-459E-94CA-F88D3063C4E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3008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00213"/>
            <a:ext cx="8351837" cy="4968875"/>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Contribuzione</a:t>
            </a:r>
            <a:endParaRPr lang="it-IT" altLang="it-IT" sz="2000" b="1" dirty="0">
              <a:solidFill>
                <a:schemeClr val="bg1"/>
              </a:solidFill>
            </a:endParaRPr>
          </a:p>
          <a:p>
            <a:pPr algn="just" eaLnBrk="1" hangingPunct="1">
              <a:defRPr/>
            </a:pPr>
            <a:r>
              <a:rPr lang="it-IT" altLang="it-IT" sz="2000" i="1" u="sng" dirty="0" smtClean="0">
                <a:solidFill>
                  <a:schemeClr val="bg1"/>
                </a:solidFill>
              </a:rPr>
              <a:t> </a:t>
            </a:r>
            <a:endParaRPr lang="it-IT" altLang="it-IT" sz="2000" dirty="0">
              <a:solidFill>
                <a:schemeClr val="bg1"/>
              </a:solidFill>
            </a:endParaRPr>
          </a:p>
          <a:p>
            <a:pPr eaLnBrk="1" hangingPunct="1">
              <a:defRPr/>
            </a:pPr>
            <a:r>
              <a:rPr lang="it-IT" altLang="it-IT" sz="2000" b="1" dirty="0" smtClean="0">
                <a:solidFill>
                  <a:schemeClr val="bg1"/>
                </a:solidFill>
              </a:rPr>
              <a:t> </a:t>
            </a: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310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9DD157-08C5-47EA-8EA4-6CB301596B5C}" type="slidenum">
              <a:rPr lang="it-IT" altLang="it-IT" sz="1200">
                <a:solidFill>
                  <a:srgbClr val="FFFFFF"/>
                </a:solidFill>
              </a:rPr>
              <a:pPr>
                <a:spcBef>
                  <a:spcPct val="0"/>
                </a:spcBef>
                <a:buFontTx/>
                <a:buNone/>
              </a:pPr>
              <a:t>122</a:t>
            </a:fld>
            <a:endParaRPr lang="it-IT" altLang="it-IT" sz="1200">
              <a:solidFill>
                <a:srgbClr val="FFFFFF"/>
              </a:solidFill>
            </a:endParaRPr>
          </a:p>
        </p:txBody>
      </p:sp>
      <p:pic>
        <p:nvPicPr>
          <p:cNvPr id="1310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08688" y="5661025"/>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Rettangolo arrotondato 1"/>
          <p:cNvSpPr/>
          <p:nvPr/>
        </p:nvSpPr>
        <p:spPr>
          <a:xfrm>
            <a:off x="1187450" y="2924175"/>
            <a:ext cx="6484938" cy="259238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rPr>
              <a:t>Le nuove misure contributive si applicano </a:t>
            </a:r>
            <a:r>
              <a:rPr lang="it-IT" b="1" dirty="0">
                <a:solidFill>
                  <a:prstClr val="black"/>
                </a:solidFill>
              </a:rPr>
              <a:t>a far tempo dal periodo di paga in corso alla data di entrata in vigore del decreto legislativo n. 148/2015.</a:t>
            </a:r>
            <a:r>
              <a:rPr lang="it-IT" dirty="0">
                <a:solidFill>
                  <a:prstClr val="black"/>
                </a:solidFill>
              </a:rPr>
              <a:t> </a:t>
            </a:r>
          </a:p>
          <a:p>
            <a:pPr algn="ctr">
              <a:defRPr/>
            </a:pPr>
            <a:r>
              <a:rPr lang="it-IT" b="1" dirty="0">
                <a:solidFill>
                  <a:prstClr val="black"/>
                </a:solidFill>
              </a:rPr>
              <a:t>Pertanto, a partire dal mese di settembre 2015</a:t>
            </a:r>
            <a:r>
              <a:rPr lang="it-IT" dirty="0">
                <a:solidFill>
                  <a:prstClr val="black"/>
                </a:solidFill>
              </a:rPr>
              <a:t>, opereranno le aliquote di contribuzione ordinaria nella misura definita dall’articolo 13 del predetto decreto.</a:t>
            </a:r>
          </a:p>
          <a:p>
            <a:pPr algn="ctr">
              <a:defRPr/>
            </a:pPr>
            <a:r>
              <a:rPr lang="it-IT" b="1" dirty="0">
                <a:solidFill>
                  <a:prstClr val="black"/>
                </a:solidFill>
              </a:rPr>
              <a:t>Eventuali differenze a credito </a:t>
            </a:r>
            <a:r>
              <a:rPr lang="it-IT" dirty="0">
                <a:solidFill>
                  <a:prstClr val="black"/>
                </a:solidFill>
              </a:rPr>
              <a:t>delle aziende  saranno  definite  secondo la prassi in uso (</a:t>
            </a:r>
            <a:r>
              <a:rPr lang="it-IT" u="sng" dirty="0">
                <a:solidFill>
                  <a:prstClr val="black"/>
                </a:solidFill>
              </a:rPr>
              <a:t>tramite note di rettifica a credito dell’azienda</a:t>
            </a:r>
            <a:r>
              <a:rPr lang="it-IT" dirty="0">
                <a:solidFill>
                  <a:prstClr val="black"/>
                </a:solidFill>
              </a:rPr>
              <a:t>)</a:t>
            </a:r>
          </a:p>
        </p:txBody>
      </p:sp>
      <p:sp>
        <p:nvSpPr>
          <p:cNvPr id="3" name="Segnaposto data 2"/>
          <p:cNvSpPr>
            <a:spLocks noGrp="1"/>
          </p:cNvSpPr>
          <p:nvPr>
            <p:ph type="dt" sz="quarter" idx="10"/>
          </p:nvPr>
        </p:nvSpPr>
        <p:spPr/>
        <p:txBody>
          <a:bodyPr/>
          <a:lstStyle/>
          <a:p>
            <a:pPr>
              <a:defRPr/>
            </a:pPr>
            <a:fld id="{8A831E62-C41B-4952-B0AF-EF331DDB44B9}"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3108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12875"/>
            <a:ext cx="8351837" cy="5256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 </a:t>
            </a:r>
          </a:p>
          <a:p>
            <a:pPr eaLnBrk="1" hangingPunct="1">
              <a:defRPr/>
            </a:pPr>
            <a:r>
              <a:rPr lang="it-IT" altLang="it-IT" sz="2000" b="1" dirty="0" smtClean="0">
                <a:solidFill>
                  <a:schemeClr val="bg1"/>
                </a:solidFill>
              </a:rPr>
              <a:t> Aspetti contributivi della CIGO</a:t>
            </a:r>
            <a:endParaRPr lang="it-IT" altLang="it-IT" sz="2000" b="1" dirty="0">
              <a:solidFill>
                <a:schemeClr val="bg1"/>
              </a:solidFill>
            </a:endParaRP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Ai fini della definizione della </a:t>
            </a:r>
            <a:r>
              <a:rPr lang="it-IT" altLang="it-IT" sz="2000" b="1" dirty="0">
                <a:solidFill>
                  <a:schemeClr val="bg1"/>
                </a:solidFill>
              </a:rPr>
              <a:t>soglia dimensionale</a:t>
            </a:r>
            <a:r>
              <a:rPr lang="it-IT" altLang="it-IT" sz="2000" dirty="0">
                <a:solidFill>
                  <a:schemeClr val="bg1"/>
                </a:solidFill>
              </a:rPr>
              <a:t>, che determina la differente percentuale di contribuzione dovuta, il secondo comma dell’articolo 13 stabilisce che il </a:t>
            </a:r>
            <a:r>
              <a:rPr lang="it-IT" altLang="it-IT" sz="2000" b="1" dirty="0">
                <a:solidFill>
                  <a:schemeClr val="bg1"/>
                </a:solidFill>
              </a:rPr>
              <a:t>limite occupazionale si calcola, con effetto dal 1° gennaio di ciascun anno</a:t>
            </a:r>
            <a:r>
              <a:rPr lang="it-IT" altLang="it-IT" sz="2000" dirty="0">
                <a:solidFill>
                  <a:schemeClr val="bg1"/>
                </a:solidFill>
              </a:rPr>
              <a:t>, </a:t>
            </a:r>
            <a:r>
              <a:rPr lang="it-IT" altLang="it-IT" sz="2000" u="sng" dirty="0">
                <a:solidFill>
                  <a:schemeClr val="bg1"/>
                </a:solidFill>
              </a:rPr>
              <a:t>sulla base del numero medio di dipendenti in forza nell'anno civile precedente dichiarato dall'impresa.</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Per le aziende costituite nel corso dell'anno civile, si fa riferimento al numero di dipendenti in forza alla fine del primo mese di attività</a:t>
            </a:r>
            <a:r>
              <a:rPr lang="it-IT" altLang="it-IT" sz="2000" dirty="0" smtClean="0">
                <a:solidFill>
                  <a:schemeClr val="bg1"/>
                </a:solidFill>
              </a:rPr>
              <a:t>.</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eaLnBrk="1" hangingPunct="1">
              <a:defRPr/>
            </a:pPr>
            <a:r>
              <a:rPr lang="it-IT" altLang="it-IT" sz="2400" b="1" dirty="0">
                <a:solidFill>
                  <a:schemeClr val="bg1"/>
                </a:solidFill>
              </a:rPr>
              <a:t>Nel computo vanno ricompresi tutti i dipendenti, </a:t>
            </a:r>
            <a:r>
              <a:rPr lang="it-IT" altLang="it-IT" sz="2400" b="1" u="sng" dirty="0">
                <a:solidFill>
                  <a:schemeClr val="bg1"/>
                </a:solidFill>
              </a:rPr>
              <a:t>compres</a:t>
            </a:r>
            <a:r>
              <a:rPr lang="it-IT" altLang="it-IT" sz="2400" b="1" dirty="0">
                <a:solidFill>
                  <a:schemeClr val="bg1"/>
                </a:solidFill>
              </a:rPr>
              <a:t>i i lavoratori a domicilio e gli </a:t>
            </a:r>
            <a:r>
              <a:rPr lang="it-IT" altLang="it-IT" sz="2400" b="1" u="sng" dirty="0">
                <a:solidFill>
                  <a:schemeClr val="bg1"/>
                </a:solidFill>
              </a:rPr>
              <a:t>apprendisti con qualsiasi tipologia contrattuale</a:t>
            </a:r>
          </a:p>
          <a:p>
            <a:pPr algn="just" eaLnBrk="1" hangingPunct="1">
              <a:defRPr/>
            </a:pPr>
            <a:endParaRPr lang="it-IT" altLang="it-IT" sz="2000" dirty="0">
              <a:solidFill>
                <a:schemeClr val="bg1"/>
              </a:solidFill>
            </a:endParaRPr>
          </a:p>
        </p:txBody>
      </p:sp>
      <p:sp>
        <p:nvSpPr>
          <p:cNvPr id="1321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1E6A4A-3412-43B7-BA21-BA5D19E28E1B}" type="slidenum">
              <a:rPr lang="it-IT" altLang="it-IT" sz="1200">
                <a:solidFill>
                  <a:srgbClr val="FFFFFF"/>
                </a:solidFill>
              </a:rPr>
              <a:pPr>
                <a:spcBef>
                  <a:spcPct val="0"/>
                </a:spcBef>
                <a:buFontTx/>
                <a:buNone/>
              </a:pPr>
              <a:t>123</a:t>
            </a:fld>
            <a:endParaRPr lang="it-IT" altLang="it-IT" sz="1200">
              <a:solidFill>
                <a:srgbClr val="FFFFFF"/>
              </a:solidFill>
            </a:endParaRPr>
          </a:p>
        </p:txBody>
      </p:sp>
      <p:pic>
        <p:nvPicPr>
          <p:cNvPr id="1321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64275" y="1320800"/>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2" name="Segnaposto data 1"/>
          <p:cNvSpPr>
            <a:spLocks noGrp="1"/>
          </p:cNvSpPr>
          <p:nvPr>
            <p:ph type="dt" sz="quarter" idx="10"/>
          </p:nvPr>
        </p:nvSpPr>
        <p:spPr/>
        <p:txBody>
          <a:bodyPr/>
          <a:lstStyle/>
          <a:p>
            <a:pPr>
              <a:defRPr/>
            </a:pPr>
            <a:fld id="{C10CF810-CF6B-4828-9F91-2B3C9742345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3210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1270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0403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 </a:t>
            </a:r>
          </a:p>
          <a:p>
            <a:pPr eaLnBrk="1" hangingPunct="1">
              <a:defRPr/>
            </a:pPr>
            <a:r>
              <a:rPr lang="it-IT" altLang="it-IT" sz="2000" b="1" dirty="0" smtClean="0">
                <a:solidFill>
                  <a:schemeClr val="bg1"/>
                </a:solidFill>
              </a:rPr>
              <a:t> Aspetti contributivi della CIGO</a:t>
            </a:r>
            <a:endParaRPr lang="it-IT" altLang="it-IT" sz="2000" b="1" dirty="0">
              <a:solidFill>
                <a:schemeClr val="bg1"/>
              </a:solidFill>
            </a:endParaRP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b="1" dirty="0" smtClean="0">
                <a:solidFill>
                  <a:schemeClr val="bg1"/>
                </a:solidFill>
              </a:rPr>
              <a:t>Per quanto riguarda l’anno 2016, il limite dimensionale sarà quello determinato come media annua del 2015</a:t>
            </a:r>
            <a:r>
              <a:rPr lang="it-IT" altLang="it-IT" sz="2000" dirty="0" smtClean="0">
                <a:solidFill>
                  <a:schemeClr val="bg1"/>
                </a:solidFill>
              </a:rPr>
              <a:t>.</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p:txBody>
      </p:sp>
      <p:sp>
        <p:nvSpPr>
          <p:cNvPr id="1331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F404AC-CDFE-409B-8A93-BCF07DF4F671}" type="slidenum">
              <a:rPr lang="it-IT" altLang="it-IT" sz="1200">
                <a:solidFill>
                  <a:srgbClr val="FFFFFF"/>
                </a:solidFill>
              </a:rPr>
              <a:pPr>
                <a:spcBef>
                  <a:spcPct val="0"/>
                </a:spcBef>
                <a:buFontTx/>
                <a:buNone/>
              </a:pPr>
              <a:t>124</a:t>
            </a:fld>
            <a:endParaRPr lang="it-IT" altLang="it-IT" sz="1200">
              <a:solidFill>
                <a:srgbClr val="FFFFFF"/>
              </a:solidFill>
            </a:endParaRPr>
          </a:p>
        </p:txBody>
      </p:sp>
      <p:pic>
        <p:nvPicPr>
          <p:cNvPr id="1331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997575" y="4905375"/>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2" name="Freccia in giù 1"/>
          <p:cNvSpPr/>
          <p:nvPr/>
        </p:nvSpPr>
        <p:spPr>
          <a:xfrm>
            <a:off x="4356100" y="4581525"/>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data 2"/>
          <p:cNvSpPr>
            <a:spLocks noGrp="1"/>
          </p:cNvSpPr>
          <p:nvPr>
            <p:ph type="dt" sz="quarter" idx="10"/>
          </p:nvPr>
        </p:nvSpPr>
        <p:spPr/>
        <p:txBody>
          <a:bodyPr/>
          <a:lstStyle/>
          <a:p>
            <a:pPr>
              <a:defRPr/>
            </a:pPr>
            <a:fld id="{B2A9FE89-1837-4732-95B2-92371D7937B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3312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381625"/>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 </a:t>
            </a:r>
          </a:p>
          <a:p>
            <a:pPr eaLnBrk="1" hangingPunct="1">
              <a:defRPr/>
            </a:pPr>
            <a:r>
              <a:rPr lang="it-IT" altLang="it-IT" sz="2000" b="1" dirty="0" smtClean="0">
                <a:solidFill>
                  <a:schemeClr val="bg1"/>
                </a:solidFill>
              </a:rPr>
              <a:t> Aspetti contributivi della CIGO</a:t>
            </a:r>
            <a:endParaRPr lang="it-IT" altLang="it-IT" sz="2000" b="1" dirty="0">
              <a:solidFill>
                <a:schemeClr val="bg1"/>
              </a:solidFill>
            </a:endParaRPr>
          </a:p>
          <a:p>
            <a:pPr algn="just"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smtClean="0">
              <a:solidFill>
                <a:schemeClr val="bg1"/>
              </a:solidFill>
            </a:endParaRPr>
          </a:p>
          <a:p>
            <a:pPr marL="342900" indent="-342900" algn="just" eaLnBrk="1" hangingPunct="1">
              <a:buFont typeface="Arial" panose="020B0604020202020204" pitchFamily="34" charset="0"/>
              <a:buChar char="•"/>
              <a:defRPr/>
            </a:pPr>
            <a:r>
              <a:rPr lang="it-IT" altLang="it-IT" sz="2000" dirty="0" smtClean="0">
                <a:solidFill>
                  <a:schemeClr val="bg1"/>
                </a:solidFill>
              </a:rPr>
              <a:t>Al riguardo</a:t>
            </a:r>
            <a:r>
              <a:rPr lang="it-IT" altLang="it-IT" sz="2000" dirty="0">
                <a:solidFill>
                  <a:schemeClr val="bg1"/>
                </a:solidFill>
              </a:rPr>
              <a:t> </a:t>
            </a:r>
            <a:r>
              <a:rPr lang="it-IT" altLang="it-IT" sz="2000" dirty="0" smtClean="0">
                <a:solidFill>
                  <a:schemeClr val="bg1"/>
                </a:solidFill>
              </a:rPr>
              <a:t>l’INPS </a:t>
            </a:r>
            <a:r>
              <a:rPr lang="it-IT" altLang="it-IT" sz="2000" dirty="0">
                <a:solidFill>
                  <a:schemeClr val="bg1"/>
                </a:solidFill>
              </a:rPr>
              <a:t>precisa che, </a:t>
            </a:r>
            <a:r>
              <a:rPr lang="it-IT" altLang="it-IT" sz="2000" dirty="0" smtClean="0">
                <a:solidFill>
                  <a:schemeClr val="bg1"/>
                </a:solidFill>
              </a:rPr>
              <a:t>per </a:t>
            </a:r>
            <a:r>
              <a:rPr lang="it-IT" altLang="it-IT" sz="2000" dirty="0">
                <a:solidFill>
                  <a:schemeClr val="bg1"/>
                </a:solidFill>
              </a:rPr>
              <a:t>il calcolo della forza dimensionale da considerare   ai   fini   della   determinazione   dell’aliquota   di   </a:t>
            </a:r>
            <a:r>
              <a:rPr lang="it-IT" altLang="it-IT" sz="2000" dirty="0" smtClean="0">
                <a:solidFill>
                  <a:schemeClr val="bg1"/>
                </a:solidFill>
              </a:rPr>
              <a:t>contribuzione ordinaria </a:t>
            </a:r>
            <a:r>
              <a:rPr lang="it-IT" altLang="it-IT" sz="2000" dirty="0">
                <a:solidFill>
                  <a:schemeClr val="bg1"/>
                </a:solidFill>
              </a:rPr>
              <a:t>dovuta per l’anno 2016, </a:t>
            </a:r>
            <a:r>
              <a:rPr lang="it-IT" altLang="it-IT" sz="2000" dirty="0" smtClean="0">
                <a:solidFill>
                  <a:schemeClr val="bg1"/>
                </a:solidFill>
              </a:rPr>
              <a:t> </a:t>
            </a:r>
            <a:r>
              <a:rPr lang="it-IT" altLang="it-IT" sz="2000" b="1" dirty="0" smtClean="0">
                <a:solidFill>
                  <a:schemeClr val="bg1"/>
                </a:solidFill>
              </a:rPr>
              <a:t>la  </a:t>
            </a:r>
            <a:r>
              <a:rPr lang="it-IT" altLang="it-IT" sz="2000" b="1" dirty="0">
                <a:solidFill>
                  <a:schemeClr val="bg1"/>
                </a:solidFill>
              </a:rPr>
              <a:t>media annua del 2015 deve essere calcolata come media ponderata dei periodi</a:t>
            </a:r>
            <a:r>
              <a:rPr lang="it-IT" altLang="it-IT" sz="2000" b="1" dirty="0" smtClean="0">
                <a:solidFill>
                  <a:schemeClr val="bg1"/>
                </a:solidFill>
              </a:rPr>
              <a:t>:</a:t>
            </a:r>
          </a:p>
          <a:p>
            <a:pPr marL="342900" indent="-342900" algn="just" eaLnBrk="1" hangingPunct="1">
              <a:buFont typeface="Arial" panose="020B0604020202020204" pitchFamily="34" charset="0"/>
              <a:buChar char="•"/>
              <a:defRPr/>
            </a:pPr>
            <a:endParaRPr lang="it-IT" altLang="it-IT" sz="2000" b="1" dirty="0">
              <a:solidFill>
                <a:schemeClr val="bg1"/>
              </a:solidFill>
            </a:endParaRPr>
          </a:p>
          <a:p>
            <a:pPr marL="342900" indent="-342900" algn="just" eaLnBrk="1" hangingPunct="1">
              <a:buFont typeface="Arial" panose="020B0604020202020204" pitchFamily="34" charset="0"/>
              <a:buChar char="•"/>
              <a:defRPr/>
            </a:pPr>
            <a:r>
              <a:rPr lang="it-IT" altLang="it-IT" sz="2000" b="1" dirty="0" smtClean="0">
                <a:solidFill>
                  <a:schemeClr val="bg1"/>
                </a:solidFill>
              </a:rPr>
              <a:t>da </a:t>
            </a:r>
            <a:r>
              <a:rPr lang="it-IT" altLang="it-IT" sz="2000" b="1" dirty="0">
                <a:solidFill>
                  <a:schemeClr val="bg1"/>
                </a:solidFill>
              </a:rPr>
              <a:t>“gennaio ad agosto 2015” in cui non si tiene conto degli apprendisti</a:t>
            </a:r>
            <a:r>
              <a:rPr lang="it-IT" altLang="it-IT" sz="2000" b="1" dirty="0" smtClean="0">
                <a:solidFill>
                  <a:schemeClr val="bg1"/>
                </a:solidFill>
              </a:rPr>
              <a:t>;</a:t>
            </a:r>
          </a:p>
          <a:p>
            <a:pPr marL="342900" indent="-342900" algn="just" eaLnBrk="1" hangingPunct="1">
              <a:buFont typeface="Arial" panose="020B0604020202020204" pitchFamily="34" charset="0"/>
              <a:buChar char="•"/>
              <a:defRPr/>
            </a:pPr>
            <a:endParaRPr lang="it-IT" altLang="it-IT" sz="2000" b="1" dirty="0">
              <a:solidFill>
                <a:schemeClr val="bg1"/>
              </a:solidFill>
            </a:endParaRPr>
          </a:p>
          <a:p>
            <a:pPr marL="342900" indent="-342900" algn="just" eaLnBrk="1" hangingPunct="1">
              <a:buFont typeface="Arial" panose="020B0604020202020204" pitchFamily="34" charset="0"/>
              <a:buChar char="•"/>
              <a:defRPr/>
            </a:pPr>
            <a:r>
              <a:rPr lang="it-IT" altLang="it-IT" sz="2000" b="1" dirty="0" smtClean="0">
                <a:solidFill>
                  <a:schemeClr val="bg1"/>
                </a:solidFill>
              </a:rPr>
              <a:t>da </a:t>
            </a:r>
            <a:r>
              <a:rPr lang="it-IT" altLang="it-IT" sz="2000" b="1" dirty="0">
                <a:solidFill>
                  <a:schemeClr val="bg1"/>
                </a:solidFill>
              </a:rPr>
              <a:t>“settembre a dicembre 2015” in cui si tiene conto degli apprendisti.</a:t>
            </a:r>
          </a:p>
        </p:txBody>
      </p:sp>
      <p:sp>
        <p:nvSpPr>
          <p:cNvPr id="1341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DE53F5-C0C7-45E6-84AD-5382CD0469BB}" type="slidenum">
              <a:rPr lang="it-IT" altLang="it-IT" sz="1200">
                <a:solidFill>
                  <a:srgbClr val="FFFFFF"/>
                </a:solidFill>
              </a:rPr>
              <a:pPr>
                <a:spcBef>
                  <a:spcPct val="0"/>
                </a:spcBef>
                <a:buFontTx/>
                <a:buNone/>
              </a:pPr>
              <a:t>125</a:t>
            </a:fld>
            <a:endParaRPr lang="it-IT" altLang="it-IT" sz="1200">
              <a:solidFill>
                <a:srgbClr val="FFFFFF"/>
              </a:solidFill>
            </a:endParaRPr>
          </a:p>
        </p:txBody>
      </p:sp>
      <p:pic>
        <p:nvPicPr>
          <p:cNvPr id="1341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26150" y="1989138"/>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2" name="Freccia in giù 1"/>
          <p:cNvSpPr/>
          <p:nvPr/>
        </p:nvSpPr>
        <p:spPr>
          <a:xfrm>
            <a:off x="4305300" y="2392363"/>
            <a:ext cx="485775"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data 2"/>
          <p:cNvSpPr>
            <a:spLocks noGrp="1"/>
          </p:cNvSpPr>
          <p:nvPr>
            <p:ph type="dt" sz="quarter" idx="10"/>
          </p:nvPr>
        </p:nvSpPr>
        <p:spPr/>
        <p:txBody>
          <a:bodyPr/>
          <a:lstStyle/>
          <a:p>
            <a:pPr>
              <a:defRPr/>
            </a:pPr>
            <a:fld id="{675E0DE2-53C6-4111-94FA-E419AD0E8F9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3415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1746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381625"/>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 </a:t>
            </a:r>
          </a:p>
          <a:p>
            <a:pPr eaLnBrk="1" hangingPunct="1">
              <a:defRPr/>
            </a:pPr>
            <a:r>
              <a:rPr lang="it-IT" altLang="it-IT" sz="2000" b="1" dirty="0" smtClean="0">
                <a:solidFill>
                  <a:schemeClr val="bg1"/>
                </a:solidFill>
              </a:rPr>
              <a:t> Aspetti contributivi della CIGO</a:t>
            </a:r>
            <a:endParaRPr lang="it-IT" altLang="it-IT" sz="2000" b="1" dirty="0">
              <a:solidFill>
                <a:schemeClr val="bg1"/>
              </a:solidFill>
            </a:endParaRPr>
          </a:p>
          <a:p>
            <a:pPr algn="just"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eaLnBrk="1" hangingPunct="1">
              <a:defRPr/>
            </a:pPr>
            <a:r>
              <a:rPr lang="it-IT" altLang="it-IT" sz="2000" b="1" dirty="0">
                <a:solidFill>
                  <a:schemeClr val="bg1"/>
                </a:solidFill>
              </a:rPr>
              <a:t>Laddove, in relazione ai criteri stabiliti dal </a:t>
            </a:r>
            <a:r>
              <a:rPr lang="it-IT" altLang="it-IT" sz="2000" b="1" dirty="0" err="1">
                <a:solidFill>
                  <a:schemeClr val="bg1"/>
                </a:solidFill>
              </a:rPr>
              <a:t>D.lgs</a:t>
            </a:r>
            <a:r>
              <a:rPr lang="it-IT" altLang="it-IT" sz="2000" b="1" dirty="0">
                <a:solidFill>
                  <a:schemeClr val="bg1"/>
                </a:solidFill>
              </a:rPr>
              <a:t> 148/2015, il nuovo requisito occupazionale determinerà una modifica della forza aziendale con conseguente variazione nella misura della contribuzione ordinaria mensile rispetto a quella precedente</a:t>
            </a:r>
            <a:r>
              <a:rPr lang="it-IT" altLang="it-IT" sz="2000" b="1" u="sng" dirty="0">
                <a:solidFill>
                  <a:schemeClr val="bg1"/>
                </a:solidFill>
              </a:rPr>
              <a:t>, le imprese dovranno darne comunicazione all’Istituto.</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eaLnBrk="1" hangingPunct="1">
              <a:defRPr/>
            </a:pPr>
            <a:r>
              <a:rPr lang="it-IT" altLang="it-IT" sz="2000" b="1" dirty="0">
                <a:solidFill>
                  <a:schemeClr val="bg1"/>
                </a:solidFill>
              </a:rPr>
              <a:t>A tal fine</a:t>
            </a:r>
            <a:r>
              <a:rPr lang="it-IT" altLang="it-IT" sz="2000" dirty="0">
                <a:solidFill>
                  <a:schemeClr val="bg1"/>
                </a:solidFill>
              </a:rPr>
              <a:t>, le aziende si avvarranno della funzionalità </a:t>
            </a:r>
            <a:r>
              <a:rPr lang="it-IT" altLang="it-IT" sz="2000" b="1" dirty="0">
                <a:solidFill>
                  <a:schemeClr val="bg1"/>
                </a:solidFill>
              </a:rPr>
              <a:t>“contatti” del cassetto previdenziale </a:t>
            </a:r>
            <a:r>
              <a:rPr lang="it-IT" altLang="it-IT" sz="2000" dirty="0">
                <a:solidFill>
                  <a:schemeClr val="bg1"/>
                </a:solidFill>
              </a:rPr>
              <a:t>aziende, selezionando nel campo oggetto la denominazione “Requisito occupazionale </a:t>
            </a:r>
            <a:r>
              <a:rPr lang="it-IT" altLang="it-IT" sz="2000" dirty="0" err="1">
                <a:solidFill>
                  <a:schemeClr val="bg1"/>
                </a:solidFill>
              </a:rPr>
              <a:t>Cigo</a:t>
            </a:r>
            <a:r>
              <a:rPr lang="it-IT" altLang="it-IT" sz="2000" dirty="0">
                <a:solidFill>
                  <a:schemeClr val="bg1"/>
                </a:solidFill>
              </a:rPr>
              <a:t>” e utilizzando la seguente locuzione: “Comunico la media occupazionale aziendale ai fini della determinazione dell’aliquota </a:t>
            </a:r>
            <a:r>
              <a:rPr lang="it-IT" altLang="it-IT" sz="2000" dirty="0" err="1">
                <a:solidFill>
                  <a:schemeClr val="bg1"/>
                </a:solidFill>
              </a:rPr>
              <a:t>Cigo</a:t>
            </a:r>
            <a:r>
              <a:rPr lang="it-IT" altLang="it-IT" sz="2000" dirty="0">
                <a:solidFill>
                  <a:schemeClr val="bg1"/>
                </a:solidFill>
              </a:rPr>
              <a:t>”.</a:t>
            </a:r>
          </a:p>
        </p:txBody>
      </p:sp>
      <p:sp>
        <p:nvSpPr>
          <p:cNvPr id="1351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70D7E5-2293-4F2E-AF68-3B43EACF2524}" type="slidenum">
              <a:rPr lang="it-IT" altLang="it-IT" sz="1200">
                <a:solidFill>
                  <a:srgbClr val="FFFFFF"/>
                </a:solidFill>
              </a:rPr>
              <a:pPr>
                <a:spcBef>
                  <a:spcPct val="0"/>
                </a:spcBef>
                <a:buFontTx/>
                <a:buNone/>
              </a:pPr>
              <a:t>126</a:t>
            </a:fld>
            <a:endParaRPr lang="it-IT" altLang="it-IT" sz="1200">
              <a:solidFill>
                <a:srgbClr val="FFFFFF"/>
              </a:solidFill>
            </a:endParaRPr>
          </a:p>
        </p:txBody>
      </p:sp>
      <p:pic>
        <p:nvPicPr>
          <p:cNvPr id="1351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26150" y="1989138"/>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3" name="Freccia in giù 2"/>
          <p:cNvSpPr/>
          <p:nvPr/>
        </p:nvSpPr>
        <p:spPr>
          <a:xfrm>
            <a:off x="4329113" y="2049463"/>
            <a:ext cx="48577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 name="Segnaposto data 1"/>
          <p:cNvSpPr>
            <a:spLocks noGrp="1"/>
          </p:cNvSpPr>
          <p:nvPr>
            <p:ph type="dt" sz="quarter" idx="10"/>
          </p:nvPr>
        </p:nvSpPr>
        <p:spPr/>
        <p:txBody>
          <a:bodyPr/>
          <a:lstStyle/>
          <a:p>
            <a:pPr>
              <a:defRPr/>
            </a:pPr>
            <a:fld id="{B308D952-41AD-42FC-817A-FB60D4490E48}"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3517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5138" y="9525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305425"/>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ESTENSIONE </a:t>
            </a:r>
            <a:r>
              <a:rPr lang="it-IT" altLang="it-IT" sz="2000" b="1" i="1" dirty="0">
                <a:solidFill>
                  <a:schemeClr val="bg1"/>
                </a:solidFill>
              </a:rPr>
              <a:t>DELLA CIG AGLI </a:t>
            </a:r>
            <a:r>
              <a:rPr lang="it-IT" altLang="it-IT" sz="2000" b="1" i="1" dirty="0" smtClean="0">
                <a:solidFill>
                  <a:schemeClr val="bg1"/>
                </a:solidFill>
              </a:rPr>
              <a:t>APPRENDISTI</a:t>
            </a:r>
          </a:p>
          <a:p>
            <a:pPr algn="just" eaLnBrk="1" hangingPunct="1">
              <a:defRPr/>
            </a:pPr>
            <a:endParaRPr lang="it-IT" altLang="it-IT" sz="2000" b="1" i="1" dirty="0">
              <a:solidFill>
                <a:schemeClr val="bg1"/>
              </a:solidFill>
            </a:endParaRPr>
          </a:p>
          <a:p>
            <a:pPr algn="just" eaLnBrk="1" hangingPunct="1">
              <a:defRPr/>
            </a:pPr>
            <a:r>
              <a:rPr lang="it-IT" altLang="it-IT" sz="2000" dirty="0" smtClean="0">
                <a:solidFill>
                  <a:schemeClr val="bg1"/>
                </a:solidFill>
              </a:rPr>
              <a:t>Una </a:t>
            </a:r>
            <a:r>
              <a:rPr lang="it-IT" altLang="it-IT" sz="2000" b="1" dirty="0">
                <a:solidFill>
                  <a:schemeClr val="bg1"/>
                </a:solidFill>
              </a:rPr>
              <a:t>novità</a:t>
            </a:r>
            <a:r>
              <a:rPr lang="it-IT" altLang="it-IT" sz="2000" dirty="0">
                <a:solidFill>
                  <a:schemeClr val="bg1"/>
                </a:solidFill>
              </a:rPr>
              <a:t> introdotta dalla riforma è </a:t>
            </a:r>
            <a:r>
              <a:rPr lang="it-IT" altLang="it-IT" sz="2000" b="1" dirty="0">
                <a:solidFill>
                  <a:schemeClr val="bg1"/>
                </a:solidFill>
              </a:rPr>
              <a:t>l’estensione della platea di beneficiari </a:t>
            </a:r>
            <a:r>
              <a:rPr lang="it-IT" altLang="it-IT" sz="2000" dirty="0">
                <a:solidFill>
                  <a:schemeClr val="bg1"/>
                </a:solidFill>
              </a:rPr>
              <a:t>che, dalla data di entrata in vigore del decreto legislativo, ricomprende anche i lavoratori con contratto di apprendistato professionalizzante con le seguenti specificità:</a:t>
            </a:r>
          </a:p>
          <a:p>
            <a:pPr marL="342900" indent="-342900" algn="just" eaLnBrk="1" hangingPunct="1">
              <a:buFont typeface="Arial" panose="020B0604020202020204" pitchFamily="34" charset="0"/>
              <a:buChar char="•"/>
              <a:defRPr/>
            </a:pPr>
            <a:r>
              <a:rPr lang="it-IT" altLang="it-IT" sz="2000" dirty="0" smtClean="0">
                <a:solidFill>
                  <a:schemeClr val="bg1"/>
                </a:solidFill>
              </a:rPr>
              <a:t>gli </a:t>
            </a:r>
            <a:r>
              <a:rPr lang="it-IT" altLang="it-IT" sz="2000" dirty="0">
                <a:solidFill>
                  <a:schemeClr val="bg1"/>
                </a:solidFill>
              </a:rPr>
              <a:t>apprendisti alle dipendenze di </a:t>
            </a:r>
            <a:r>
              <a:rPr lang="it-IT" altLang="it-IT" sz="2000" b="1" dirty="0">
                <a:solidFill>
                  <a:schemeClr val="bg1"/>
                </a:solidFill>
              </a:rPr>
              <a:t>imprese</a:t>
            </a:r>
            <a:r>
              <a:rPr lang="it-IT" altLang="it-IT" sz="2000" dirty="0">
                <a:solidFill>
                  <a:schemeClr val="bg1"/>
                </a:solidFill>
              </a:rPr>
              <a:t> che possono </a:t>
            </a:r>
            <a:r>
              <a:rPr lang="it-IT" altLang="it-IT" sz="2000" b="1" dirty="0">
                <a:solidFill>
                  <a:schemeClr val="bg1"/>
                </a:solidFill>
              </a:rPr>
              <a:t>accedere alle integrazioni salariali ordinarie</a:t>
            </a:r>
            <a:r>
              <a:rPr lang="it-IT" altLang="it-IT" sz="2000" dirty="0">
                <a:solidFill>
                  <a:schemeClr val="bg1"/>
                </a:solidFill>
              </a:rPr>
              <a:t>, sono destinatari esclusivamente dei trattamenti di integrazione salariale ordinaria;</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smtClean="0">
                <a:solidFill>
                  <a:schemeClr val="bg1"/>
                </a:solidFill>
              </a:rPr>
              <a:t>gli </a:t>
            </a:r>
            <a:r>
              <a:rPr lang="it-IT" altLang="it-IT" sz="2000" dirty="0">
                <a:solidFill>
                  <a:schemeClr val="bg1"/>
                </a:solidFill>
              </a:rPr>
              <a:t>apprendisti alle dipendenze di </a:t>
            </a:r>
            <a:r>
              <a:rPr lang="it-IT" altLang="it-IT" sz="2000" b="1" dirty="0">
                <a:solidFill>
                  <a:schemeClr val="bg1"/>
                </a:solidFill>
              </a:rPr>
              <a:t>imprese</a:t>
            </a:r>
            <a:r>
              <a:rPr lang="it-IT" altLang="it-IT" sz="2000" dirty="0">
                <a:solidFill>
                  <a:schemeClr val="bg1"/>
                </a:solidFill>
              </a:rPr>
              <a:t> che possono </a:t>
            </a:r>
            <a:r>
              <a:rPr lang="it-IT" altLang="it-IT" sz="2000" b="1" dirty="0">
                <a:solidFill>
                  <a:schemeClr val="bg1"/>
                </a:solidFill>
              </a:rPr>
              <a:t>accedere alle </a:t>
            </a:r>
            <a:r>
              <a:rPr lang="it-IT" altLang="it-IT" sz="2000" b="1" dirty="0" smtClean="0">
                <a:solidFill>
                  <a:schemeClr val="bg1"/>
                </a:solidFill>
              </a:rPr>
              <a:t>sole integrazioni </a:t>
            </a:r>
            <a:r>
              <a:rPr lang="it-IT" altLang="it-IT" sz="2000" b="1" dirty="0">
                <a:solidFill>
                  <a:schemeClr val="bg1"/>
                </a:solidFill>
              </a:rPr>
              <a:t>salariali straordinarie</a:t>
            </a:r>
            <a:r>
              <a:rPr lang="it-IT" altLang="it-IT" sz="2000" dirty="0">
                <a:solidFill>
                  <a:schemeClr val="bg1"/>
                </a:solidFill>
              </a:rPr>
              <a:t>, saranno destinatari di tale trattamento ma limitatamente al caso in cui l’intervento sia stato richiesto per la causale di crisi aziendale (art. 21, co. 1, </a:t>
            </a:r>
            <a:r>
              <a:rPr lang="it-IT" altLang="it-IT" sz="2000" dirty="0" err="1">
                <a:solidFill>
                  <a:schemeClr val="bg1"/>
                </a:solidFill>
              </a:rPr>
              <a:t>lett</a:t>
            </a:r>
            <a:r>
              <a:rPr lang="it-IT" altLang="it-IT" sz="2000" dirty="0">
                <a:solidFill>
                  <a:schemeClr val="bg1"/>
                </a:solidFill>
              </a:rPr>
              <a:t>. B);</a:t>
            </a:r>
          </a:p>
          <a:p>
            <a:pPr marL="342900" indent="-342900" algn="just" eaLnBrk="1" hangingPunct="1">
              <a:buFont typeface="Arial" panose="020B0604020202020204" pitchFamily="34" charset="0"/>
              <a:buChar char="•"/>
              <a:defRPr/>
            </a:pPr>
            <a:endParaRPr lang="it-IT" altLang="it-IT" sz="2000" b="1" dirty="0">
              <a:solidFill>
                <a:schemeClr val="bg1"/>
              </a:solidFill>
            </a:endParaRPr>
          </a:p>
        </p:txBody>
      </p:sp>
      <p:sp>
        <p:nvSpPr>
          <p:cNvPr id="1361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7DC8ABF-410C-4ABC-A2EE-B303CF434295}" type="slidenum">
              <a:rPr lang="it-IT" altLang="it-IT" sz="1200">
                <a:solidFill>
                  <a:srgbClr val="FFFFFF"/>
                </a:solidFill>
              </a:rPr>
              <a:pPr>
                <a:spcBef>
                  <a:spcPct val="0"/>
                </a:spcBef>
                <a:buFontTx/>
                <a:buNone/>
              </a:pPr>
              <a:t>127</a:t>
            </a:fld>
            <a:endParaRPr lang="it-IT" altLang="it-IT" sz="1200">
              <a:solidFill>
                <a:srgbClr val="FFFFFF"/>
              </a:solidFill>
            </a:endParaRPr>
          </a:p>
        </p:txBody>
      </p:sp>
      <p:pic>
        <p:nvPicPr>
          <p:cNvPr id="1361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EEF71B23-1C69-438E-9FA7-758F73B43021}"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867400" y="61436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13620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714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ESTENSIONE </a:t>
            </a:r>
            <a:r>
              <a:rPr lang="it-IT" altLang="it-IT" sz="2000" b="1" i="1" dirty="0">
                <a:solidFill>
                  <a:schemeClr val="bg1"/>
                </a:solidFill>
              </a:rPr>
              <a:t>DELLA CIG AGLI </a:t>
            </a:r>
            <a:r>
              <a:rPr lang="it-IT" altLang="it-IT" sz="2000" b="1" i="1" dirty="0" smtClean="0">
                <a:solidFill>
                  <a:schemeClr val="bg1"/>
                </a:solidFill>
              </a:rPr>
              <a:t>APPRENDISTI</a:t>
            </a:r>
          </a:p>
          <a:p>
            <a:pPr algn="just" eaLnBrk="1" hangingPunct="1">
              <a:defRPr/>
            </a:pPr>
            <a:endParaRPr lang="it-IT" altLang="it-IT" sz="2000" b="1" i="1" dirty="0">
              <a:solidFill>
                <a:schemeClr val="bg1"/>
              </a:solidFill>
            </a:endParaRPr>
          </a:p>
          <a:p>
            <a:pPr marL="342900" indent="-342900" algn="just" eaLnBrk="1" hangingPunct="1">
              <a:buFont typeface="Arial" panose="020B0604020202020204" pitchFamily="34" charset="0"/>
              <a:buChar char="•"/>
              <a:defRPr/>
            </a:pPr>
            <a:r>
              <a:rPr lang="it-IT" altLang="it-IT" sz="2000" dirty="0" smtClean="0">
                <a:solidFill>
                  <a:schemeClr val="bg1"/>
                </a:solidFill>
              </a:rPr>
              <a:t>gli </a:t>
            </a:r>
            <a:r>
              <a:rPr lang="it-IT" altLang="it-IT" sz="2000" dirty="0">
                <a:solidFill>
                  <a:schemeClr val="bg1"/>
                </a:solidFill>
              </a:rPr>
              <a:t>apprendisti alle dipendenze di </a:t>
            </a:r>
            <a:r>
              <a:rPr lang="it-IT" altLang="it-IT" sz="2000" b="1" dirty="0">
                <a:solidFill>
                  <a:schemeClr val="bg1"/>
                </a:solidFill>
              </a:rPr>
              <a:t>imprese</a:t>
            </a:r>
            <a:r>
              <a:rPr lang="it-IT" altLang="it-IT" sz="2000" dirty="0">
                <a:solidFill>
                  <a:schemeClr val="bg1"/>
                </a:solidFill>
              </a:rPr>
              <a:t> che possono accedere alle </a:t>
            </a:r>
            <a:r>
              <a:rPr lang="it-IT" altLang="it-IT" sz="2000" b="1" dirty="0">
                <a:solidFill>
                  <a:schemeClr val="bg1"/>
                </a:solidFill>
              </a:rPr>
              <a:t>integrazioni salariali sia ordinarie che straordinarie</a:t>
            </a:r>
            <a:r>
              <a:rPr lang="it-IT" altLang="it-IT" sz="2000" dirty="0">
                <a:solidFill>
                  <a:schemeClr val="bg1"/>
                </a:solidFill>
              </a:rPr>
              <a:t>, sono destinatari esclusivamente dei trattamenti di integrazione salariale ordinaria.</a:t>
            </a:r>
          </a:p>
          <a:p>
            <a:pPr algn="just" eaLnBrk="1" hangingPunct="1">
              <a:defRPr/>
            </a:pPr>
            <a:endParaRPr lang="it-IT" altLang="it-IT" sz="2000" dirty="0">
              <a:solidFill>
                <a:schemeClr val="bg1"/>
              </a:solidFill>
            </a:endParaRPr>
          </a:p>
          <a:p>
            <a:pPr eaLnBrk="1" hangingPunct="1">
              <a:defRPr/>
            </a:pPr>
            <a:r>
              <a:rPr lang="it-IT" altLang="it-IT" sz="2000" dirty="0">
                <a:solidFill>
                  <a:schemeClr val="bg1"/>
                </a:solidFill>
              </a:rPr>
              <a:t>In ragione della finalità anche formativa del contratto di apprendistato</a:t>
            </a:r>
            <a:r>
              <a:rPr lang="it-IT" altLang="it-IT" sz="2000" u="sng" dirty="0">
                <a:solidFill>
                  <a:schemeClr val="bg1"/>
                </a:solidFill>
              </a:rPr>
              <a:t>, è stabilito altresì </a:t>
            </a:r>
            <a:r>
              <a:rPr lang="it-IT" altLang="it-IT" sz="2000" dirty="0">
                <a:solidFill>
                  <a:schemeClr val="bg1"/>
                </a:solidFill>
              </a:rPr>
              <a:t>che, </a:t>
            </a:r>
            <a:r>
              <a:rPr lang="it-IT" altLang="it-IT" sz="2000" b="1" dirty="0">
                <a:solidFill>
                  <a:schemeClr val="bg1"/>
                </a:solidFill>
              </a:rPr>
              <a:t>alla ripresa dell’attività lavorativa </a:t>
            </a:r>
            <a:r>
              <a:rPr lang="it-IT" altLang="it-IT" sz="2000" dirty="0">
                <a:solidFill>
                  <a:schemeClr val="bg1"/>
                </a:solidFill>
              </a:rPr>
              <a:t>a seguito di sospensione o riduzione dell’orario di lavoro</a:t>
            </a:r>
            <a:r>
              <a:rPr lang="it-IT" altLang="it-IT" sz="2000" b="1" dirty="0">
                <a:solidFill>
                  <a:schemeClr val="bg1"/>
                </a:solidFill>
              </a:rPr>
              <a:t>, il periodo di apprendistato sia prolungato </a:t>
            </a:r>
            <a:r>
              <a:rPr lang="it-IT" altLang="it-IT" sz="2000" dirty="0">
                <a:solidFill>
                  <a:schemeClr val="bg1"/>
                </a:solidFill>
              </a:rPr>
              <a:t>in misura equivalente all’ammontare </a:t>
            </a:r>
            <a:r>
              <a:rPr lang="it-IT" altLang="it-IT" sz="2000" b="1" dirty="0">
                <a:solidFill>
                  <a:schemeClr val="bg1"/>
                </a:solidFill>
              </a:rPr>
              <a:t>delle ore di integrazione salariale fruite</a:t>
            </a:r>
            <a:r>
              <a:rPr lang="it-IT" altLang="it-IT" sz="2000" dirty="0">
                <a:solidFill>
                  <a:schemeClr val="bg1"/>
                </a:solidFill>
              </a:rPr>
              <a:t>.</a:t>
            </a:r>
          </a:p>
          <a:p>
            <a:pPr marL="342900" indent="-342900" algn="just" eaLnBrk="1" hangingPunct="1">
              <a:buFont typeface="Arial" panose="020B0604020202020204" pitchFamily="34" charset="0"/>
              <a:buChar char="•"/>
              <a:defRPr/>
            </a:pPr>
            <a:endParaRPr lang="it-IT" altLang="it-IT" sz="2000" b="1" dirty="0">
              <a:solidFill>
                <a:schemeClr val="bg1"/>
              </a:solidFill>
            </a:endParaRPr>
          </a:p>
        </p:txBody>
      </p:sp>
      <p:sp>
        <p:nvSpPr>
          <p:cNvPr id="1372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28EF97-EF98-44F2-8F49-BE627E951F21}" type="slidenum">
              <a:rPr lang="it-IT" altLang="it-IT" sz="1200">
                <a:solidFill>
                  <a:srgbClr val="FFFFFF"/>
                </a:solidFill>
              </a:rPr>
              <a:pPr>
                <a:spcBef>
                  <a:spcPct val="0"/>
                </a:spcBef>
                <a:buFontTx/>
                <a:buNone/>
              </a:pPr>
              <a:t>128</a:t>
            </a:fld>
            <a:endParaRPr lang="it-IT" altLang="it-IT" sz="1200">
              <a:solidFill>
                <a:srgbClr val="FFFFFF"/>
              </a:solidFill>
            </a:endParaRPr>
          </a:p>
        </p:txBody>
      </p:sp>
      <p:pic>
        <p:nvPicPr>
          <p:cNvPr id="1372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42C3A2A-7123-444C-919B-30718D4164E5}"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95963" y="55149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Freccia in giù 2"/>
          <p:cNvSpPr/>
          <p:nvPr/>
        </p:nvSpPr>
        <p:spPr>
          <a:xfrm>
            <a:off x="4210050" y="5589588"/>
            <a:ext cx="485775" cy="623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3722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714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ESTENSIONE </a:t>
            </a:r>
            <a:r>
              <a:rPr lang="it-IT" altLang="it-IT" sz="2000" b="1" i="1" dirty="0">
                <a:solidFill>
                  <a:schemeClr val="bg1"/>
                </a:solidFill>
              </a:rPr>
              <a:t>DELLA CIG AGLI </a:t>
            </a:r>
            <a:r>
              <a:rPr lang="it-IT" altLang="it-IT" sz="2000" b="1" i="1" dirty="0" smtClean="0">
                <a:solidFill>
                  <a:schemeClr val="bg1"/>
                </a:solidFill>
              </a:rPr>
              <a:t>APPRENDISTI</a:t>
            </a:r>
          </a:p>
          <a:p>
            <a:pPr algn="just" eaLnBrk="1" hangingPunct="1">
              <a:defRPr/>
            </a:pPr>
            <a:endParaRPr lang="it-IT" altLang="it-IT" sz="2000" b="1" i="1"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a:solidFill>
                  <a:schemeClr val="bg1"/>
                </a:solidFill>
              </a:rPr>
              <a:t>Si ritiene che tale calcolo vada effettuato prendendo a riferimento, ove esistente, il limite di durata giornaliera stabilito dal CCNL applicato.</a:t>
            </a:r>
          </a:p>
        </p:txBody>
      </p:sp>
      <p:sp>
        <p:nvSpPr>
          <p:cNvPr id="1382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A8D4FE-17EE-41E4-8DBC-FC327C2DEF7F}" type="slidenum">
              <a:rPr lang="it-IT" altLang="it-IT" sz="1200">
                <a:solidFill>
                  <a:srgbClr val="FFFFFF"/>
                </a:solidFill>
              </a:rPr>
              <a:pPr>
                <a:spcBef>
                  <a:spcPct val="0"/>
                </a:spcBef>
                <a:buFontTx/>
                <a:buNone/>
              </a:pPr>
              <a:t>129</a:t>
            </a:fld>
            <a:endParaRPr lang="it-IT" altLang="it-IT" sz="1200">
              <a:solidFill>
                <a:srgbClr val="FFFFFF"/>
              </a:solidFill>
            </a:endParaRPr>
          </a:p>
        </p:txBody>
      </p:sp>
      <p:pic>
        <p:nvPicPr>
          <p:cNvPr id="1382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B7B35DC-A8EC-4845-9C03-8D90E08F448C}" type="datetime1">
              <a:rPr lang="it-IT" smtClean="0">
                <a:solidFill>
                  <a:prstClr val="white">
                    <a:tint val="75000"/>
                  </a:prstClr>
                </a:solidFill>
              </a:rPr>
              <a:pPr>
                <a:defRPr/>
              </a:pPr>
              <a:t>21/03/2016</a:t>
            </a:fld>
            <a:endParaRPr lang="it-IT">
              <a:solidFill>
                <a:prstClr val="white">
                  <a:tint val="75000"/>
                </a:prstClr>
              </a:solidFill>
            </a:endParaRPr>
          </a:p>
        </p:txBody>
      </p:sp>
      <p:sp>
        <p:nvSpPr>
          <p:cNvPr id="3" name="Freccia in giù 2"/>
          <p:cNvSpPr/>
          <p:nvPr/>
        </p:nvSpPr>
        <p:spPr>
          <a:xfrm>
            <a:off x="4210050" y="2565400"/>
            <a:ext cx="485775" cy="623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9" name="Ovale 8"/>
          <p:cNvSpPr/>
          <p:nvPr/>
        </p:nvSpPr>
        <p:spPr>
          <a:xfrm>
            <a:off x="5929313" y="2541588"/>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4" name="Rettangolo arrotondato 3"/>
          <p:cNvSpPr/>
          <p:nvPr/>
        </p:nvSpPr>
        <p:spPr>
          <a:xfrm>
            <a:off x="1716088" y="3357563"/>
            <a:ext cx="5473700" cy="19431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Al riguardo l’INPS chiarisce che i datori di lavoro sono tenuti a rapportare a giornate il valore delle ore di cassa integrazione complessivamente fruite dall’apprendista durante l’apprendistato professionalizzante</a:t>
            </a:r>
          </a:p>
        </p:txBody>
      </p:sp>
      <p:pic>
        <p:nvPicPr>
          <p:cNvPr id="13825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670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defRPr/>
            </a:pPr>
            <a:endParaRPr lang="it-IT" altLang="it-IT" sz="2200" b="1" u="sng" cap="small" dirty="0" smtClean="0">
              <a:solidFill>
                <a:srgbClr val="0070C0"/>
              </a:solidFill>
            </a:endParaRPr>
          </a:p>
          <a:p>
            <a:pPr eaLnBrk="1" hangingPunct="1">
              <a:defRPr/>
            </a:pPr>
            <a:r>
              <a:rPr lang="it-IT" altLang="it-IT" sz="2200" b="1" u="sng" cap="small" dirty="0" smtClean="0">
                <a:solidFill>
                  <a:srgbClr val="0070C0"/>
                </a:solidFill>
              </a:rPr>
              <a:t>Il nuovo sistema di comunicazione</a:t>
            </a:r>
            <a:endParaRPr lang="it-IT" altLang="it-IT" sz="2200" b="1" u="sng" cap="small" dirty="0">
              <a:solidFill>
                <a:srgbClr val="0070C0"/>
              </a:solidFill>
            </a:endParaRPr>
          </a:p>
          <a:p>
            <a:pPr algn="just" eaLnBrk="1" hangingPunct="1">
              <a:defRPr/>
            </a:pPr>
            <a:endParaRPr lang="it-IT" altLang="it-IT" sz="2000" dirty="0">
              <a:solidFill>
                <a:schemeClr val="bg1"/>
              </a:solidFill>
            </a:endParaRPr>
          </a:p>
          <a:p>
            <a:pPr algn="just" eaLnBrk="1" hangingPunct="1">
              <a:defRPr/>
            </a:pPr>
            <a:r>
              <a:rPr lang="it-IT" altLang="it-IT" sz="2000" b="1" dirty="0">
                <a:solidFill>
                  <a:schemeClr val="bg1"/>
                </a:solidFill>
              </a:rPr>
              <a:t>1.</a:t>
            </a:r>
            <a:r>
              <a:rPr lang="it-IT" altLang="it-IT" sz="2000" b="1" i="1" dirty="0">
                <a:solidFill>
                  <a:schemeClr val="bg1"/>
                </a:solidFill>
              </a:rPr>
              <a:t>	</a:t>
            </a:r>
            <a:r>
              <a:rPr lang="it-IT" altLang="it-IT" sz="2000" b="1" dirty="0" smtClean="0">
                <a:solidFill>
                  <a:schemeClr val="bg1"/>
                </a:solidFill>
              </a:rPr>
              <a:t>Aspetti generali</a:t>
            </a:r>
            <a:endParaRPr lang="it-IT" altLang="it-IT" sz="2000" b="1" dirty="0">
              <a:solidFill>
                <a:schemeClr val="bg1"/>
              </a:solidFill>
            </a:endParaRPr>
          </a:p>
          <a:p>
            <a:pPr algn="just" eaLnBrk="1" hangingPunct="1">
              <a:defRPr/>
            </a:pPr>
            <a:r>
              <a:rPr lang="it-IT" altLang="it-IT" sz="2000" b="1" dirty="0" smtClean="0">
                <a:solidFill>
                  <a:schemeClr val="bg1"/>
                </a:solidFill>
              </a:rPr>
              <a:t>2.	Soggetti abilitati</a:t>
            </a:r>
          </a:p>
          <a:p>
            <a:pPr algn="just" eaLnBrk="1" hangingPunct="1">
              <a:defRPr/>
            </a:pPr>
            <a:r>
              <a:rPr lang="it-IT" altLang="it-IT" sz="2000" b="1" dirty="0" smtClean="0">
                <a:solidFill>
                  <a:schemeClr val="bg1"/>
                </a:solidFill>
              </a:rPr>
              <a:t>3. 	Il Modulo </a:t>
            </a:r>
          </a:p>
          <a:p>
            <a:pPr marL="457200" indent="-457200" algn="just" eaLnBrk="1" hangingPunct="1">
              <a:buFont typeface="Arial" charset="0"/>
              <a:buNone/>
              <a:defRPr/>
            </a:pPr>
            <a:r>
              <a:rPr lang="it-IT" altLang="it-IT" sz="2000" b="1" dirty="0" smtClean="0">
                <a:solidFill>
                  <a:schemeClr val="bg1"/>
                </a:solidFill>
              </a:rPr>
              <a:t>4. 		Le modalità tecniche di compilazione e trasmissione</a:t>
            </a:r>
          </a:p>
          <a:p>
            <a:pPr algn="just" eaLnBrk="1" hangingPunct="1">
              <a:buFont typeface="Arial" charset="0"/>
              <a:buNone/>
              <a:defRPr/>
            </a:pPr>
            <a:r>
              <a:rPr lang="it-IT" altLang="it-IT" sz="2000" b="1" dirty="0" smtClean="0">
                <a:solidFill>
                  <a:schemeClr val="bg1"/>
                </a:solidFill>
              </a:rPr>
              <a:t>5. 	L’impianto sanzionatorio</a:t>
            </a: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algn="just" eaLnBrk="1" hangingPunct="1">
              <a:buFont typeface="Arial" charset="0"/>
              <a:buNone/>
              <a:defRPr/>
            </a:pPr>
            <a:r>
              <a:rPr lang="it-IT" altLang="it-IT" sz="2000" b="1" dirty="0" smtClean="0">
                <a:solidFill>
                  <a:schemeClr val="bg1"/>
                </a:solidFill>
              </a:rPr>
              <a:t>* 	Problematiche e criticità</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a:t>
            </a:r>
          </a:p>
        </p:txBody>
      </p:sp>
      <p:pic>
        <p:nvPicPr>
          <p:cNvPr id="16388"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ESTENSIONE </a:t>
            </a:r>
            <a:r>
              <a:rPr lang="it-IT" altLang="it-IT" sz="2000" b="1" i="1" dirty="0">
                <a:solidFill>
                  <a:schemeClr val="bg1"/>
                </a:solidFill>
              </a:rPr>
              <a:t>DELLA CIG AGLI </a:t>
            </a:r>
            <a:r>
              <a:rPr lang="it-IT" altLang="it-IT" sz="2000" b="1" i="1" dirty="0" smtClean="0">
                <a:solidFill>
                  <a:schemeClr val="bg1"/>
                </a:solidFill>
              </a:rPr>
              <a:t>APPRENDISTI</a:t>
            </a:r>
          </a:p>
          <a:p>
            <a:pPr algn="just" eaLnBrk="1" hangingPunct="1">
              <a:defRPr/>
            </a:pPr>
            <a:endParaRPr lang="it-IT" altLang="it-IT" sz="2000" b="1" i="1" dirty="0" smtClean="0">
              <a:solidFill>
                <a:schemeClr val="bg1"/>
              </a:solidFill>
            </a:endParaRPr>
          </a:p>
          <a:p>
            <a:pPr eaLnBrk="1" hangingPunct="1">
              <a:defRPr/>
            </a:pPr>
            <a:r>
              <a:rPr lang="it-IT" altLang="it-IT" sz="2000" b="1" dirty="0" smtClean="0">
                <a:solidFill>
                  <a:schemeClr val="bg1"/>
                </a:solidFill>
              </a:rPr>
              <a:t>Per </a:t>
            </a:r>
            <a:r>
              <a:rPr lang="it-IT" altLang="it-IT" sz="2000" b="1" dirty="0">
                <a:solidFill>
                  <a:schemeClr val="bg1"/>
                </a:solidFill>
              </a:rPr>
              <a:t>gli apprendisti, la misura della contribuzione di finanziamento della Cassa integrazione è sempre allineata a quella del personale con qualifica di operaio.</a:t>
            </a:r>
          </a:p>
        </p:txBody>
      </p:sp>
      <p:sp>
        <p:nvSpPr>
          <p:cNvPr id="1392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21E4F9-E686-47DD-B678-F5E807CE0B30}" type="slidenum">
              <a:rPr lang="it-IT" altLang="it-IT" sz="1200">
                <a:solidFill>
                  <a:srgbClr val="FFFFFF"/>
                </a:solidFill>
              </a:rPr>
              <a:pPr>
                <a:spcBef>
                  <a:spcPct val="0"/>
                </a:spcBef>
                <a:buFontTx/>
                <a:buNone/>
              </a:pPr>
              <a:t>130</a:t>
            </a:fld>
            <a:endParaRPr lang="it-IT" altLang="it-IT" sz="1200">
              <a:solidFill>
                <a:srgbClr val="FFFFFF"/>
              </a:solidFill>
            </a:endParaRPr>
          </a:p>
        </p:txBody>
      </p:sp>
      <p:pic>
        <p:nvPicPr>
          <p:cNvPr id="1392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2BB5F9C6-77A6-43CA-9DC2-F108B089615B}"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443663" y="213360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graphicFrame>
        <p:nvGraphicFramePr>
          <p:cNvPr id="4" name="Tabella 3"/>
          <p:cNvGraphicFramePr>
            <a:graphicFrameLocks noGrp="1"/>
          </p:cNvGraphicFramePr>
          <p:nvPr/>
        </p:nvGraphicFramePr>
        <p:xfrm>
          <a:off x="755650" y="4076700"/>
          <a:ext cx="7693025" cy="2232026"/>
        </p:xfrm>
        <a:graphic>
          <a:graphicData uri="http://schemas.openxmlformats.org/drawingml/2006/table">
            <a:tbl>
              <a:tblPr/>
              <a:tblGrid>
                <a:gridCol w="795338"/>
                <a:gridCol w="1528762"/>
                <a:gridCol w="1538288"/>
                <a:gridCol w="796925"/>
                <a:gridCol w="1506537"/>
                <a:gridCol w="1527175"/>
              </a:tblGrid>
              <a:tr h="703263">
                <a:tc gridSpan="6">
                  <a:txBody>
                    <a:bodyPr/>
                    <a:lstStyle>
                      <a:lvl1pPr marL="3198813" indent="-3067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198813" marR="0" lvl="0" indent="-3067050" algn="ctr" defTabSz="914400" rtl="0" eaLnBrk="1" fontAlgn="base" latinLnBrk="0" hangingPunct="1">
                        <a:lnSpc>
                          <a:spcPts val="1275"/>
                        </a:lnSpc>
                        <a:spcBef>
                          <a:spcPts val="175"/>
                        </a:spcBef>
                        <a:spcAft>
                          <a:spcPct val="0"/>
                        </a:spcAft>
                        <a:buClrTx/>
                        <a:buSzTx/>
                        <a:buFontTx/>
                        <a:buNone/>
                        <a:tabLst/>
                      </a:pPr>
                      <a:endParaRPr kumimoji="0" lang="it-IT" sz="2000" b="1" i="0" u="none" strike="noStrike" cap="none" normalizeH="0" baseline="0" smtClean="0">
                        <a:ln>
                          <a:noFill/>
                        </a:ln>
                        <a:solidFill>
                          <a:schemeClr val="bg1"/>
                        </a:solidFill>
                        <a:effectLst/>
                        <a:latin typeface="Calibri" panose="020F0502020204030204" pitchFamily="34" charset="0"/>
                        <a:cs typeface="Arial" panose="020B0604020202020204" pitchFamily="34" charset="0"/>
                      </a:endParaRPr>
                    </a:p>
                    <a:p>
                      <a:pPr marL="3198813" marR="0" lvl="0" indent="-3067050" algn="ctr" defTabSz="914400" rtl="0" eaLnBrk="1" fontAlgn="base" latinLnBrk="0" hangingPunct="1">
                        <a:lnSpc>
                          <a:spcPts val="1275"/>
                        </a:lnSpc>
                        <a:spcBef>
                          <a:spcPts val="175"/>
                        </a:spcBef>
                        <a:spcAft>
                          <a:spcPct val="0"/>
                        </a:spcAft>
                        <a:buClrTx/>
                        <a:buSzTx/>
                        <a:buFontTx/>
                        <a:buNone/>
                        <a:tabLst/>
                      </a:pPr>
                      <a:r>
                        <a:rPr kumimoji="0" lang="it-IT" sz="20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Apprendisti di tipo professionalizzante – </a:t>
                      </a:r>
                    </a:p>
                    <a:p>
                      <a:pPr marL="3198813" marR="0" lvl="0" indent="-3067050" algn="ctr" defTabSz="914400" rtl="0" eaLnBrk="1" fontAlgn="base" latinLnBrk="0" hangingPunct="1">
                        <a:lnSpc>
                          <a:spcPts val="1275"/>
                        </a:lnSpc>
                        <a:spcBef>
                          <a:spcPts val="175"/>
                        </a:spcBef>
                        <a:spcAft>
                          <a:spcPct val="0"/>
                        </a:spcAft>
                        <a:buClrTx/>
                        <a:buSzTx/>
                        <a:buFontTx/>
                        <a:buNone/>
                        <a:tabLst/>
                      </a:pPr>
                      <a:r>
                        <a:rPr kumimoji="0" lang="it-IT" sz="20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Aliquote contributive Cigo da “settembre 2015</a:t>
                      </a:r>
                      <a:r>
                        <a:rPr kumimoji="0" lang="it-IT"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12750">
                <a:tc gridSpan="3">
                  <a:txBody>
                    <a:bodyPr/>
                    <a:lstStyle>
                      <a:lvl1pPr marL="5508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50863" marR="0" lvl="0" indent="0" algn="l" defTabSz="914400" rtl="0" eaLnBrk="1" fontAlgn="base" latinLnBrk="0" hangingPunct="1">
                        <a:lnSpc>
                          <a:spcPct val="100000"/>
                        </a:lnSpc>
                        <a:spcBef>
                          <a:spcPts val="88"/>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Imprese fino a 50 dipendenti</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it-IT"/>
                    </a:p>
                  </a:txBody>
                  <a:tcPr/>
                </a:tc>
                <a:tc hMerge="1">
                  <a:txBody>
                    <a:bodyPr/>
                    <a:lstStyle/>
                    <a:p>
                      <a:endParaRPr lang="it-IT"/>
                    </a:p>
                  </a:txBody>
                  <a:tcPr/>
                </a:tc>
                <a:tc gridSpan="3">
                  <a:txBody>
                    <a:bodyPr/>
                    <a:lstStyle>
                      <a:lvl1pPr marL="579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79438" marR="0" lvl="0" indent="0" algn="l" defTabSz="914400" rtl="0" eaLnBrk="1" fontAlgn="base" latinLnBrk="0" hangingPunct="1">
                        <a:lnSpc>
                          <a:spcPct val="100000"/>
                        </a:lnSpc>
                        <a:spcBef>
                          <a:spcPts val="88"/>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Imprese oltre 50 dipendenti</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it-IT"/>
                    </a:p>
                  </a:txBody>
                  <a:tcPr/>
                </a:tc>
                <a:tc hMerge="1">
                  <a:txBody>
                    <a:bodyPr/>
                    <a:lstStyle/>
                    <a:p>
                      <a:endParaRPr lang="it-IT"/>
                    </a:p>
                  </a:txBody>
                  <a:tcPr/>
                </a:tc>
              </a:tr>
              <a:tr h="703263">
                <a:tc>
                  <a:txBody>
                    <a:bodyPr/>
                    <a:lstStyle>
                      <a:lvl1pPr marL="269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6988" marR="0" lvl="0" indent="0" algn="l" defTabSz="914400" rtl="0" eaLnBrk="1" fontAlgn="base" latinLnBrk="0" hangingPunct="1">
                        <a:lnSpc>
                          <a:spcPct val="100000"/>
                        </a:lnSpc>
                        <a:spcBef>
                          <a:spcPts val="88"/>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Industria</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474663" indent="-2857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74663" marR="0" lvl="0" indent="-285750" algn="l" defTabSz="914400" rtl="0" eaLnBrk="1" fontAlgn="base" latinLnBrk="0" hangingPunct="1">
                        <a:lnSpc>
                          <a:spcPts val="1275"/>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Edilizia Ind. e Artig.</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484188" indent="-2952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84188" marR="0" lvl="0" indent="-295275" algn="l" defTabSz="914400" rtl="0" eaLnBrk="1" fontAlgn="base" latinLnBrk="0" hangingPunct="1">
                        <a:lnSpc>
                          <a:spcPts val="1275"/>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Lapidei Ind. e Artig.</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269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6988" marR="0" lvl="0" indent="0" algn="l" defTabSz="914400" rtl="0" eaLnBrk="1" fontAlgn="base" latinLnBrk="0" hangingPunct="1">
                        <a:lnSpc>
                          <a:spcPct val="100000"/>
                        </a:lnSpc>
                        <a:spcBef>
                          <a:spcPts val="88"/>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Industria</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465138" indent="-2857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5138" marR="0" lvl="0" indent="-285750" algn="l" defTabSz="914400" rtl="0" eaLnBrk="1" fontAlgn="base" latinLnBrk="0" hangingPunct="1">
                        <a:lnSpc>
                          <a:spcPts val="1275"/>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Edilizia Ind. e Artig.</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474663" indent="-2952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74663" marR="0" lvl="0" indent="-295275" algn="l" defTabSz="914400" rtl="0" eaLnBrk="1" fontAlgn="base" latinLnBrk="0" hangingPunct="1">
                        <a:lnSpc>
                          <a:spcPts val="1275"/>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Lapidei Ind. e Artig.</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r>
              <a:tr h="412750">
                <a:tc>
                  <a:txBody>
                    <a:bodyPr/>
                    <a:lstStyle>
                      <a:lvl1pPr marL="746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74613" marR="0" lvl="0" indent="0" algn="l" defTabSz="914400" rtl="0" eaLnBrk="1" fontAlgn="base" latinLnBrk="0" hangingPunct="1">
                        <a:lnSpc>
                          <a:spcPct val="100000"/>
                        </a:lnSpc>
                        <a:spcBef>
                          <a:spcPts val="88"/>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1,70%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4079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7988" marR="0" lvl="0" indent="0" algn="l" defTabSz="914400" rtl="0" eaLnBrk="1" fontAlgn="base" latinLnBrk="0" hangingPunct="1">
                        <a:lnSpc>
                          <a:spcPct val="100000"/>
                        </a:lnSpc>
                        <a:spcBef>
                          <a:spcPts val="88"/>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4,70%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4079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7988" marR="0" lvl="0" indent="0" algn="l" defTabSz="914400" rtl="0" eaLnBrk="1" fontAlgn="base" latinLnBrk="0" hangingPunct="1">
                        <a:lnSpc>
                          <a:spcPct val="100000"/>
                        </a:lnSpc>
                        <a:spcBef>
                          <a:spcPts val="88"/>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3,30%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746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74613" marR="0" lvl="0" indent="0" algn="l" defTabSz="914400" rtl="0" eaLnBrk="1" fontAlgn="base" latinLnBrk="0" hangingPunct="1">
                        <a:lnSpc>
                          <a:spcPct val="100000"/>
                        </a:lnSpc>
                        <a:spcBef>
                          <a:spcPts val="88"/>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2,00%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984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98463" marR="0" lvl="0" indent="0" algn="l" defTabSz="914400" rtl="0" eaLnBrk="1" fontAlgn="base" latinLnBrk="0" hangingPunct="1">
                        <a:lnSpc>
                          <a:spcPct val="100000"/>
                        </a:lnSpc>
                        <a:spcBef>
                          <a:spcPts val="88"/>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4,70%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4079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7988" marR="0" lvl="0" indent="0" algn="l" defTabSz="914400" rtl="0" eaLnBrk="1" fontAlgn="base" latinLnBrk="0" hangingPunct="1">
                        <a:lnSpc>
                          <a:spcPct val="100000"/>
                        </a:lnSpc>
                        <a:spcBef>
                          <a:spcPts val="88"/>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3,30%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pic>
        <p:nvPicPr>
          <p:cNvPr id="13930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ESTENSIONE </a:t>
            </a:r>
            <a:r>
              <a:rPr lang="it-IT" altLang="it-IT" sz="2000" b="1" i="1" dirty="0">
                <a:solidFill>
                  <a:schemeClr val="bg1"/>
                </a:solidFill>
              </a:rPr>
              <a:t>DELLA CIG AGLI </a:t>
            </a:r>
            <a:r>
              <a:rPr lang="it-IT" altLang="it-IT" sz="2000" b="1" i="1" dirty="0" smtClean="0">
                <a:solidFill>
                  <a:schemeClr val="bg1"/>
                </a:solidFill>
              </a:rPr>
              <a:t>APPRENDISTI</a:t>
            </a:r>
          </a:p>
          <a:p>
            <a:pPr algn="just" eaLnBrk="1" hangingPunct="1">
              <a:defRPr/>
            </a:pPr>
            <a:endParaRPr lang="it-IT" altLang="it-IT" sz="2000" b="1" i="1" dirty="0" smtClean="0">
              <a:solidFill>
                <a:schemeClr val="bg1"/>
              </a:solidFill>
            </a:endParaRPr>
          </a:p>
          <a:p>
            <a:pPr eaLnBrk="1" hangingPunct="1">
              <a:defRPr/>
            </a:pPr>
            <a:r>
              <a:rPr lang="it-IT" altLang="it-IT" sz="2000" b="1" dirty="0">
                <a:solidFill>
                  <a:schemeClr val="bg1"/>
                </a:solidFill>
              </a:rPr>
              <a:t>Per i datori di lavoro occupati presso aziende destinatarie della sola CIGS (ad esempio le imprese commerciali con oltre 50 dipendenti mediamente occupati nel semestre precedente la richiesta di intervento) l’aliquota di finanziamento è pari allo 0,90%.</a:t>
            </a:r>
          </a:p>
        </p:txBody>
      </p:sp>
      <p:sp>
        <p:nvSpPr>
          <p:cNvPr id="1402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626C77B-396E-415D-8CFB-CC9E4EA5F226}" type="slidenum">
              <a:rPr lang="it-IT" altLang="it-IT" sz="1200">
                <a:solidFill>
                  <a:srgbClr val="FFFFFF"/>
                </a:solidFill>
              </a:rPr>
              <a:pPr>
                <a:spcBef>
                  <a:spcPct val="0"/>
                </a:spcBef>
                <a:buFontTx/>
                <a:buNone/>
              </a:pPr>
              <a:t>131</a:t>
            </a:fld>
            <a:endParaRPr lang="it-IT" altLang="it-IT" sz="1200">
              <a:solidFill>
                <a:srgbClr val="FFFFFF"/>
              </a:solidFill>
            </a:endParaRPr>
          </a:p>
        </p:txBody>
      </p:sp>
      <p:pic>
        <p:nvPicPr>
          <p:cNvPr id="1402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7D773D-DD37-49B4-ABA4-9B35E5C643BD}"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443663" y="213360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graphicFrame>
        <p:nvGraphicFramePr>
          <p:cNvPr id="3" name="Tabella 2"/>
          <p:cNvGraphicFramePr>
            <a:graphicFrameLocks noGrp="1"/>
          </p:cNvGraphicFramePr>
          <p:nvPr/>
        </p:nvGraphicFramePr>
        <p:xfrm>
          <a:off x="985838" y="4365625"/>
          <a:ext cx="7115175" cy="1657351"/>
        </p:xfrm>
        <a:graphic>
          <a:graphicData uri="http://schemas.openxmlformats.org/drawingml/2006/table">
            <a:tbl>
              <a:tblPr/>
              <a:tblGrid>
                <a:gridCol w="2954337"/>
                <a:gridCol w="2079625"/>
                <a:gridCol w="2081213"/>
              </a:tblGrid>
              <a:tr h="784225">
                <a:tc gridSpan="3">
                  <a:txBody>
                    <a:bodyPr/>
                    <a:lstStyle>
                      <a:lvl1pPr marL="1154113" indent="212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4113" marR="0" lvl="0" indent="212725" algn="l" defTabSz="914400" rtl="0" eaLnBrk="1" fontAlgn="base" latinLnBrk="0" hangingPunct="1">
                        <a:lnSpc>
                          <a:spcPct val="100000"/>
                        </a:lnSpc>
                        <a:spcBef>
                          <a:spcPts val="88"/>
                        </a:spcBef>
                        <a:spcAft>
                          <a:spcPct val="0"/>
                        </a:spcAft>
                        <a:buClrTx/>
                        <a:buSzTx/>
                        <a:buFontTx/>
                        <a:buNone/>
                        <a:tabLst/>
                      </a:pPr>
                      <a:r>
                        <a:rPr kumimoji="0" lang="it-IT"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APPRENDISTI DI TIPO PROFESSIONALIZZANTE ALIQUOTA CONTRIBUTIVE CIGS DA SETTEMBRE 2015</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it-IT"/>
                    </a:p>
                  </a:txBody>
                  <a:tcPr/>
                </a:tc>
                <a:tc hMerge="1">
                  <a:txBody>
                    <a:bodyPr/>
                    <a:lstStyle/>
                    <a:p>
                      <a:endParaRPr lang="it-IT"/>
                    </a:p>
                  </a:txBody>
                  <a:tcPr/>
                </a:tc>
              </a:tr>
              <a:tr h="4302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63"/>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Totale</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619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1950" marR="0" lvl="0" indent="0" algn="l" defTabSz="914400" rtl="0" eaLnBrk="1" fontAlgn="base" latinLnBrk="0" hangingPunct="1">
                        <a:lnSpc>
                          <a:spcPct val="100000"/>
                        </a:lnSpc>
                        <a:spcBef>
                          <a:spcPts val="63"/>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A carico ditta</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603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0325" marR="0" lvl="0" indent="0" algn="ctr" defTabSz="914400" rtl="0" eaLnBrk="1" fontAlgn="base" latinLnBrk="0" hangingPunct="1">
                        <a:lnSpc>
                          <a:spcPct val="100000"/>
                        </a:lnSpc>
                        <a:spcBef>
                          <a:spcPts val="63"/>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Trattenuta  dipendente</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r>
              <a:tr h="4429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63"/>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0,90%</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0,60%</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763" marR="0" lvl="0" indent="0" algn="ctr" defTabSz="914400" rtl="0" eaLnBrk="1" fontAlgn="base" latinLnBrk="0" hangingPunct="1">
                        <a:lnSpc>
                          <a:spcPct val="100000"/>
                        </a:lnSpc>
                        <a:spcBef>
                          <a:spcPts val="50"/>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0,30%</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pic>
        <p:nvPicPr>
          <p:cNvPr id="14031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4445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ESTENSIONE </a:t>
            </a:r>
            <a:r>
              <a:rPr lang="it-IT" altLang="it-IT" sz="2000" b="1" i="1" dirty="0">
                <a:solidFill>
                  <a:schemeClr val="bg1"/>
                </a:solidFill>
              </a:rPr>
              <a:t>DELLA CIG AGLI </a:t>
            </a:r>
            <a:r>
              <a:rPr lang="it-IT" altLang="it-IT" sz="2000" b="1" i="1" dirty="0" smtClean="0">
                <a:solidFill>
                  <a:schemeClr val="bg1"/>
                </a:solidFill>
              </a:rPr>
              <a:t>APPRENDISTI</a:t>
            </a:r>
          </a:p>
          <a:p>
            <a:pPr algn="just" eaLnBrk="1" hangingPunct="1">
              <a:defRPr/>
            </a:pPr>
            <a:endParaRPr lang="it-IT" altLang="it-IT" sz="2000" b="1" i="1"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413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17F4A6-7743-4703-800C-CC68B662F9B3}" type="slidenum">
              <a:rPr lang="it-IT" altLang="it-IT" sz="1200">
                <a:solidFill>
                  <a:srgbClr val="FFFFFF"/>
                </a:solidFill>
              </a:rPr>
              <a:pPr>
                <a:spcBef>
                  <a:spcPct val="0"/>
                </a:spcBef>
                <a:buFontTx/>
                <a:buNone/>
              </a:pPr>
              <a:t>132</a:t>
            </a:fld>
            <a:endParaRPr lang="it-IT" altLang="it-IT" sz="1200">
              <a:solidFill>
                <a:srgbClr val="FFFFFF"/>
              </a:solidFill>
            </a:endParaRPr>
          </a:p>
        </p:txBody>
      </p:sp>
      <p:pic>
        <p:nvPicPr>
          <p:cNvPr id="1413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F9F4240-FC7A-42C5-B6AF-C1F85FF405E9}"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76950" y="5516563"/>
            <a:ext cx="2519363"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4" name="Rettangolo arrotondato 3"/>
          <p:cNvSpPr/>
          <p:nvPr/>
        </p:nvSpPr>
        <p:spPr>
          <a:xfrm>
            <a:off x="985838" y="2565400"/>
            <a:ext cx="7115175" cy="2735263"/>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Per espressa previsione normativa, sulle contribuzioni destinate a finanziamento della cassa integrazione non trova applicazione lo sgravio contributivo del 100% della quota di contribuzione a carico del datore di lavoro che occupi fino a 9 addetti, spettante, in relazione ai contratti di apprendistato stipulati nel periodo 1° gennaio 2012 – 31 dicembre 2016, per i periodi contributivi maturati nei primi tre anni di contratto (art. 22 della Legge n. 183/2011)</a:t>
            </a:r>
          </a:p>
          <a:p>
            <a:pPr algn="ctr">
              <a:defRPr/>
            </a:pPr>
            <a:r>
              <a:rPr lang="it-IT" b="1" dirty="0">
                <a:solidFill>
                  <a:prstClr val="black"/>
                </a:solidFill>
              </a:rPr>
              <a:t> </a:t>
            </a:r>
          </a:p>
        </p:txBody>
      </p:sp>
      <p:sp>
        <p:nvSpPr>
          <p:cNvPr id="5" name="Freccia in giù 4"/>
          <p:cNvSpPr/>
          <p:nvPr/>
        </p:nvSpPr>
        <p:spPr>
          <a:xfrm>
            <a:off x="4321175" y="5516563"/>
            <a:ext cx="484188"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4132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ESTENSIONE </a:t>
            </a:r>
            <a:r>
              <a:rPr lang="it-IT" altLang="it-IT" sz="2000" b="1" i="1" dirty="0">
                <a:solidFill>
                  <a:schemeClr val="bg1"/>
                </a:solidFill>
              </a:rPr>
              <a:t>DELLA CIG AGLI </a:t>
            </a:r>
            <a:r>
              <a:rPr lang="it-IT" altLang="it-IT" sz="2000" b="1" i="1" dirty="0" smtClean="0">
                <a:solidFill>
                  <a:schemeClr val="bg1"/>
                </a:solidFill>
              </a:rPr>
              <a:t>APPRENDISTI</a:t>
            </a:r>
          </a:p>
          <a:p>
            <a:pPr algn="just" eaLnBrk="1" hangingPunct="1">
              <a:defRPr/>
            </a:pPr>
            <a:endParaRPr lang="it-IT" altLang="it-IT" sz="2000" b="1" i="1"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423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7D9D15-7382-44C3-ADF4-E2052315A5EB}" type="slidenum">
              <a:rPr lang="it-IT" altLang="it-IT" sz="1200">
                <a:solidFill>
                  <a:srgbClr val="FFFFFF"/>
                </a:solidFill>
              </a:rPr>
              <a:pPr>
                <a:spcBef>
                  <a:spcPct val="0"/>
                </a:spcBef>
                <a:buFontTx/>
                <a:buNone/>
              </a:pPr>
              <a:t>133</a:t>
            </a:fld>
            <a:endParaRPr lang="it-IT" altLang="it-IT" sz="1200">
              <a:solidFill>
                <a:srgbClr val="FFFFFF"/>
              </a:solidFill>
            </a:endParaRPr>
          </a:p>
        </p:txBody>
      </p:sp>
      <p:pic>
        <p:nvPicPr>
          <p:cNvPr id="1423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4DB0EC97-F50E-4942-A5A7-8A846F527DE7}"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76950" y="5516563"/>
            <a:ext cx="2519363"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10" name="Ovale 9"/>
          <p:cNvSpPr/>
          <p:nvPr/>
        </p:nvSpPr>
        <p:spPr>
          <a:xfrm>
            <a:off x="1193800" y="2887663"/>
            <a:ext cx="6738938" cy="23034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prstClr val="black"/>
                </a:solidFill>
              </a:rPr>
              <a:t>La contribuzione di finanziamento degli ammortizzatori sociali (sia la Naspi, sia la </a:t>
            </a:r>
            <a:r>
              <a:rPr lang="it-IT" sz="2000" b="1" dirty="0" err="1">
                <a:solidFill>
                  <a:prstClr val="black"/>
                </a:solidFill>
              </a:rPr>
              <a:t>Cigo</a:t>
            </a:r>
            <a:r>
              <a:rPr lang="it-IT" sz="2000" b="1" dirty="0">
                <a:solidFill>
                  <a:prstClr val="black"/>
                </a:solidFill>
              </a:rPr>
              <a:t>/</a:t>
            </a:r>
            <a:r>
              <a:rPr lang="it-IT" sz="2000" b="1" dirty="0" err="1">
                <a:solidFill>
                  <a:prstClr val="black"/>
                </a:solidFill>
              </a:rPr>
              <a:t>Cigs</a:t>
            </a:r>
            <a:r>
              <a:rPr lang="it-IT" sz="2000" b="1" dirty="0">
                <a:solidFill>
                  <a:prstClr val="black"/>
                </a:solidFill>
              </a:rPr>
              <a:t>) non è suscettibile di riduzioni e, conseguentemente, la stessa incide per intero sui costi aziendali. </a:t>
            </a:r>
          </a:p>
        </p:txBody>
      </p:sp>
      <p:pic>
        <p:nvPicPr>
          <p:cNvPr id="14234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Apprendisti </a:t>
            </a:r>
            <a:r>
              <a:rPr lang="it-IT" altLang="it-IT" sz="2000" b="1" i="1" dirty="0">
                <a:solidFill>
                  <a:schemeClr val="bg1"/>
                </a:solidFill>
              </a:rPr>
              <a:t>mantenuti in servizio al termine del contratto - lavoratori assunti con contratto di apprendistato in quanto beneficiari di indennità di mobilità</a:t>
            </a:r>
            <a:r>
              <a:rPr lang="it-IT" altLang="it-IT" sz="2000" b="1" i="1" dirty="0" smtClean="0">
                <a:solidFill>
                  <a:schemeClr val="bg1"/>
                </a:solidFill>
              </a:rPr>
              <a:t>.</a:t>
            </a:r>
          </a:p>
          <a:p>
            <a:pPr eaLnBrk="1" hangingPunct="1">
              <a:defRPr/>
            </a:pPr>
            <a:endParaRPr lang="it-IT" altLang="it-IT" sz="2000" b="1" i="1" dirty="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L’articolo </a:t>
            </a:r>
            <a:r>
              <a:rPr lang="it-IT" altLang="it-IT" sz="2000" dirty="0">
                <a:solidFill>
                  <a:schemeClr val="bg1"/>
                </a:solidFill>
              </a:rPr>
              <a:t>47, c. 7 del </a:t>
            </a:r>
            <a:r>
              <a:rPr lang="it-IT" altLang="it-IT" sz="2000" dirty="0" err="1">
                <a:solidFill>
                  <a:schemeClr val="bg1"/>
                </a:solidFill>
              </a:rPr>
              <a:t>D.Lgs.</a:t>
            </a:r>
            <a:r>
              <a:rPr lang="it-IT" altLang="it-IT" sz="2000" dirty="0">
                <a:solidFill>
                  <a:schemeClr val="bg1"/>
                </a:solidFill>
              </a:rPr>
              <a:t> 81/2015, confermando la precedente disposizione di cui al TU dell’apprendistato, ha previsto – in favore del datore di lavoro – lo speciale beneficio costituito dal mantenimento, per un anno dalla prosecuzione del rapporto di lavoro al termine del periodo di apprendistato, del particolare regime contributivo previsto durante il contratto di apprendistato medesimo.</a:t>
            </a:r>
            <a:endParaRPr lang="it-IT" altLang="it-IT" sz="2000"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433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97A59E-CA44-4151-A899-5972B7089DB6}" type="slidenum">
              <a:rPr lang="it-IT" altLang="it-IT" sz="1200">
                <a:solidFill>
                  <a:srgbClr val="FFFFFF"/>
                </a:solidFill>
              </a:rPr>
              <a:pPr>
                <a:spcBef>
                  <a:spcPct val="0"/>
                </a:spcBef>
                <a:buFontTx/>
                <a:buNone/>
              </a:pPr>
              <a:t>134</a:t>
            </a:fld>
            <a:endParaRPr lang="it-IT" altLang="it-IT" sz="1200">
              <a:solidFill>
                <a:srgbClr val="FFFFFF"/>
              </a:solidFill>
            </a:endParaRPr>
          </a:p>
        </p:txBody>
      </p:sp>
      <p:pic>
        <p:nvPicPr>
          <p:cNvPr id="1433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1370BF3-3E0F-4CEE-853F-BABC09B3ACC5}"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76950" y="5516563"/>
            <a:ext cx="2519363"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3" name="Freccia in giù 2"/>
          <p:cNvSpPr/>
          <p:nvPr/>
        </p:nvSpPr>
        <p:spPr>
          <a:xfrm>
            <a:off x="4572000" y="5291138"/>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4336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Apprendisti </a:t>
            </a:r>
            <a:r>
              <a:rPr lang="it-IT" altLang="it-IT" sz="2000" b="1" i="1" dirty="0">
                <a:solidFill>
                  <a:schemeClr val="bg1"/>
                </a:solidFill>
              </a:rPr>
              <a:t>mantenuti in servizio al termine del contratto - lavoratori assunti con contratto di apprendistato in quanto beneficiari di indennità di mobilità</a:t>
            </a:r>
            <a:r>
              <a:rPr lang="it-IT" altLang="it-IT" sz="2000" b="1" i="1" dirty="0" smtClean="0">
                <a:solidFill>
                  <a:schemeClr val="bg1"/>
                </a:solidFill>
              </a:rPr>
              <a:t>.</a:t>
            </a:r>
          </a:p>
          <a:p>
            <a:pPr eaLnBrk="1" hangingPunct="1">
              <a:defRPr/>
            </a:pPr>
            <a:endParaRPr lang="it-IT" altLang="it-IT" sz="2000" b="1" i="1" dirty="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In relazione alle modifiche apportate all’impianto contributivo a supporto dell’apprendistato professionalizzante come sopra descritte, a far tempo dal periodo di paga “settembre 2015”, viene a modificarsi la misura della contribuzione datoriale dovuta per i lavoratori in questione che, allineandosi a quella prevista per gli apprendisti professionalizzanti come definita al precedente punto 3, risentirà dell’aumento contributivo a titolo di </a:t>
            </a:r>
            <a:r>
              <a:rPr lang="it-IT" altLang="it-IT" sz="2000" dirty="0" err="1">
                <a:solidFill>
                  <a:schemeClr val="bg1"/>
                </a:solidFill>
              </a:rPr>
              <a:t>Cigo</a:t>
            </a:r>
            <a:r>
              <a:rPr lang="it-IT" altLang="it-IT" sz="2000" dirty="0">
                <a:solidFill>
                  <a:schemeClr val="bg1"/>
                </a:solidFill>
              </a:rPr>
              <a:t>/</a:t>
            </a:r>
            <a:r>
              <a:rPr lang="it-IT" altLang="it-IT" sz="2000" dirty="0" err="1">
                <a:solidFill>
                  <a:schemeClr val="bg1"/>
                </a:solidFill>
              </a:rPr>
              <a:t>Cigs</a:t>
            </a:r>
            <a:r>
              <a:rPr lang="it-IT" altLang="it-IT" sz="2000" dirty="0" smtClean="0">
                <a:solidFill>
                  <a:schemeClr val="bg1"/>
                </a:solidFill>
              </a:rPr>
              <a:t>.</a:t>
            </a:r>
          </a:p>
          <a:p>
            <a:pPr eaLnBrk="1" hangingPunct="1">
              <a:defRPr/>
            </a:pPr>
            <a:r>
              <a:rPr lang="it-IT" altLang="it-IT" sz="2000" b="1" dirty="0" smtClean="0">
                <a:solidFill>
                  <a:schemeClr val="bg1"/>
                </a:solidFill>
              </a:rPr>
              <a:t>Pertanto</a:t>
            </a:r>
            <a:r>
              <a:rPr lang="it-IT" altLang="it-IT" sz="2000" b="1" dirty="0">
                <a:solidFill>
                  <a:schemeClr val="bg1"/>
                </a:solidFill>
              </a:rPr>
              <a:t>, il datore di lavoro è tenuto al pagamento della contribuzione </a:t>
            </a:r>
            <a:r>
              <a:rPr lang="it-IT" altLang="it-IT" sz="2000" b="1" dirty="0" err="1">
                <a:solidFill>
                  <a:schemeClr val="bg1"/>
                </a:solidFill>
              </a:rPr>
              <a:t>Cigo</a:t>
            </a:r>
            <a:r>
              <a:rPr lang="it-IT" altLang="it-IT" sz="2000" b="1" dirty="0">
                <a:solidFill>
                  <a:schemeClr val="bg1"/>
                </a:solidFill>
              </a:rPr>
              <a:t>/</a:t>
            </a:r>
            <a:r>
              <a:rPr lang="it-IT" altLang="it-IT" sz="2000" b="1" dirty="0" err="1">
                <a:solidFill>
                  <a:schemeClr val="bg1"/>
                </a:solidFill>
              </a:rPr>
              <a:t>Cigs</a:t>
            </a:r>
            <a:r>
              <a:rPr lang="it-IT" altLang="it-IT" sz="2000" b="1" dirty="0">
                <a:solidFill>
                  <a:schemeClr val="bg1"/>
                </a:solidFill>
              </a:rPr>
              <a:t> sulla base dell’assetto e della misura prevista nel corso del periodo di apprendistato, a prescindere dalla qualifica conseguita dall’apprendista (&lt;Qualifica1&gt; = R o W).</a:t>
            </a: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443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FA18F7-2A2F-43CE-B2A0-DE1134193B7E}" type="slidenum">
              <a:rPr lang="it-IT" altLang="it-IT" sz="1200">
                <a:solidFill>
                  <a:srgbClr val="FFFFFF"/>
                </a:solidFill>
              </a:rPr>
              <a:pPr>
                <a:spcBef>
                  <a:spcPct val="0"/>
                </a:spcBef>
                <a:buFontTx/>
                <a:buNone/>
              </a:pPr>
              <a:t>135</a:t>
            </a:fld>
            <a:endParaRPr lang="it-IT" altLang="it-IT" sz="1200">
              <a:solidFill>
                <a:srgbClr val="FFFFFF"/>
              </a:solidFill>
            </a:endParaRPr>
          </a:p>
        </p:txBody>
      </p:sp>
      <p:pic>
        <p:nvPicPr>
          <p:cNvPr id="1443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06C499F-EA4F-4EF5-9AAF-FF1FF3A4A614}"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5867400" y="2417763"/>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3" name="Freccia in giù 2"/>
          <p:cNvSpPr/>
          <p:nvPr/>
        </p:nvSpPr>
        <p:spPr>
          <a:xfrm>
            <a:off x="4329113" y="2514600"/>
            <a:ext cx="485775"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4439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Apprendisti </a:t>
            </a:r>
            <a:r>
              <a:rPr lang="it-IT" altLang="it-IT" sz="2000" b="1" i="1" dirty="0">
                <a:solidFill>
                  <a:schemeClr val="bg1"/>
                </a:solidFill>
              </a:rPr>
              <a:t>mantenuti in servizio al termine del contratto - lavoratori assunti con contratto di apprendistato in quanto beneficiari di indennità di mobilità</a:t>
            </a:r>
            <a:r>
              <a:rPr lang="it-IT" altLang="it-IT" sz="2000" b="1" i="1" dirty="0" smtClean="0">
                <a:solidFill>
                  <a:schemeClr val="bg1"/>
                </a:solidFill>
              </a:rPr>
              <a:t>.</a:t>
            </a:r>
          </a:p>
          <a:p>
            <a:pPr eaLnBrk="1" hangingPunct="1">
              <a:defRPr/>
            </a:pPr>
            <a:endParaRPr lang="it-IT" altLang="it-IT" sz="2000" b="1" i="1" dirty="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b="1" dirty="0">
              <a:solidFill>
                <a:schemeClr val="bg1"/>
              </a:solidFill>
            </a:endParaRPr>
          </a:p>
          <a:p>
            <a:pPr marL="342900" indent="-342900" algn="just" eaLnBrk="1" hangingPunct="1">
              <a:buFont typeface="Arial" panose="020B0604020202020204" pitchFamily="34" charset="0"/>
              <a:buChar char="•"/>
              <a:defRPr/>
            </a:pPr>
            <a:r>
              <a:rPr lang="it-IT" altLang="it-IT" sz="2000" b="1" dirty="0" smtClean="0">
                <a:solidFill>
                  <a:schemeClr val="bg1"/>
                </a:solidFill>
              </a:rPr>
              <a:t>Per </a:t>
            </a:r>
            <a:r>
              <a:rPr lang="it-IT" altLang="it-IT" sz="2000" b="1" dirty="0">
                <a:solidFill>
                  <a:schemeClr val="bg1"/>
                </a:solidFill>
              </a:rPr>
              <a:t>gli apprendisti </a:t>
            </a:r>
            <a:r>
              <a:rPr lang="it-IT" altLang="it-IT" sz="2000" dirty="0">
                <a:solidFill>
                  <a:schemeClr val="bg1"/>
                </a:solidFill>
              </a:rPr>
              <a:t>mantenuti in servizio da </a:t>
            </a:r>
            <a:r>
              <a:rPr lang="it-IT" altLang="it-IT" sz="2000" b="1" dirty="0">
                <a:solidFill>
                  <a:schemeClr val="bg1"/>
                </a:solidFill>
              </a:rPr>
              <a:t>imprese destinatarie della </a:t>
            </a:r>
            <a:r>
              <a:rPr lang="it-IT" altLang="it-IT" sz="2000" b="1" dirty="0" err="1">
                <a:solidFill>
                  <a:schemeClr val="bg1"/>
                </a:solidFill>
              </a:rPr>
              <a:t>Cigs</a:t>
            </a:r>
            <a:r>
              <a:rPr lang="it-IT" altLang="it-IT" sz="2000" b="1" dirty="0">
                <a:solidFill>
                  <a:schemeClr val="bg1"/>
                </a:solidFill>
              </a:rPr>
              <a:t>, </a:t>
            </a:r>
            <a:r>
              <a:rPr lang="it-IT" altLang="it-IT" sz="2000" dirty="0">
                <a:solidFill>
                  <a:schemeClr val="bg1"/>
                </a:solidFill>
              </a:rPr>
              <a:t>resta ferma l’aliquota (0,30%) a carico del lavoratore.</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Con la medesima decorrenza, la nuova misura di contribuzione comprensiva di </a:t>
            </a:r>
            <a:r>
              <a:rPr lang="it-IT" altLang="it-IT" sz="2000" dirty="0" err="1">
                <a:solidFill>
                  <a:schemeClr val="bg1"/>
                </a:solidFill>
              </a:rPr>
              <a:t>Cigo</a:t>
            </a:r>
            <a:r>
              <a:rPr lang="it-IT" altLang="it-IT" sz="2000" dirty="0">
                <a:solidFill>
                  <a:schemeClr val="bg1"/>
                </a:solidFill>
              </a:rPr>
              <a:t>/</a:t>
            </a:r>
            <a:r>
              <a:rPr lang="it-IT" altLang="it-IT" sz="2000" dirty="0" err="1">
                <a:solidFill>
                  <a:schemeClr val="bg1"/>
                </a:solidFill>
              </a:rPr>
              <a:t>Cigs</a:t>
            </a:r>
            <a:r>
              <a:rPr lang="it-IT" altLang="it-IT" sz="2000" dirty="0">
                <a:solidFill>
                  <a:schemeClr val="bg1"/>
                </a:solidFill>
              </a:rPr>
              <a:t> riguarderà anche i lavoratori che, ai fini della loro  qualificazione  o  riqualificazione professionale, sono assunti in </a:t>
            </a:r>
            <a:r>
              <a:rPr lang="it-IT" altLang="it-IT" sz="2000" b="1" dirty="0">
                <a:solidFill>
                  <a:schemeClr val="bg1"/>
                </a:solidFill>
              </a:rPr>
              <a:t>apprendistato in qualità di beneficiari di indennità di mobilità, ex art. 47, c.4 del citato D.lgs. 81/2015.</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454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E97F23-EA46-4351-A0E4-BABA50C747CF}" type="slidenum">
              <a:rPr lang="it-IT" altLang="it-IT" sz="1200">
                <a:solidFill>
                  <a:srgbClr val="FFFFFF"/>
                </a:solidFill>
              </a:rPr>
              <a:pPr>
                <a:spcBef>
                  <a:spcPct val="0"/>
                </a:spcBef>
                <a:buFontTx/>
                <a:buNone/>
              </a:pPr>
              <a:t>136</a:t>
            </a:fld>
            <a:endParaRPr lang="it-IT" altLang="it-IT" sz="1200">
              <a:solidFill>
                <a:srgbClr val="FFFFFF"/>
              </a:solidFill>
            </a:endParaRPr>
          </a:p>
        </p:txBody>
      </p:sp>
      <p:pic>
        <p:nvPicPr>
          <p:cNvPr id="1454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7E956CF8-A96C-42DF-BE71-6D9047A7F9B6}"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5978525" y="27781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3" name="Freccia in giù 2"/>
          <p:cNvSpPr/>
          <p:nvPr/>
        </p:nvSpPr>
        <p:spPr>
          <a:xfrm>
            <a:off x="4349750" y="3003550"/>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4541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Regolarizzazione </a:t>
            </a:r>
            <a:r>
              <a:rPr lang="it-IT" altLang="it-IT" sz="2000" b="1" i="1" dirty="0">
                <a:solidFill>
                  <a:schemeClr val="bg1"/>
                </a:solidFill>
              </a:rPr>
              <a:t>dei periodi pregressi.</a:t>
            </a:r>
            <a:endParaRPr lang="it-IT" altLang="it-IT" sz="2000"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b="1" dirty="0">
              <a:solidFill>
                <a:schemeClr val="bg1"/>
              </a:solidFill>
            </a:endParaRPr>
          </a:p>
          <a:p>
            <a:pPr algn="just" eaLnBrk="1" hangingPunct="1">
              <a:defRPr/>
            </a:pPr>
            <a:endParaRPr lang="it-IT" altLang="it-IT" sz="2000" b="1" dirty="0">
              <a:solidFill>
                <a:schemeClr val="bg1"/>
              </a:solidFill>
            </a:endParaRPr>
          </a:p>
          <a:p>
            <a:pPr algn="just" eaLnBrk="1" hangingPunct="1">
              <a:defRPr/>
            </a:pPr>
            <a:r>
              <a:rPr lang="it-IT" altLang="it-IT" sz="2000" dirty="0">
                <a:solidFill>
                  <a:schemeClr val="bg1"/>
                </a:solidFill>
              </a:rPr>
              <a:t>Per la </a:t>
            </a:r>
            <a:r>
              <a:rPr lang="it-IT" altLang="it-IT" sz="2000" b="1" dirty="0">
                <a:solidFill>
                  <a:schemeClr val="bg1"/>
                </a:solidFill>
              </a:rPr>
              <a:t>regolarizzazione delle differenze contributive </a:t>
            </a:r>
            <a:r>
              <a:rPr lang="it-IT" altLang="it-IT" sz="2000" dirty="0">
                <a:solidFill>
                  <a:schemeClr val="bg1"/>
                </a:solidFill>
              </a:rPr>
              <a:t>connesse alle modifiche normative </a:t>
            </a:r>
            <a:r>
              <a:rPr lang="it-IT" altLang="it-IT" sz="2000" dirty="0" smtClean="0">
                <a:solidFill>
                  <a:schemeClr val="bg1"/>
                </a:solidFill>
              </a:rPr>
              <a:t> i </a:t>
            </a:r>
            <a:r>
              <a:rPr lang="it-IT" altLang="it-IT" sz="2000" dirty="0">
                <a:solidFill>
                  <a:schemeClr val="bg1"/>
                </a:solidFill>
              </a:rPr>
              <a:t>datori di </a:t>
            </a:r>
            <a:r>
              <a:rPr lang="it-IT" altLang="it-IT" sz="2000" dirty="0" smtClean="0">
                <a:solidFill>
                  <a:schemeClr val="bg1"/>
                </a:solidFill>
              </a:rPr>
              <a:t>lavoro potranno </a:t>
            </a:r>
            <a:r>
              <a:rPr lang="it-IT" altLang="it-IT" sz="2000" dirty="0">
                <a:solidFill>
                  <a:schemeClr val="bg1"/>
                </a:solidFill>
              </a:rPr>
              <a:t>partire </a:t>
            </a:r>
            <a:r>
              <a:rPr lang="it-IT" altLang="it-IT" sz="2000" b="1" dirty="0">
                <a:solidFill>
                  <a:schemeClr val="bg1"/>
                </a:solidFill>
              </a:rPr>
              <a:t>dal mese di competenza successivo a quello di emanazione del presente messaggio</a:t>
            </a:r>
            <a:r>
              <a:rPr lang="it-IT" altLang="it-IT" sz="2000" dirty="0">
                <a:solidFill>
                  <a:schemeClr val="bg1"/>
                </a:solidFill>
              </a:rPr>
              <a:t>, in relazione ai periodi interessati (settembre-dicembre 2015), </a:t>
            </a: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464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9C43AA-A82C-4604-8E4E-96428CF3E9E8}" type="slidenum">
              <a:rPr lang="it-IT" altLang="it-IT" sz="1200">
                <a:solidFill>
                  <a:srgbClr val="FFFFFF"/>
                </a:solidFill>
              </a:rPr>
              <a:pPr>
                <a:spcBef>
                  <a:spcPct val="0"/>
                </a:spcBef>
                <a:buFontTx/>
                <a:buNone/>
              </a:pPr>
              <a:t>137</a:t>
            </a:fld>
            <a:endParaRPr lang="it-IT" altLang="it-IT" sz="1200">
              <a:solidFill>
                <a:srgbClr val="FFFFFF"/>
              </a:solidFill>
            </a:endParaRPr>
          </a:p>
        </p:txBody>
      </p:sp>
      <p:pic>
        <p:nvPicPr>
          <p:cNvPr id="1464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B6EB9605-458B-4FEC-84AC-B020D3301A0A}"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5978525" y="27781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4" name="Freccia in giù 3"/>
          <p:cNvSpPr/>
          <p:nvPr/>
        </p:nvSpPr>
        <p:spPr>
          <a:xfrm>
            <a:off x="4349750" y="5157788"/>
            <a:ext cx="48577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4644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Regolarizzazione </a:t>
            </a:r>
            <a:r>
              <a:rPr lang="it-IT" altLang="it-IT" sz="2000" b="1" i="1" dirty="0">
                <a:solidFill>
                  <a:schemeClr val="bg1"/>
                </a:solidFill>
              </a:rPr>
              <a:t>dei periodi pregressi.</a:t>
            </a:r>
            <a:endParaRPr lang="it-IT" altLang="it-IT" sz="2000"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b="1" dirty="0">
              <a:solidFill>
                <a:schemeClr val="bg1"/>
              </a:solidFill>
            </a:endParaRPr>
          </a:p>
          <a:p>
            <a:pPr algn="just" eaLnBrk="1" hangingPunct="1">
              <a:defRPr/>
            </a:pPr>
            <a:r>
              <a:rPr lang="it-IT" altLang="it-IT" sz="2000" dirty="0" smtClean="0">
                <a:solidFill>
                  <a:schemeClr val="bg1"/>
                </a:solidFill>
              </a:rPr>
              <a:t>Pertanto</a:t>
            </a:r>
            <a:r>
              <a:rPr lang="it-IT" altLang="it-IT" sz="2000" dirty="0">
                <a:solidFill>
                  <a:schemeClr val="bg1"/>
                </a:solidFill>
              </a:rPr>
              <a:t>, assumendo a riferimento il mese x quale mese di emanazione del presente messaggio:</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per le valorizzazioni delle predette causali riportate nell’</a:t>
            </a:r>
            <a:r>
              <a:rPr lang="it-IT" altLang="it-IT" sz="2000" dirty="0" err="1">
                <a:solidFill>
                  <a:schemeClr val="bg1"/>
                </a:solidFill>
              </a:rPr>
              <a:t>UniEmens</a:t>
            </a:r>
            <a:r>
              <a:rPr lang="it-IT" altLang="it-IT" sz="2000" dirty="0">
                <a:solidFill>
                  <a:schemeClr val="bg1"/>
                </a:solidFill>
              </a:rPr>
              <a:t>  di competenza del mese </a:t>
            </a:r>
            <a:r>
              <a:rPr lang="it-IT" altLang="it-IT" sz="2000" b="1" dirty="0">
                <a:solidFill>
                  <a:schemeClr val="bg1"/>
                </a:solidFill>
              </a:rPr>
              <a:t>x+1</a:t>
            </a:r>
            <a:r>
              <a:rPr lang="it-IT" altLang="it-IT" sz="2000" dirty="0">
                <a:solidFill>
                  <a:schemeClr val="bg1"/>
                </a:solidFill>
              </a:rPr>
              <a:t>, il pagamento dei relativi contributi va effettuato, senza aggravio di oneri accessori, entro il giorno 16 del mese x+2;</a:t>
            </a:r>
          </a:p>
          <a:p>
            <a:pPr marL="342900" indent="-342900" algn="just" eaLnBrk="1" hangingPunct="1">
              <a:buFont typeface="Arial" panose="020B0604020202020204" pitchFamily="34" charset="0"/>
              <a:buChar char="•"/>
              <a:defRPr/>
            </a:pPr>
            <a:r>
              <a:rPr lang="it-IT" altLang="it-IT" sz="2000" dirty="0">
                <a:solidFill>
                  <a:schemeClr val="bg1"/>
                </a:solidFill>
              </a:rPr>
              <a:t>per le valorizzazioni delle predette causali riportate nell’</a:t>
            </a:r>
            <a:r>
              <a:rPr lang="it-IT" altLang="it-IT" sz="2000" dirty="0" err="1">
                <a:solidFill>
                  <a:schemeClr val="bg1"/>
                </a:solidFill>
              </a:rPr>
              <a:t>UniEmens</a:t>
            </a:r>
            <a:r>
              <a:rPr lang="it-IT" altLang="it-IT" sz="2000" dirty="0">
                <a:solidFill>
                  <a:schemeClr val="bg1"/>
                </a:solidFill>
              </a:rPr>
              <a:t>  di competenza del mese </a:t>
            </a:r>
            <a:r>
              <a:rPr lang="it-IT" altLang="it-IT" sz="2000" b="1" dirty="0">
                <a:solidFill>
                  <a:schemeClr val="bg1"/>
                </a:solidFill>
              </a:rPr>
              <a:t>x+2,</a:t>
            </a:r>
            <a:r>
              <a:rPr lang="it-IT" altLang="it-IT" sz="2000" dirty="0">
                <a:solidFill>
                  <a:schemeClr val="bg1"/>
                </a:solidFill>
              </a:rPr>
              <a:t> il pagamento dei relativi contributi va effettuato, senza aggravio di oneri accessori, entro il giorno 16 del mese x+3.</a:t>
            </a: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474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FFF0D6-8D02-40B2-845E-B1D71F0D3BC9}" type="slidenum">
              <a:rPr lang="it-IT" altLang="it-IT" sz="1200">
                <a:solidFill>
                  <a:srgbClr val="FFFFFF"/>
                </a:solidFill>
              </a:rPr>
              <a:pPr>
                <a:spcBef>
                  <a:spcPct val="0"/>
                </a:spcBef>
                <a:buFontTx/>
                <a:buNone/>
              </a:pPr>
              <a:t>138</a:t>
            </a:fld>
            <a:endParaRPr lang="it-IT" altLang="it-IT" sz="1200">
              <a:solidFill>
                <a:srgbClr val="FFFFFF"/>
              </a:solidFill>
            </a:endParaRPr>
          </a:p>
        </p:txBody>
      </p:sp>
      <p:pic>
        <p:nvPicPr>
          <p:cNvPr id="1474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94F9A4A-A617-4012-920C-F6983A3AF68D}"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81713" y="234950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4" name="Freccia in giù 3"/>
          <p:cNvSpPr/>
          <p:nvPr/>
        </p:nvSpPr>
        <p:spPr>
          <a:xfrm>
            <a:off x="4302125" y="2532063"/>
            <a:ext cx="484188"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4746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Regolarizzazione </a:t>
            </a:r>
            <a:r>
              <a:rPr lang="it-IT" altLang="it-IT" sz="2000" b="1" i="1" dirty="0">
                <a:solidFill>
                  <a:schemeClr val="bg1"/>
                </a:solidFill>
              </a:rPr>
              <a:t>dei periodi pregressi.</a:t>
            </a:r>
            <a:endParaRPr lang="it-IT" altLang="it-IT" sz="2000"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b="1"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484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B867C9-8AD5-4A42-9C9D-EA10C544F719}" type="slidenum">
              <a:rPr lang="it-IT" altLang="it-IT" sz="1200">
                <a:solidFill>
                  <a:srgbClr val="FFFFFF"/>
                </a:solidFill>
              </a:rPr>
              <a:pPr>
                <a:spcBef>
                  <a:spcPct val="0"/>
                </a:spcBef>
                <a:buFontTx/>
                <a:buNone/>
              </a:pPr>
              <a:t>139</a:t>
            </a:fld>
            <a:endParaRPr lang="it-IT" altLang="it-IT" sz="1200">
              <a:solidFill>
                <a:srgbClr val="FFFFFF"/>
              </a:solidFill>
            </a:endParaRPr>
          </a:p>
        </p:txBody>
      </p:sp>
      <p:pic>
        <p:nvPicPr>
          <p:cNvPr id="1484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D6957C9E-4FB7-405A-84BE-E0E04A9225C1}"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81713" y="234950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4" name="Freccia in giù 3"/>
          <p:cNvSpPr/>
          <p:nvPr/>
        </p:nvSpPr>
        <p:spPr>
          <a:xfrm>
            <a:off x="4302125" y="2532063"/>
            <a:ext cx="484188"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Rettangolo arrotondato 2"/>
          <p:cNvSpPr/>
          <p:nvPr/>
        </p:nvSpPr>
        <p:spPr>
          <a:xfrm>
            <a:off x="1504950" y="3554413"/>
            <a:ext cx="6027738" cy="2087562"/>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rPr>
              <a:t>La regolarizzazione può avvenire </a:t>
            </a:r>
            <a:r>
              <a:rPr lang="it-IT" u="sng" dirty="0">
                <a:solidFill>
                  <a:prstClr val="black"/>
                </a:solidFill>
              </a:rPr>
              <a:t>tramite il flusso UNIEMENS del mese di</a:t>
            </a:r>
          </a:p>
          <a:p>
            <a:pPr algn="just">
              <a:defRPr/>
            </a:pPr>
            <a:r>
              <a:rPr lang="it-IT" dirty="0">
                <a:solidFill>
                  <a:prstClr val="black"/>
                </a:solidFill>
              </a:rPr>
              <a:t>• </a:t>
            </a:r>
            <a:r>
              <a:rPr lang="it-IT" b="1" dirty="0">
                <a:solidFill>
                  <a:prstClr val="black"/>
                </a:solidFill>
              </a:rPr>
              <a:t>febbraio 2016 </a:t>
            </a:r>
            <a:r>
              <a:rPr lang="it-IT" dirty="0">
                <a:solidFill>
                  <a:prstClr val="black"/>
                </a:solidFill>
              </a:rPr>
              <a:t>con versamento della contribuzione entro il 16 marzo 2016;</a:t>
            </a:r>
          </a:p>
          <a:p>
            <a:pPr algn="just">
              <a:defRPr/>
            </a:pPr>
            <a:r>
              <a:rPr lang="it-IT" dirty="0">
                <a:solidFill>
                  <a:prstClr val="black"/>
                </a:solidFill>
              </a:rPr>
              <a:t>• </a:t>
            </a:r>
            <a:r>
              <a:rPr lang="it-IT" b="1" dirty="0">
                <a:solidFill>
                  <a:prstClr val="black"/>
                </a:solidFill>
              </a:rPr>
              <a:t>marzo 2016 </a:t>
            </a:r>
            <a:r>
              <a:rPr lang="it-IT" dirty="0">
                <a:solidFill>
                  <a:prstClr val="black"/>
                </a:solidFill>
              </a:rPr>
              <a:t>con versamento della contribuzione entro il 18 aprile 2016 (in quanto il 16 aprile cade di sabato).</a:t>
            </a:r>
          </a:p>
        </p:txBody>
      </p:sp>
      <p:pic>
        <p:nvPicPr>
          <p:cNvPr id="14849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670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395288" y="1773238"/>
            <a:ext cx="8351837" cy="4603750"/>
          </a:xfrm>
          <a:ln>
            <a:solidFill>
              <a:schemeClr val="bg2">
                <a:lumMod val="40000"/>
                <a:lumOff val="60000"/>
              </a:schemeClr>
            </a:solidFill>
          </a:ln>
        </p:spPr>
        <p:txBody>
          <a:bodyPr/>
          <a:lstStyle/>
          <a:p>
            <a:pPr eaLnBrk="1" hangingPunct="1">
              <a:defRPr/>
            </a:pPr>
            <a:r>
              <a:rPr lang="it-IT" altLang="it-IT" sz="2200" b="1" dirty="0" smtClean="0">
                <a:solidFill>
                  <a:schemeClr val="bg1"/>
                </a:solidFill>
              </a:rPr>
              <a:t>1.  </a:t>
            </a:r>
            <a:r>
              <a:rPr lang="it-IT" altLang="it-IT" sz="2200" b="1" u="sng" dirty="0" smtClean="0">
                <a:solidFill>
                  <a:schemeClr val="bg1"/>
                </a:solidFill>
              </a:rPr>
              <a:t>Aspetti generali</a:t>
            </a:r>
            <a:endParaRPr lang="it-IT" altLang="it-IT" sz="2200" b="1" u="sng" dirty="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200" dirty="0">
                <a:solidFill>
                  <a:schemeClr val="bg1"/>
                </a:solidFill>
              </a:rPr>
              <a:t> </a:t>
            </a:r>
            <a:r>
              <a:rPr lang="it-IT" altLang="it-IT" sz="2200" dirty="0" smtClean="0">
                <a:solidFill>
                  <a:schemeClr val="bg1"/>
                </a:solidFill>
              </a:rPr>
              <a:t>Il D.M. LAVORO 15 dicembre 2015 detta la </a:t>
            </a:r>
            <a:r>
              <a:rPr lang="it-IT" altLang="it-IT" sz="2200" b="1" dirty="0" smtClean="0">
                <a:solidFill>
                  <a:schemeClr val="bg1"/>
                </a:solidFill>
              </a:rPr>
              <a:t>regolamentazione organica </a:t>
            </a:r>
            <a:r>
              <a:rPr lang="it-IT" altLang="it-IT" sz="2200" dirty="0" smtClean="0">
                <a:solidFill>
                  <a:schemeClr val="bg1"/>
                </a:solidFill>
              </a:rPr>
              <a:t>del nuovo sistema di comunicazione telematica delle dimissioni volontarie e della risoluzione consensuale, </a:t>
            </a:r>
            <a:r>
              <a:rPr lang="it-IT" altLang="it-IT" sz="2200" b="1" dirty="0" smtClean="0">
                <a:solidFill>
                  <a:schemeClr val="bg1"/>
                </a:solidFill>
              </a:rPr>
              <a:t>definendo</a:t>
            </a:r>
            <a:r>
              <a:rPr lang="it-IT" altLang="it-IT" sz="2200" dirty="0" smtClean="0">
                <a:solidFill>
                  <a:schemeClr val="bg1"/>
                </a:solidFill>
              </a:rPr>
              <a:t>:</a:t>
            </a:r>
          </a:p>
          <a:p>
            <a:pPr algn="just" eaLnBrk="1" hangingPunct="1">
              <a:defRPr/>
            </a:pPr>
            <a:endParaRPr lang="it-IT" altLang="it-IT" sz="1200" dirty="0" smtClean="0">
              <a:solidFill>
                <a:schemeClr val="bg1"/>
              </a:solidFill>
            </a:endParaRPr>
          </a:p>
          <a:p>
            <a:pPr algn="just" eaLnBrk="1" hangingPunct="1">
              <a:buFontTx/>
              <a:buChar char="-"/>
              <a:defRPr/>
            </a:pPr>
            <a:r>
              <a:rPr lang="it-IT" altLang="it-IT" sz="2000" dirty="0" smtClean="0">
                <a:solidFill>
                  <a:schemeClr val="bg1"/>
                </a:solidFill>
              </a:rPr>
              <a:t> </a:t>
            </a:r>
            <a:r>
              <a:rPr lang="it-IT" altLang="it-IT" sz="2200" dirty="0" smtClean="0">
                <a:solidFill>
                  <a:schemeClr val="bg1"/>
                </a:solidFill>
              </a:rPr>
              <a:t>le caratteristiche tecniche del modulo da utilizzare;</a:t>
            </a:r>
          </a:p>
          <a:p>
            <a:pPr algn="just" eaLnBrk="1" hangingPunct="1">
              <a:buFontTx/>
              <a:buChar char="-"/>
              <a:defRPr/>
            </a:pPr>
            <a:r>
              <a:rPr lang="it-IT" altLang="it-IT" sz="2200" dirty="0" smtClean="0">
                <a:solidFill>
                  <a:schemeClr val="bg1"/>
                </a:solidFill>
              </a:rPr>
              <a:t> le modalità tecniche di trasmissione ai soggetti interessati;</a:t>
            </a:r>
          </a:p>
          <a:p>
            <a:pPr algn="just" eaLnBrk="1" hangingPunct="1">
              <a:buFontTx/>
              <a:buChar char="-"/>
              <a:defRPr/>
            </a:pPr>
            <a:r>
              <a:rPr lang="it-IT" altLang="it-IT" sz="2200" dirty="0" smtClean="0">
                <a:solidFill>
                  <a:schemeClr val="bg1"/>
                </a:solidFill>
              </a:rPr>
              <a:t> i compiti dei c.d. “</a:t>
            </a:r>
            <a:r>
              <a:rPr lang="it-IT" altLang="it-IT" sz="2200" i="1" dirty="0" smtClean="0">
                <a:solidFill>
                  <a:schemeClr val="bg1"/>
                </a:solidFill>
              </a:rPr>
              <a:t>soggetti abilitati</a:t>
            </a:r>
            <a:r>
              <a:rPr lang="it-IT" altLang="it-IT" sz="2200" dirty="0" smtClean="0">
                <a:solidFill>
                  <a:schemeClr val="bg1"/>
                </a:solidFill>
              </a:rPr>
              <a:t>”, cioè coloro che la legge individua come “intermediari” che possono trasmettere il modulo per conto del lavoratore. </a:t>
            </a:r>
            <a:endParaRPr lang="it-IT" altLang="it-IT" sz="2200" dirty="0">
              <a:solidFill>
                <a:schemeClr val="bg1"/>
              </a:solidFill>
            </a:endParaRPr>
          </a:p>
        </p:txBody>
      </p:sp>
      <p:pic>
        <p:nvPicPr>
          <p:cNvPr id="1741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334963" y="1700213"/>
            <a:ext cx="8351837" cy="4897437"/>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 </a:t>
            </a:r>
            <a:endParaRPr lang="it-IT" altLang="it-IT" sz="2000"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495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F836E2-2952-444B-B41C-CAA0E55FCB39}" type="slidenum">
              <a:rPr lang="it-IT" altLang="it-IT" sz="1200">
                <a:solidFill>
                  <a:srgbClr val="FFFFFF"/>
                </a:solidFill>
              </a:rPr>
              <a:pPr>
                <a:spcBef>
                  <a:spcPct val="0"/>
                </a:spcBef>
                <a:buFontTx/>
                <a:buNone/>
              </a:pPr>
              <a:t>140</a:t>
            </a:fld>
            <a:endParaRPr lang="it-IT" altLang="it-IT" sz="1200">
              <a:solidFill>
                <a:srgbClr val="FFFFFF"/>
              </a:solidFill>
            </a:endParaRPr>
          </a:p>
        </p:txBody>
      </p:sp>
      <p:pic>
        <p:nvPicPr>
          <p:cNvPr id="1495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D6957C9E-4FB7-405A-84BE-E0E04A9225C1}" type="datetime1">
              <a:rPr lang="it-IT" smtClean="0">
                <a:solidFill>
                  <a:prstClr val="white">
                    <a:tint val="75000"/>
                  </a:prstClr>
                </a:solidFill>
              </a:rPr>
              <a:pPr>
                <a:defRPr/>
              </a:pPr>
              <a:t>21/03/2016</a:t>
            </a:fld>
            <a:endParaRPr lang="it-IT">
              <a:solidFill>
                <a:prstClr val="white">
                  <a:tint val="75000"/>
                </a:prstClr>
              </a:solidFill>
            </a:endParaRPr>
          </a:p>
        </p:txBody>
      </p:sp>
      <p:graphicFrame>
        <p:nvGraphicFramePr>
          <p:cNvPr id="5" name="Tabella 4"/>
          <p:cNvGraphicFramePr>
            <a:graphicFrameLocks noGrp="1"/>
          </p:cNvGraphicFramePr>
          <p:nvPr/>
        </p:nvGraphicFramePr>
        <p:xfrm>
          <a:off x="611188" y="1844675"/>
          <a:ext cx="7864476" cy="4557713"/>
        </p:xfrm>
        <a:graphic>
          <a:graphicData uri="http://schemas.openxmlformats.org/drawingml/2006/table">
            <a:tbl>
              <a:tblPr firstRow="1" bandRow="1">
                <a:tableStyleId>{5C22544A-7EE6-4342-B048-85BDC9FD1C3A}</a:tableStyleId>
              </a:tblPr>
              <a:tblGrid>
                <a:gridCol w="1966119"/>
                <a:gridCol w="1966119"/>
                <a:gridCol w="1966119"/>
                <a:gridCol w="1966119"/>
              </a:tblGrid>
              <a:tr h="849824">
                <a:tc>
                  <a:txBody>
                    <a:bodyPr/>
                    <a:lstStyle/>
                    <a:p>
                      <a:pPr algn="ctr"/>
                      <a:r>
                        <a:rPr lang="it-IT" sz="1400" b="1" dirty="0" smtClean="0">
                          <a:solidFill>
                            <a:schemeClr val="bg1"/>
                          </a:solidFill>
                        </a:rPr>
                        <a:t>Operaio 5^ liv.</a:t>
                      </a:r>
                    </a:p>
                    <a:p>
                      <a:pPr algn="ctr"/>
                      <a:r>
                        <a:rPr lang="it-IT" sz="1400" b="1" dirty="0" err="1" smtClean="0">
                          <a:solidFill>
                            <a:schemeClr val="bg1"/>
                          </a:solidFill>
                        </a:rPr>
                        <a:t>Metalm</a:t>
                      </a:r>
                      <a:r>
                        <a:rPr lang="it-IT" sz="1400" b="1" dirty="0" smtClean="0">
                          <a:solidFill>
                            <a:schemeClr val="bg1"/>
                          </a:solidFill>
                        </a:rPr>
                        <a:t>. </a:t>
                      </a:r>
                      <a:r>
                        <a:rPr lang="it-IT" sz="1400" b="1" dirty="0" err="1" smtClean="0">
                          <a:solidFill>
                            <a:schemeClr val="bg1"/>
                          </a:solidFill>
                        </a:rPr>
                        <a:t>Ind</a:t>
                      </a:r>
                      <a:r>
                        <a:rPr lang="it-IT" sz="1400" b="1" dirty="0" smtClean="0">
                          <a:solidFill>
                            <a:schemeClr val="bg1"/>
                          </a:solidFill>
                        </a:rPr>
                        <a:t>.</a:t>
                      </a:r>
                    </a:p>
                    <a:p>
                      <a:pPr algn="ctr"/>
                      <a:endParaRPr lang="it-IT" sz="1400" dirty="0">
                        <a:solidFill>
                          <a:schemeClr val="bg1"/>
                        </a:solidFill>
                      </a:endParaRPr>
                    </a:p>
                  </a:txBody>
                  <a:tcPr marL="91439" marR="91439" marT="45727" marB="45727">
                    <a:solidFill>
                      <a:schemeClr val="tx1">
                        <a:lumMod val="65000"/>
                      </a:schemeClr>
                    </a:solidFill>
                  </a:tcPr>
                </a:tc>
                <a:tc>
                  <a:txBody>
                    <a:bodyPr/>
                    <a:lstStyle/>
                    <a:p>
                      <a:pPr algn="ctr"/>
                      <a:r>
                        <a:rPr lang="it-IT" sz="1400" dirty="0" smtClean="0">
                          <a:solidFill>
                            <a:schemeClr val="bg1"/>
                          </a:solidFill>
                        </a:rPr>
                        <a:t>Esonero</a:t>
                      </a:r>
                      <a:r>
                        <a:rPr lang="it-IT" sz="1400" baseline="0" dirty="0" smtClean="0">
                          <a:solidFill>
                            <a:schemeClr val="bg1"/>
                          </a:solidFill>
                        </a:rPr>
                        <a:t> contributivo</a:t>
                      </a:r>
                    </a:p>
                    <a:p>
                      <a:pPr algn="ctr"/>
                      <a:r>
                        <a:rPr lang="it-IT" sz="1400" dirty="0" smtClean="0">
                          <a:solidFill>
                            <a:schemeClr val="bg1"/>
                          </a:solidFill>
                        </a:rPr>
                        <a:t>L. 190/2014</a:t>
                      </a:r>
                      <a:endParaRPr lang="it-IT" sz="1400" dirty="0">
                        <a:solidFill>
                          <a:schemeClr val="bg1"/>
                        </a:solidFill>
                      </a:endParaRPr>
                    </a:p>
                  </a:txBody>
                  <a:tcPr marL="91439" marR="91439" marT="45727" marB="45727">
                    <a:solidFill>
                      <a:schemeClr val="tx1">
                        <a:lumMod val="65000"/>
                      </a:schemeClr>
                    </a:solidFill>
                  </a:tcPr>
                </a:tc>
                <a:tc>
                  <a:txBody>
                    <a:bodyPr/>
                    <a:lstStyle/>
                    <a:p>
                      <a:pPr algn="ctr"/>
                      <a:r>
                        <a:rPr lang="it-IT" sz="1400" dirty="0" smtClean="0">
                          <a:solidFill>
                            <a:schemeClr val="bg1"/>
                          </a:solidFill>
                        </a:rPr>
                        <a:t>Esonero contributivo </a:t>
                      </a:r>
                    </a:p>
                    <a:p>
                      <a:pPr algn="ctr"/>
                      <a:r>
                        <a:rPr lang="it-IT" sz="1400" dirty="0" smtClean="0">
                          <a:solidFill>
                            <a:schemeClr val="bg1"/>
                          </a:solidFill>
                        </a:rPr>
                        <a:t>L. 208/2015</a:t>
                      </a:r>
                      <a:endParaRPr lang="it-IT" sz="1400" dirty="0">
                        <a:solidFill>
                          <a:schemeClr val="bg1"/>
                        </a:solidFill>
                      </a:endParaRPr>
                    </a:p>
                  </a:txBody>
                  <a:tcPr marL="91439" marR="91439" marT="45727" marB="45727">
                    <a:solidFill>
                      <a:schemeClr val="tx1">
                        <a:lumMod val="65000"/>
                      </a:schemeClr>
                    </a:solidFill>
                  </a:tcPr>
                </a:tc>
                <a:tc>
                  <a:txBody>
                    <a:bodyPr/>
                    <a:lstStyle/>
                    <a:p>
                      <a:pPr algn="ctr"/>
                      <a:r>
                        <a:rPr lang="it-IT" sz="1400" dirty="0" smtClean="0">
                          <a:solidFill>
                            <a:schemeClr val="bg1"/>
                          </a:solidFill>
                        </a:rPr>
                        <a:t>Apprendistato professionalizzante</a:t>
                      </a:r>
                    </a:p>
                    <a:p>
                      <a:pPr algn="ctr"/>
                      <a:r>
                        <a:rPr lang="it-IT" sz="1400" dirty="0" smtClean="0">
                          <a:solidFill>
                            <a:schemeClr val="bg1"/>
                          </a:solidFill>
                        </a:rPr>
                        <a:t>(+</a:t>
                      </a:r>
                      <a:r>
                        <a:rPr lang="it-IT" sz="1400" baseline="0" dirty="0" smtClean="0">
                          <a:solidFill>
                            <a:schemeClr val="bg1"/>
                          </a:solidFill>
                        </a:rPr>
                        <a:t> 9 addetti)</a:t>
                      </a:r>
                      <a:endParaRPr lang="it-IT" sz="1400" dirty="0">
                        <a:solidFill>
                          <a:schemeClr val="bg1"/>
                        </a:solidFill>
                      </a:endParaRPr>
                    </a:p>
                  </a:txBody>
                  <a:tcPr marL="91439" marR="91439" marT="45727" marB="45727">
                    <a:solidFill>
                      <a:schemeClr val="tx1">
                        <a:lumMod val="65000"/>
                      </a:schemeClr>
                    </a:solidFill>
                  </a:tcPr>
                </a:tc>
              </a:tr>
              <a:tr h="849824">
                <a:tc>
                  <a:txBody>
                    <a:bodyPr/>
                    <a:lstStyle/>
                    <a:p>
                      <a:pPr algn="ctr"/>
                      <a:endParaRPr lang="it-IT" sz="1400" dirty="0" smtClean="0">
                        <a:solidFill>
                          <a:schemeClr val="bg1"/>
                        </a:solidFill>
                      </a:endParaRPr>
                    </a:p>
                    <a:p>
                      <a:pPr algn="ctr"/>
                      <a:r>
                        <a:rPr lang="it-IT" sz="1400" dirty="0" smtClean="0">
                          <a:solidFill>
                            <a:schemeClr val="bg1"/>
                          </a:solidFill>
                        </a:rPr>
                        <a:t>Retribuzione</a:t>
                      </a: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1.774,89</a:t>
                      </a: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1.774,89</a:t>
                      </a:r>
                    </a:p>
                    <a:p>
                      <a:pPr algn="ct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1.622,96</a:t>
                      </a:r>
                      <a:endParaRPr lang="it-IT" sz="1400" dirty="0">
                        <a:solidFill>
                          <a:schemeClr val="bg1"/>
                        </a:solidFill>
                      </a:endParaRPr>
                    </a:p>
                  </a:txBody>
                  <a:tcPr marL="91439" marR="91439" marT="45727" marB="45727"/>
                </a:tc>
              </a:tr>
              <a:tr h="1158417">
                <a:tc>
                  <a:txBody>
                    <a:bodyPr/>
                    <a:lstStyle/>
                    <a:p>
                      <a:pPr algn="ctr"/>
                      <a:endParaRPr lang="it-IT" sz="1400" dirty="0" smtClean="0">
                        <a:solidFill>
                          <a:schemeClr val="bg1"/>
                        </a:solidFill>
                      </a:endParaRPr>
                    </a:p>
                    <a:p>
                      <a:pPr algn="ctr"/>
                      <a:r>
                        <a:rPr lang="it-IT" sz="1400" dirty="0" smtClean="0">
                          <a:solidFill>
                            <a:schemeClr val="bg1"/>
                          </a:solidFill>
                        </a:rPr>
                        <a:t>Contributi INPS</a:t>
                      </a: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544,57</a:t>
                      </a:r>
                    </a:p>
                    <a:p>
                      <a:pPr algn="ctr"/>
                      <a:r>
                        <a:rPr lang="it-IT" sz="1400" dirty="0" smtClean="0">
                          <a:solidFill>
                            <a:schemeClr val="bg1"/>
                          </a:solidFill>
                        </a:rPr>
                        <a:t>30,68% (con aliquota CIG ridotta)</a:t>
                      </a:r>
                    </a:p>
                    <a:p>
                      <a:pPr algn="ct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544,57</a:t>
                      </a:r>
                    </a:p>
                    <a:p>
                      <a:pPr algn="ctr"/>
                      <a:r>
                        <a:rPr lang="it-IT" sz="1400" dirty="0" smtClean="0">
                          <a:solidFill>
                            <a:schemeClr val="bg1"/>
                          </a:solidFill>
                        </a:rPr>
                        <a:t>30,68% (con aliquota CIG ridotta)</a:t>
                      </a:r>
                    </a:p>
                    <a:p>
                      <a:pPr algn="ct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216,02</a:t>
                      </a:r>
                    </a:p>
                    <a:p>
                      <a:pPr algn="ctr"/>
                      <a:r>
                        <a:rPr lang="it-IT" sz="1400" dirty="0" smtClean="0">
                          <a:solidFill>
                            <a:schemeClr val="bg1"/>
                          </a:solidFill>
                        </a:rPr>
                        <a:t>(10% + 1,61%</a:t>
                      </a:r>
                      <a:r>
                        <a:rPr lang="it-IT" sz="1400" baseline="0" dirty="0" smtClean="0">
                          <a:solidFill>
                            <a:schemeClr val="bg1"/>
                          </a:solidFill>
                        </a:rPr>
                        <a:t> + 1,7%)</a:t>
                      </a:r>
                      <a:endParaRPr lang="it-IT" sz="1400" dirty="0">
                        <a:solidFill>
                          <a:schemeClr val="bg1"/>
                        </a:solidFill>
                      </a:endParaRPr>
                    </a:p>
                  </a:txBody>
                  <a:tcPr marL="91439" marR="91439" marT="45727" marB="45727"/>
                </a:tc>
              </a:tr>
              <a:tr h="849824">
                <a:tc>
                  <a:txBody>
                    <a:bodyPr/>
                    <a:lstStyle/>
                    <a:p>
                      <a:pPr algn="ctr"/>
                      <a:endParaRPr lang="it-IT" sz="1400" dirty="0" smtClean="0">
                        <a:solidFill>
                          <a:schemeClr val="bg1"/>
                        </a:solidFill>
                      </a:endParaRPr>
                    </a:p>
                    <a:p>
                      <a:pPr algn="ctr"/>
                      <a:r>
                        <a:rPr lang="it-IT" sz="1400" dirty="0" smtClean="0">
                          <a:solidFill>
                            <a:schemeClr val="bg1"/>
                          </a:solidFill>
                        </a:rPr>
                        <a:t>Esonero</a:t>
                      </a: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-539,25</a:t>
                      </a: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-215,68</a:t>
                      </a: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0</a:t>
                      </a:r>
                      <a:endParaRPr lang="it-IT" sz="1400" dirty="0">
                        <a:solidFill>
                          <a:schemeClr val="bg1"/>
                        </a:solidFill>
                      </a:endParaRPr>
                    </a:p>
                  </a:txBody>
                  <a:tcPr marL="91439" marR="91439" marT="45727" marB="45727"/>
                </a:tc>
              </a:tr>
              <a:tr h="849824">
                <a:tc>
                  <a:txBody>
                    <a:bodyPr/>
                    <a:lstStyle/>
                    <a:p>
                      <a:pPr algn="ctr"/>
                      <a:endParaRPr lang="it-IT" sz="1400" dirty="0" smtClean="0">
                        <a:solidFill>
                          <a:schemeClr val="bg1"/>
                        </a:solidFill>
                      </a:endParaRPr>
                    </a:p>
                    <a:p>
                      <a:pPr algn="ctr"/>
                      <a:r>
                        <a:rPr lang="it-IT" sz="1400" dirty="0" err="1" smtClean="0">
                          <a:solidFill>
                            <a:schemeClr val="bg1"/>
                          </a:solidFill>
                        </a:rPr>
                        <a:t>Retrib</a:t>
                      </a:r>
                      <a:r>
                        <a:rPr lang="it-IT" sz="1400" dirty="0" smtClean="0">
                          <a:solidFill>
                            <a:schemeClr val="bg1"/>
                          </a:solidFill>
                        </a:rPr>
                        <a:t>.</a:t>
                      </a:r>
                      <a:r>
                        <a:rPr lang="it-IT" sz="1400" baseline="0" dirty="0" smtClean="0">
                          <a:solidFill>
                            <a:schemeClr val="bg1"/>
                          </a:solidFill>
                        </a:rPr>
                        <a:t> + INPS</a:t>
                      </a: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1.780.21</a:t>
                      </a: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dirty="0" smtClean="0">
                          <a:solidFill>
                            <a:schemeClr val="bg1"/>
                          </a:solidFill>
                        </a:rPr>
                        <a:t>2.103,78</a:t>
                      </a:r>
                      <a:endParaRPr lang="it-IT" sz="1400" dirty="0">
                        <a:solidFill>
                          <a:schemeClr val="bg1"/>
                        </a:solidFill>
                      </a:endParaRPr>
                    </a:p>
                  </a:txBody>
                  <a:tcPr marL="91439" marR="91439" marT="45727" marB="45727"/>
                </a:tc>
                <a:tc>
                  <a:txBody>
                    <a:bodyPr/>
                    <a:lstStyle/>
                    <a:p>
                      <a:pPr algn="ctr"/>
                      <a:endParaRPr lang="it-IT" sz="1400" dirty="0" smtClean="0">
                        <a:solidFill>
                          <a:schemeClr val="bg1"/>
                        </a:solidFill>
                      </a:endParaRPr>
                    </a:p>
                    <a:p>
                      <a:pPr algn="ctr"/>
                      <a:r>
                        <a:rPr lang="it-IT" sz="1400" b="1" dirty="0" smtClean="0">
                          <a:solidFill>
                            <a:schemeClr val="bg1"/>
                          </a:solidFill>
                        </a:rPr>
                        <a:t>1.838,98</a:t>
                      </a:r>
                      <a:endParaRPr lang="it-IT" sz="1400" b="1" dirty="0">
                        <a:solidFill>
                          <a:schemeClr val="bg1"/>
                        </a:solidFill>
                      </a:endParaRPr>
                    </a:p>
                  </a:txBody>
                  <a:tcPr marL="91439" marR="91439" marT="45727" marB="45727"/>
                </a:tc>
              </a:tr>
            </a:tbl>
          </a:graphicData>
        </a:graphic>
      </p:graphicFrame>
      <p:pic>
        <p:nvPicPr>
          <p:cNvPr id="14954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Sottotitolo 2"/>
          <p:cNvSpPr>
            <a:spLocks noGrp="1"/>
          </p:cNvSpPr>
          <p:nvPr>
            <p:ph type="subTitle" idx="1"/>
          </p:nvPr>
        </p:nvSpPr>
        <p:spPr>
          <a:xfrm>
            <a:off x="250825" y="1773238"/>
            <a:ext cx="8642350" cy="4679950"/>
          </a:xfrm>
        </p:spPr>
        <p:txBody>
          <a:bodyPr/>
          <a:lstStyle/>
          <a:p>
            <a:pPr eaLnBrk="1" hangingPunct="1"/>
            <a:r>
              <a:rPr lang="it-IT" altLang="it-IT" sz="2400" b="1" smtClean="0">
                <a:solidFill>
                  <a:schemeClr val="bg1"/>
                </a:solidFill>
              </a:rPr>
              <a:t>Art. 14</a:t>
            </a:r>
          </a:p>
          <a:p>
            <a:pPr eaLnBrk="1" hangingPunct="1"/>
            <a:r>
              <a:rPr lang="it-IT" altLang="it-IT" sz="2400" b="1" smtClean="0">
                <a:solidFill>
                  <a:schemeClr val="bg1"/>
                </a:solidFill>
              </a:rPr>
              <a:t>Informazione e consultazione sindacale</a:t>
            </a:r>
          </a:p>
          <a:p>
            <a:pPr eaLnBrk="1" hangingPunct="1"/>
            <a:endParaRPr lang="it-IT" altLang="it-IT" sz="2400" b="1" smtClean="0">
              <a:solidFill>
                <a:schemeClr val="bg1"/>
              </a:solidFill>
            </a:endParaRPr>
          </a:p>
          <a:p>
            <a:pPr algn="just" eaLnBrk="1" hangingPunct="1"/>
            <a:r>
              <a:rPr lang="it-IT" altLang="it-IT" sz="1800" i="1" smtClean="0">
                <a:solidFill>
                  <a:schemeClr val="bg1"/>
                </a:solidFill>
              </a:rPr>
              <a:t>1.	Nei casi di sospensione o riduzione dell'attività produttiva, l’impresa è tenuta a </a:t>
            </a:r>
            <a:r>
              <a:rPr lang="it-IT" altLang="it-IT" sz="1800" b="1" i="1" smtClean="0">
                <a:solidFill>
                  <a:schemeClr val="bg1"/>
                </a:solidFill>
              </a:rPr>
              <a:t>comunicare preventivamente </a:t>
            </a:r>
            <a:r>
              <a:rPr lang="it-IT" altLang="it-IT" sz="1800" i="1" smtClean="0">
                <a:solidFill>
                  <a:schemeClr val="bg1"/>
                </a:solidFill>
              </a:rPr>
              <a:t>alle rappresentanze sindacali aziendali o alla rappresentanza sindacale unitaria, ove esistenti, nonché alle articolazioni territoriali delle associazioni sindacali comparativamente più rappresentative a livello nazionale, le cause di sospensione o di riduzione dell'orario di lavoro, l'entità e la durata prevedibile, il numero dei lavoratori interessati.</a:t>
            </a:r>
          </a:p>
          <a:p>
            <a:pPr algn="just" eaLnBrk="1" hangingPunct="1"/>
            <a:r>
              <a:rPr lang="it-IT" altLang="it-IT" sz="1800" i="1" smtClean="0">
                <a:solidFill>
                  <a:schemeClr val="bg1"/>
                </a:solidFill>
              </a:rPr>
              <a:t>2.	A tale comunicazione </a:t>
            </a:r>
            <a:r>
              <a:rPr lang="it-IT" altLang="it-IT" sz="1800" b="1" i="1" smtClean="0">
                <a:solidFill>
                  <a:schemeClr val="bg1"/>
                </a:solidFill>
              </a:rPr>
              <a:t>segue,</a:t>
            </a:r>
            <a:r>
              <a:rPr lang="it-IT" altLang="it-IT" sz="1800" i="1" smtClean="0">
                <a:solidFill>
                  <a:schemeClr val="bg1"/>
                </a:solidFill>
              </a:rPr>
              <a:t> su richiesta di una delle parti, un </a:t>
            </a:r>
            <a:r>
              <a:rPr lang="it-IT" altLang="it-IT" sz="1800" b="1" i="1" smtClean="0">
                <a:solidFill>
                  <a:schemeClr val="bg1"/>
                </a:solidFill>
              </a:rPr>
              <a:t>esame congiunto </a:t>
            </a:r>
            <a:r>
              <a:rPr lang="it-IT" altLang="it-IT" sz="1800" i="1" smtClean="0">
                <a:solidFill>
                  <a:schemeClr val="bg1"/>
                </a:solidFill>
              </a:rPr>
              <a:t>della situazione avente a oggetto la tutela degli interessi dei lavoratori in relazione alla crisi dell'impresa.</a:t>
            </a:r>
          </a:p>
          <a:p>
            <a:pPr algn="just" eaLnBrk="1" hangingPunct="1"/>
            <a:r>
              <a:rPr lang="it-IT" altLang="it-IT" sz="1800" i="1" smtClean="0">
                <a:solidFill>
                  <a:schemeClr val="bg1"/>
                </a:solidFill>
              </a:rPr>
              <a:t>3.	L'intera procedura deve </a:t>
            </a:r>
            <a:r>
              <a:rPr lang="it-IT" altLang="it-IT" sz="1800" b="1" i="1" smtClean="0">
                <a:solidFill>
                  <a:schemeClr val="bg1"/>
                </a:solidFill>
              </a:rPr>
              <a:t>esaurirsi entro 25 </a:t>
            </a:r>
            <a:r>
              <a:rPr lang="it-IT" altLang="it-IT" sz="1800" i="1" smtClean="0">
                <a:solidFill>
                  <a:schemeClr val="bg1"/>
                </a:solidFill>
              </a:rPr>
              <a:t>giorni dalla data della comunicazione di cui al comma 1, </a:t>
            </a:r>
            <a:r>
              <a:rPr lang="it-IT" altLang="it-IT" sz="1800" b="1" i="1" smtClean="0">
                <a:solidFill>
                  <a:schemeClr val="bg1"/>
                </a:solidFill>
              </a:rPr>
              <a:t>ridotti a 10 </a:t>
            </a:r>
            <a:r>
              <a:rPr lang="it-IT" altLang="it-IT" sz="1800" i="1" smtClean="0">
                <a:solidFill>
                  <a:schemeClr val="bg1"/>
                </a:solidFill>
              </a:rPr>
              <a:t>per le imprese fino a 50 dipendenti.</a:t>
            </a:r>
          </a:p>
        </p:txBody>
      </p:sp>
      <p:pic>
        <p:nvPicPr>
          <p:cNvPr id="150532"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150534"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005F64-0EC0-4028-9ACE-7F4C25576620}" type="slidenum">
              <a:rPr lang="it-IT">
                <a:solidFill>
                  <a:srgbClr val="FFFFFF"/>
                </a:solidFill>
                <a:latin typeface="Calibri" panose="020F0502020204030204" pitchFamily="34" charset="0"/>
              </a:rPr>
              <a:pPr/>
              <a:t>141</a:t>
            </a:fld>
            <a:endParaRPr lang="it-IT">
              <a:solidFill>
                <a:srgbClr val="FFFFFF"/>
              </a:solidFill>
              <a:latin typeface="Calibri" panose="020F0502020204030204" pitchFamily="34" charset="0"/>
            </a:endParaRPr>
          </a:p>
        </p:txBody>
      </p:sp>
      <p:pic>
        <p:nvPicPr>
          <p:cNvPr id="150535"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Sottotitolo 2"/>
          <p:cNvSpPr>
            <a:spLocks noGrp="1"/>
          </p:cNvSpPr>
          <p:nvPr>
            <p:ph type="subTitle" idx="1"/>
          </p:nvPr>
        </p:nvSpPr>
        <p:spPr>
          <a:xfrm>
            <a:off x="250825" y="1628775"/>
            <a:ext cx="8642350" cy="5229225"/>
          </a:xfrm>
        </p:spPr>
        <p:txBody>
          <a:bodyPr/>
          <a:lstStyle/>
          <a:p>
            <a:pPr eaLnBrk="1" hangingPunct="1"/>
            <a:r>
              <a:rPr lang="it-IT" altLang="it-IT" sz="2400" b="1" smtClean="0">
                <a:solidFill>
                  <a:schemeClr val="bg1"/>
                </a:solidFill>
              </a:rPr>
              <a:t>Art. 14</a:t>
            </a:r>
          </a:p>
          <a:p>
            <a:pPr eaLnBrk="1" hangingPunct="1"/>
            <a:r>
              <a:rPr lang="it-IT" altLang="it-IT" sz="2400" b="1" smtClean="0">
                <a:solidFill>
                  <a:schemeClr val="bg1"/>
                </a:solidFill>
              </a:rPr>
              <a:t>Informazione e consultazione sindacale</a:t>
            </a:r>
          </a:p>
          <a:p>
            <a:pPr eaLnBrk="1" hangingPunct="1"/>
            <a:endParaRPr lang="it-IT" altLang="it-IT" sz="2000" b="1" smtClean="0">
              <a:solidFill>
                <a:srgbClr val="FF0000"/>
              </a:solidFill>
            </a:endParaRPr>
          </a:p>
          <a:p>
            <a:pPr algn="just" eaLnBrk="1" hangingPunct="1"/>
            <a:r>
              <a:rPr lang="it-IT" altLang="it-IT" sz="2000" i="1" smtClean="0">
                <a:solidFill>
                  <a:schemeClr val="bg1"/>
                </a:solidFill>
              </a:rPr>
              <a:t>4.	</a:t>
            </a:r>
            <a:r>
              <a:rPr lang="it-IT" altLang="it-IT" sz="1800" b="1" i="1" smtClean="0">
                <a:solidFill>
                  <a:schemeClr val="bg1"/>
                </a:solidFill>
              </a:rPr>
              <a:t>Nei casi di eventi oggettivamente non evitabili </a:t>
            </a:r>
            <a:r>
              <a:rPr lang="it-IT" altLang="it-IT" sz="1800" i="1" smtClean="0">
                <a:solidFill>
                  <a:schemeClr val="bg1"/>
                </a:solidFill>
              </a:rPr>
              <a:t>che rendano  non differibile la sospensione o la riduzione dell'attività  produttiva, l'impresa è </a:t>
            </a:r>
            <a:r>
              <a:rPr lang="it-IT" altLang="it-IT" sz="1800" b="1" i="1" smtClean="0">
                <a:solidFill>
                  <a:schemeClr val="bg1"/>
                </a:solidFill>
              </a:rPr>
              <a:t>tenuta a comunicare </a:t>
            </a:r>
            <a:r>
              <a:rPr lang="it-IT" altLang="it-IT" sz="1800" i="1" smtClean="0">
                <a:solidFill>
                  <a:schemeClr val="bg1"/>
                </a:solidFill>
              </a:rPr>
              <a:t>ai soggetti di cui  al  comma  1  la </a:t>
            </a:r>
            <a:r>
              <a:rPr lang="it-IT" altLang="it-IT" sz="1800" b="1" i="1" smtClean="0">
                <a:solidFill>
                  <a:schemeClr val="bg1"/>
                </a:solidFill>
              </a:rPr>
              <a:t>durata prevedibile della sospensione o  riduzione  e  il  numero  dei lavoratori interessati</a:t>
            </a:r>
            <a:r>
              <a:rPr lang="it-IT" altLang="it-IT" sz="1800" i="1" smtClean="0">
                <a:solidFill>
                  <a:schemeClr val="bg1"/>
                </a:solidFill>
              </a:rPr>
              <a:t>. Quando la sospensione o riduzione dell'orario di lavoro </a:t>
            </a:r>
            <a:r>
              <a:rPr lang="it-IT" altLang="it-IT" sz="1800" b="1" i="1" smtClean="0">
                <a:solidFill>
                  <a:schemeClr val="bg1"/>
                </a:solidFill>
              </a:rPr>
              <a:t>sia superiore  a  sedici  ore  settimanali </a:t>
            </a:r>
            <a:r>
              <a:rPr lang="it-IT" altLang="it-IT" sz="1800" i="1" smtClean="0">
                <a:solidFill>
                  <a:schemeClr val="bg1"/>
                </a:solidFill>
              </a:rPr>
              <a:t> si  procede,  a richiesta  dell'impresa  o  dei  soggetti  di  cui  al  comma  1,  da presentarsi entro tre giorni dalla  comunicazione  di  cui  al  primo periodo, a un </a:t>
            </a:r>
            <a:r>
              <a:rPr lang="it-IT" altLang="it-IT" sz="1800" b="1" i="1" smtClean="0">
                <a:solidFill>
                  <a:schemeClr val="bg1"/>
                </a:solidFill>
              </a:rPr>
              <a:t>esame congiunto </a:t>
            </a:r>
            <a:r>
              <a:rPr lang="it-IT" altLang="it-IT" sz="1800" i="1" smtClean="0">
                <a:solidFill>
                  <a:schemeClr val="bg1"/>
                </a:solidFill>
              </a:rPr>
              <a:t>in ordine alla  ripresa  della  normale attività produttiva e ai criteri di  distribuzione  degli  orari  di lavoro. La procedura deve esaurirsi entro i cinque giorni  successivi a quello della richiesta.2.	A tale comunicazione segue, su richiesta di una delle parti, </a:t>
            </a:r>
            <a:r>
              <a:rPr lang="it-IT" altLang="it-IT" sz="1800" b="1" i="1" smtClean="0">
                <a:solidFill>
                  <a:schemeClr val="bg1"/>
                </a:solidFill>
              </a:rPr>
              <a:t>un esame congiunto </a:t>
            </a:r>
            <a:r>
              <a:rPr lang="it-IT" altLang="it-IT" sz="1800" i="1" smtClean="0">
                <a:solidFill>
                  <a:schemeClr val="bg1"/>
                </a:solidFill>
              </a:rPr>
              <a:t>della situazione avente a oggetto la tutela degli interessi dei lavoratori in relazione alla crisi dell'impresa.</a:t>
            </a:r>
          </a:p>
          <a:p>
            <a:pPr algn="just" eaLnBrk="1" hangingPunct="1"/>
            <a:endParaRPr lang="it-IT" altLang="it-IT" sz="2000" i="1" smtClean="0">
              <a:solidFill>
                <a:schemeClr val="bg1"/>
              </a:solidFill>
            </a:endParaRPr>
          </a:p>
        </p:txBody>
      </p:sp>
      <p:pic>
        <p:nvPicPr>
          <p:cNvPr id="152580"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152582"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E4359F-516C-4D30-933C-21E3AF920D7F}" type="slidenum">
              <a:rPr lang="it-IT">
                <a:solidFill>
                  <a:srgbClr val="FFFFFF"/>
                </a:solidFill>
                <a:latin typeface="Calibri" panose="020F0502020204030204" pitchFamily="34" charset="0"/>
              </a:rPr>
              <a:pPr/>
              <a:t>142</a:t>
            </a:fld>
            <a:endParaRPr lang="it-IT">
              <a:solidFill>
                <a:srgbClr val="FFFFFF"/>
              </a:solidFill>
              <a:latin typeface="Calibri" panose="020F0502020204030204" pitchFamily="34" charset="0"/>
            </a:endParaRPr>
          </a:p>
        </p:txBody>
      </p:sp>
      <p:pic>
        <p:nvPicPr>
          <p:cNvPr id="152583"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Sottotitolo 2"/>
          <p:cNvSpPr>
            <a:spLocks noGrp="1"/>
          </p:cNvSpPr>
          <p:nvPr>
            <p:ph type="subTitle" idx="1"/>
          </p:nvPr>
        </p:nvSpPr>
        <p:spPr>
          <a:xfrm>
            <a:off x="250825" y="1628775"/>
            <a:ext cx="8642350" cy="4824413"/>
          </a:xfrm>
        </p:spPr>
        <p:txBody>
          <a:bodyPr/>
          <a:lstStyle/>
          <a:p>
            <a:pPr eaLnBrk="1" hangingPunct="1"/>
            <a:r>
              <a:rPr lang="it-IT" altLang="it-IT" sz="2400" b="1" smtClean="0">
                <a:solidFill>
                  <a:schemeClr val="bg1"/>
                </a:solidFill>
              </a:rPr>
              <a:t>Art. 14</a:t>
            </a:r>
          </a:p>
          <a:p>
            <a:pPr eaLnBrk="1" hangingPunct="1"/>
            <a:r>
              <a:rPr lang="it-IT" altLang="it-IT" sz="2400" b="1" smtClean="0">
                <a:solidFill>
                  <a:schemeClr val="bg1"/>
                </a:solidFill>
              </a:rPr>
              <a:t>Informazione e consultazione sindacale</a:t>
            </a:r>
          </a:p>
          <a:p>
            <a:pPr eaLnBrk="1" hangingPunct="1"/>
            <a:endParaRPr lang="it-IT" altLang="it-IT" sz="2400" b="1" smtClean="0">
              <a:solidFill>
                <a:schemeClr val="bg1"/>
              </a:solidFill>
            </a:endParaRPr>
          </a:p>
          <a:p>
            <a:pPr algn="just" eaLnBrk="1" hangingPunct="1"/>
            <a:r>
              <a:rPr lang="it-IT" altLang="it-IT" sz="2200" i="1" smtClean="0">
                <a:solidFill>
                  <a:schemeClr val="bg1"/>
                </a:solidFill>
              </a:rPr>
              <a:t>5</a:t>
            </a:r>
            <a:r>
              <a:rPr lang="it-IT" altLang="it-IT" sz="1800" i="1" smtClean="0">
                <a:solidFill>
                  <a:schemeClr val="bg1"/>
                </a:solidFill>
              </a:rPr>
              <a:t>.     Per  le  imprese  dell'</a:t>
            </a:r>
            <a:r>
              <a:rPr lang="it-IT" altLang="it-IT" sz="1800" b="1" i="1" smtClean="0">
                <a:solidFill>
                  <a:schemeClr val="bg1"/>
                </a:solidFill>
              </a:rPr>
              <a:t>industria  e  dell'artigianato  edile  e dell'industria e dell'artigianato lapidei</a:t>
            </a:r>
            <a:r>
              <a:rPr lang="it-IT" altLang="it-IT" sz="1800" i="1" smtClean="0">
                <a:solidFill>
                  <a:schemeClr val="bg1"/>
                </a:solidFill>
              </a:rPr>
              <a:t>, le disposizioni di cui  ai commi da 1 a 4 si applicano limitatamente alle </a:t>
            </a:r>
            <a:r>
              <a:rPr lang="it-IT" altLang="it-IT" sz="1800" b="1" i="1" smtClean="0">
                <a:solidFill>
                  <a:schemeClr val="bg1"/>
                </a:solidFill>
              </a:rPr>
              <a:t>richieste  di  proroga dei trattamenti con sospensione dell'attività lavorativa oltre le 13 settimane continuative.</a:t>
            </a:r>
          </a:p>
          <a:p>
            <a:pPr algn="just" eaLnBrk="1" hangingPunct="1"/>
            <a:endParaRPr lang="it-IT" altLang="it-IT" sz="2200" i="1" smtClean="0">
              <a:solidFill>
                <a:schemeClr val="bg1"/>
              </a:solidFill>
            </a:endParaRPr>
          </a:p>
        </p:txBody>
      </p:sp>
      <p:pic>
        <p:nvPicPr>
          <p:cNvPr id="154628"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154630"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D0F1B1-07FA-4A41-8995-0AC3C76A330A}" type="slidenum">
              <a:rPr lang="it-IT">
                <a:solidFill>
                  <a:srgbClr val="FFFFFF"/>
                </a:solidFill>
                <a:latin typeface="Calibri" panose="020F0502020204030204" pitchFamily="34" charset="0"/>
              </a:rPr>
              <a:pPr/>
              <a:t>143</a:t>
            </a:fld>
            <a:endParaRPr lang="it-IT">
              <a:solidFill>
                <a:srgbClr val="FFFFFF"/>
              </a:solidFill>
              <a:latin typeface="Calibri" panose="020F0502020204030204" pitchFamily="34" charset="0"/>
            </a:endParaRPr>
          </a:p>
        </p:txBody>
      </p:sp>
      <p:pic>
        <p:nvPicPr>
          <p:cNvPr id="154631"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Sottotitolo 2"/>
          <p:cNvSpPr>
            <a:spLocks noGrp="1"/>
          </p:cNvSpPr>
          <p:nvPr>
            <p:ph type="subTitle" idx="1"/>
          </p:nvPr>
        </p:nvSpPr>
        <p:spPr>
          <a:xfrm>
            <a:off x="250825" y="1773238"/>
            <a:ext cx="8642350" cy="4679950"/>
          </a:xfrm>
        </p:spPr>
        <p:txBody>
          <a:bodyPr/>
          <a:lstStyle/>
          <a:p>
            <a:pPr eaLnBrk="1" hangingPunct="1"/>
            <a:endParaRPr lang="it-IT" altLang="it-IT" sz="2400" b="1" smtClean="0">
              <a:solidFill>
                <a:schemeClr val="bg1"/>
              </a:solidFill>
            </a:endParaRPr>
          </a:p>
          <a:p>
            <a:pPr eaLnBrk="1" hangingPunct="1"/>
            <a:r>
              <a:rPr lang="it-IT" altLang="it-IT" sz="2400" b="1" smtClean="0">
                <a:solidFill>
                  <a:schemeClr val="bg1"/>
                </a:solidFill>
              </a:rPr>
              <a:t>Art. 15</a:t>
            </a:r>
          </a:p>
          <a:p>
            <a:pPr eaLnBrk="1" hangingPunct="1"/>
            <a:r>
              <a:rPr lang="it-IT" altLang="it-IT" sz="2400" b="1" smtClean="0">
                <a:solidFill>
                  <a:schemeClr val="bg1"/>
                </a:solidFill>
              </a:rPr>
              <a:t>Procedimento</a:t>
            </a:r>
          </a:p>
          <a:p>
            <a:pPr eaLnBrk="1" hangingPunct="1"/>
            <a:endParaRPr lang="it-IT" altLang="it-IT" sz="2400" b="1" smtClean="0">
              <a:solidFill>
                <a:schemeClr val="bg1"/>
              </a:solidFill>
            </a:endParaRPr>
          </a:p>
          <a:p>
            <a:pPr algn="just" eaLnBrk="1" hangingPunct="1"/>
            <a:r>
              <a:rPr lang="it-IT" altLang="it-IT" sz="1800" i="1" smtClean="0">
                <a:solidFill>
                  <a:schemeClr val="bg1"/>
                </a:solidFill>
              </a:rPr>
              <a:t>1.	Per l'ammissione al trattamento ordinario di integrazione salariale, l’impresa presenta in via telematica all’INPS domanda di concessione nella quale devono essere indicati la causa della sospensione o riduzione dell'orario di lavoro e la presumibile durata, i nominativi dei lavoratori interessati e le ore richieste. Tali informazioni sono inviate dall’INPS alle Regioni e Province Autonome, per il tramite del sistema informativo unitario delle politiche del lavoro, ai fini delle attività e degli obblighi di cui all’articolo 8, comma 1.</a:t>
            </a:r>
          </a:p>
          <a:p>
            <a:pPr algn="just" eaLnBrk="1" hangingPunct="1"/>
            <a:r>
              <a:rPr lang="it-IT" altLang="it-IT" sz="1800" i="1" smtClean="0">
                <a:solidFill>
                  <a:schemeClr val="bg1"/>
                </a:solidFill>
              </a:rPr>
              <a:t>2.	La domanda deve essere presentata </a:t>
            </a:r>
            <a:r>
              <a:rPr lang="it-IT" altLang="it-IT" sz="1800" b="1" i="1" smtClean="0">
                <a:solidFill>
                  <a:schemeClr val="bg1"/>
                </a:solidFill>
              </a:rPr>
              <a:t>entro il termine di 15 giorni dall’inizio della sospensione o riduzione dell’attività lavorativa.</a:t>
            </a:r>
          </a:p>
        </p:txBody>
      </p:sp>
      <p:pic>
        <p:nvPicPr>
          <p:cNvPr id="156676"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156678"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697D0B-F3B1-40B9-9672-E0441A930773}" type="slidenum">
              <a:rPr lang="it-IT">
                <a:solidFill>
                  <a:srgbClr val="FFFFFF"/>
                </a:solidFill>
                <a:latin typeface="Calibri" panose="020F0502020204030204" pitchFamily="34" charset="0"/>
              </a:rPr>
              <a:pPr/>
              <a:t>144</a:t>
            </a:fld>
            <a:endParaRPr lang="it-IT">
              <a:solidFill>
                <a:srgbClr val="FFFFFF"/>
              </a:solidFill>
              <a:latin typeface="Calibri" panose="020F0502020204030204" pitchFamily="34" charset="0"/>
            </a:endParaRPr>
          </a:p>
        </p:txBody>
      </p:sp>
      <p:pic>
        <p:nvPicPr>
          <p:cNvPr id="156679"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Sottotitolo 2"/>
          <p:cNvSpPr>
            <a:spLocks noGrp="1"/>
          </p:cNvSpPr>
          <p:nvPr>
            <p:ph type="subTitle" idx="1"/>
          </p:nvPr>
        </p:nvSpPr>
        <p:spPr>
          <a:xfrm>
            <a:off x="250825" y="1773238"/>
            <a:ext cx="8642350" cy="4679950"/>
          </a:xfrm>
        </p:spPr>
        <p:txBody>
          <a:bodyPr/>
          <a:lstStyle/>
          <a:p>
            <a:pPr eaLnBrk="1" hangingPunct="1"/>
            <a:r>
              <a:rPr lang="it-IT" altLang="it-IT" sz="2400" b="1" smtClean="0">
                <a:solidFill>
                  <a:schemeClr val="bg1"/>
                </a:solidFill>
              </a:rPr>
              <a:t>Art. 15</a:t>
            </a:r>
          </a:p>
          <a:p>
            <a:pPr eaLnBrk="1" hangingPunct="1"/>
            <a:r>
              <a:rPr lang="it-IT" altLang="it-IT" sz="2400" b="1" smtClean="0">
                <a:solidFill>
                  <a:schemeClr val="bg1"/>
                </a:solidFill>
              </a:rPr>
              <a:t>Procedimento</a:t>
            </a:r>
          </a:p>
          <a:p>
            <a:pPr eaLnBrk="1" hangingPunct="1"/>
            <a:endParaRPr lang="it-IT" altLang="it-IT" sz="2400" b="1" smtClean="0">
              <a:solidFill>
                <a:schemeClr val="bg1"/>
              </a:solidFill>
            </a:endParaRPr>
          </a:p>
          <a:p>
            <a:pPr algn="just" eaLnBrk="1" hangingPunct="1"/>
            <a:r>
              <a:rPr lang="it-IT" altLang="it-IT" sz="1800" i="1" smtClean="0">
                <a:solidFill>
                  <a:schemeClr val="bg1"/>
                </a:solidFill>
              </a:rPr>
              <a:t>3.	</a:t>
            </a:r>
            <a:r>
              <a:rPr lang="it-IT" altLang="it-IT" sz="1800" b="1" i="1" smtClean="0">
                <a:solidFill>
                  <a:schemeClr val="bg1"/>
                </a:solidFill>
              </a:rPr>
              <a:t>Qualora</a:t>
            </a:r>
            <a:r>
              <a:rPr lang="it-IT" altLang="it-IT" sz="1800" i="1" smtClean="0">
                <a:solidFill>
                  <a:schemeClr val="bg1"/>
                </a:solidFill>
              </a:rPr>
              <a:t> la domanda venga </a:t>
            </a:r>
            <a:r>
              <a:rPr lang="it-IT" altLang="it-IT" sz="1800" b="1" i="1" smtClean="0">
                <a:solidFill>
                  <a:schemeClr val="bg1"/>
                </a:solidFill>
              </a:rPr>
              <a:t>presentata dopo il termine indicato </a:t>
            </a:r>
            <a:r>
              <a:rPr lang="it-IT" altLang="it-IT" sz="1800" i="1" smtClean="0">
                <a:solidFill>
                  <a:schemeClr val="bg1"/>
                </a:solidFill>
              </a:rPr>
              <a:t>nel comma 2, l’eventuale </a:t>
            </a:r>
            <a:r>
              <a:rPr lang="it-IT" altLang="it-IT" sz="1800" i="1" u="sng" smtClean="0">
                <a:solidFill>
                  <a:schemeClr val="bg1"/>
                </a:solidFill>
              </a:rPr>
              <a:t>trattamento di integrazione salariale non potrà aver luogo per periodi anteriori di una settimana rispetto alla data di presentazione.</a:t>
            </a:r>
          </a:p>
          <a:p>
            <a:pPr algn="just" eaLnBrk="1" hangingPunct="1"/>
            <a:r>
              <a:rPr lang="it-IT" altLang="it-IT" sz="1800" i="1" smtClean="0">
                <a:solidFill>
                  <a:schemeClr val="bg1"/>
                </a:solidFill>
              </a:rPr>
              <a:t>4.	</a:t>
            </a:r>
            <a:r>
              <a:rPr lang="it-IT" altLang="it-IT" sz="1800" b="1" i="1" smtClean="0">
                <a:solidFill>
                  <a:schemeClr val="bg1"/>
                </a:solidFill>
              </a:rPr>
              <a:t>Qualora</a:t>
            </a:r>
            <a:r>
              <a:rPr lang="it-IT" altLang="it-IT" sz="1800" i="1" smtClean="0">
                <a:solidFill>
                  <a:schemeClr val="bg1"/>
                </a:solidFill>
              </a:rPr>
              <a:t> dalla omessa o tardiva presentazione della domanda derivi a </a:t>
            </a:r>
            <a:r>
              <a:rPr lang="it-IT" altLang="it-IT" sz="1800" b="1" i="1" smtClean="0">
                <a:solidFill>
                  <a:schemeClr val="bg1"/>
                </a:solidFill>
              </a:rPr>
              <a:t>danno dei lavoratori</a:t>
            </a:r>
            <a:r>
              <a:rPr lang="it-IT" altLang="it-IT" sz="1800" i="1" smtClean="0">
                <a:solidFill>
                  <a:schemeClr val="bg1"/>
                </a:solidFill>
              </a:rPr>
              <a:t> la perdita parziale o totale del diritto all'integrazione salariale, l’impresa è tenuta a corrispondere ai lavoratori stessi una somma di importo equivalente all’integrazione salariale non percepita.</a:t>
            </a:r>
          </a:p>
        </p:txBody>
      </p:sp>
      <p:pic>
        <p:nvPicPr>
          <p:cNvPr id="158724"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158726"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DDB391-00AC-4C25-8ECF-AA5C6225D66D}" type="slidenum">
              <a:rPr lang="it-IT">
                <a:solidFill>
                  <a:srgbClr val="FFFFFF"/>
                </a:solidFill>
                <a:latin typeface="Calibri" panose="020F0502020204030204" pitchFamily="34" charset="0"/>
              </a:rPr>
              <a:pPr/>
              <a:t>145</a:t>
            </a:fld>
            <a:endParaRPr lang="it-IT">
              <a:solidFill>
                <a:srgbClr val="FFFFFF"/>
              </a:solidFill>
              <a:latin typeface="Calibri" panose="020F0502020204030204" pitchFamily="34" charset="0"/>
            </a:endParaRPr>
          </a:p>
        </p:txBody>
      </p:sp>
      <p:pic>
        <p:nvPicPr>
          <p:cNvPr id="158727"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400" b="1" i="1" dirty="0" smtClean="0">
                <a:solidFill>
                  <a:schemeClr val="bg1"/>
                </a:solidFill>
              </a:rPr>
              <a:t>Concessione</a:t>
            </a:r>
            <a:endParaRPr lang="it-IT" altLang="it-IT" sz="2400"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 Art. 16, c.1 </a:t>
            </a:r>
            <a:r>
              <a:rPr lang="it-IT" altLang="it-IT" sz="2000" b="1" dirty="0" err="1" smtClean="0">
                <a:solidFill>
                  <a:schemeClr val="bg1"/>
                </a:solidFill>
              </a:rPr>
              <a:t>D.Lgs.</a:t>
            </a:r>
            <a:r>
              <a:rPr lang="it-IT" altLang="it-IT" sz="2000" b="1" dirty="0" smtClean="0">
                <a:solidFill>
                  <a:schemeClr val="bg1"/>
                </a:solidFill>
              </a:rPr>
              <a:t> 148/2015</a:t>
            </a:r>
          </a:p>
          <a:p>
            <a:pPr eaLnBrk="1" hangingPunct="1">
              <a:defRPr/>
            </a:pPr>
            <a:endParaRPr lang="it-IT" altLang="it-IT" sz="2000" b="1" dirty="0">
              <a:solidFill>
                <a:schemeClr val="bg1"/>
              </a:solidFill>
            </a:endParaRPr>
          </a:p>
          <a:p>
            <a:pPr eaLnBrk="1" hangingPunct="1">
              <a:defRPr/>
            </a:pPr>
            <a:r>
              <a:rPr lang="it-IT" altLang="it-IT" sz="2000" i="1" dirty="0" smtClean="0">
                <a:solidFill>
                  <a:schemeClr val="bg1"/>
                </a:solidFill>
              </a:rPr>
              <a:t>A decorrere dal 1° gennaio 2016 le integrazioni salariali ordinarie sono concesse dalla sede dell’ INPS territorialmente competente.</a:t>
            </a:r>
          </a:p>
          <a:p>
            <a:pPr eaLnBrk="1" hangingPunct="1">
              <a:defRPr/>
            </a:pP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689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48CEE0-397D-448E-8372-EF5BB3FE03FB}" type="slidenum">
              <a:rPr lang="it-IT" altLang="it-IT" sz="1200">
                <a:solidFill>
                  <a:srgbClr val="FFFFFF"/>
                </a:solidFill>
              </a:rPr>
              <a:pPr>
                <a:spcBef>
                  <a:spcPct val="0"/>
                </a:spcBef>
                <a:buFontTx/>
                <a:buNone/>
              </a:pPr>
              <a:t>146</a:t>
            </a:fld>
            <a:endParaRPr lang="it-IT" altLang="it-IT" sz="1200">
              <a:solidFill>
                <a:srgbClr val="FFFFFF"/>
              </a:solidFill>
            </a:endParaRPr>
          </a:p>
        </p:txBody>
      </p:sp>
      <p:pic>
        <p:nvPicPr>
          <p:cNvPr id="1689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4B08FDC-7B6A-4B79-995C-7B55CA27B798}"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81713" y="234950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Circolare INPS n.  7 del 20/01/16</a:t>
            </a:r>
          </a:p>
        </p:txBody>
      </p:sp>
      <p:sp>
        <p:nvSpPr>
          <p:cNvPr id="4" name="Freccia in giù 3"/>
          <p:cNvSpPr/>
          <p:nvPr/>
        </p:nvSpPr>
        <p:spPr>
          <a:xfrm>
            <a:off x="4352925" y="2568575"/>
            <a:ext cx="484188"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Freccia in giù 2"/>
          <p:cNvSpPr/>
          <p:nvPr/>
        </p:nvSpPr>
        <p:spPr>
          <a:xfrm>
            <a:off x="4406900" y="5192713"/>
            <a:ext cx="484188" cy="792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6897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Concessione</a:t>
            </a:r>
            <a:endParaRPr lang="it-IT" altLang="it-IT" sz="2000"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 </a:t>
            </a: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699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8EBA42-193C-4A06-A468-1CEAA1DA2595}" type="slidenum">
              <a:rPr lang="it-IT" altLang="it-IT" sz="1200">
                <a:solidFill>
                  <a:srgbClr val="FFFFFF"/>
                </a:solidFill>
              </a:rPr>
              <a:pPr>
                <a:spcBef>
                  <a:spcPct val="0"/>
                </a:spcBef>
                <a:buFontTx/>
                <a:buNone/>
              </a:pPr>
              <a:t>147</a:t>
            </a:fld>
            <a:endParaRPr lang="it-IT" altLang="it-IT" sz="1200">
              <a:solidFill>
                <a:srgbClr val="FFFFFF"/>
              </a:solidFill>
            </a:endParaRPr>
          </a:p>
        </p:txBody>
      </p:sp>
      <p:pic>
        <p:nvPicPr>
          <p:cNvPr id="1699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71010DDF-F34F-486E-ACCE-CA00D1AE287A}"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81713" y="234950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Circolare INPS n.  7 del 20/01/16</a:t>
            </a:r>
          </a:p>
        </p:txBody>
      </p:sp>
      <p:sp>
        <p:nvSpPr>
          <p:cNvPr id="5" name="Rettangolo arrotondato 4"/>
          <p:cNvSpPr/>
          <p:nvPr/>
        </p:nvSpPr>
        <p:spPr>
          <a:xfrm>
            <a:off x="1619250" y="3500438"/>
            <a:ext cx="6027738" cy="22320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La nuova competenza viene esercitata anche su tutte le domande giacenti in quanto non definite nel 2015 indipendentemente dal fatto che siano riconducibili alla vecchia o nuova disciplina </a:t>
            </a:r>
            <a:r>
              <a:rPr lang="it-IT" dirty="0">
                <a:solidFill>
                  <a:prstClr val="black"/>
                </a:solidFill>
              </a:rPr>
              <a:t>secondo i criteri illustrati nella circolare n. 197 del 2 dicembre 2015 e nel messaggio</a:t>
            </a:r>
          </a:p>
          <a:p>
            <a:pPr algn="ctr">
              <a:defRPr/>
            </a:pPr>
            <a:r>
              <a:rPr lang="it-IT" dirty="0">
                <a:solidFill>
                  <a:prstClr val="black"/>
                </a:solidFill>
              </a:rPr>
              <a:t>n. 7336 del 7 dicembre 2015.  </a:t>
            </a:r>
          </a:p>
        </p:txBody>
      </p:sp>
      <p:sp>
        <p:nvSpPr>
          <p:cNvPr id="6" name="Freccia in giù 5"/>
          <p:cNvSpPr/>
          <p:nvPr/>
        </p:nvSpPr>
        <p:spPr>
          <a:xfrm>
            <a:off x="4421188" y="2508250"/>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6999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Concessione</a:t>
            </a:r>
          </a:p>
          <a:p>
            <a:pPr eaLnBrk="1" hangingPunct="1">
              <a:defRPr/>
            </a:pPr>
            <a:endParaRPr lang="it-IT" altLang="it-IT" sz="2000" b="1" i="1" dirty="0">
              <a:solidFill>
                <a:schemeClr val="bg1"/>
              </a:solidFill>
            </a:endParaRP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eaLnBrk="1" hangingPunct="1">
              <a:defRPr/>
            </a:pPr>
            <a:endParaRPr lang="it-IT" altLang="it-IT" sz="2000" b="1" i="1" dirty="0" smtClean="0">
              <a:solidFill>
                <a:schemeClr val="bg1"/>
              </a:solidFill>
            </a:endParaRPr>
          </a:p>
          <a:p>
            <a:pPr eaLnBrk="1" hangingPunct="1">
              <a:defRPr/>
            </a:pPr>
            <a:r>
              <a:rPr lang="it-IT" altLang="it-IT" sz="2000" b="1" dirty="0" smtClean="0">
                <a:solidFill>
                  <a:schemeClr val="bg1"/>
                </a:solidFill>
              </a:rPr>
              <a:t>Con </a:t>
            </a:r>
            <a:r>
              <a:rPr lang="it-IT" altLang="it-IT" sz="2000" b="1" dirty="0">
                <a:solidFill>
                  <a:schemeClr val="bg1"/>
                </a:solidFill>
              </a:rPr>
              <a:t>la presente circolare si forniscono le istruzioni relative alla </a:t>
            </a:r>
            <a:r>
              <a:rPr lang="it-IT" altLang="it-IT" sz="2000" b="1" u="sng" dirty="0">
                <a:solidFill>
                  <a:schemeClr val="bg1"/>
                </a:solidFill>
              </a:rPr>
              <a:t>individuazione delle Strutture territorialmente competenti</a:t>
            </a:r>
            <a:r>
              <a:rPr lang="it-IT" altLang="it-IT" sz="2000" b="1" dirty="0">
                <a:solidFill>
                  <a:schemeClr val="bg1"/>
                </a:solidFill>
              </a:rPr>
              <a:t> per la concessione della CIGO, nonché i soggetti legittimati ad adottare i provvedimenti amministrativi di concessione della integrazione salariale ordinaria o di reiezione della domanda.</a:t>
            </a:r>
          </a:p>
          <a:p>
            <a:pPr algn="just" eaLnBrk="1" hangingPunct="1">
              <a:defRPr/>
            </a:pP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 </a:t>
            </a: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710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AA0EA2-A0F6-48B9-9388-E51887794845}" type="slidenum">
              <a:rPr lang="it-IT" altLang="it-IT" sz="1200">
                <a:solidFill>
                  <a:srgbClr val="FFFFFF"/>
                </a:solidFill>
              </a:rPr>
              <a:pPr>
                <a:spcBef>
                  <a:spcPct val="0"/>
                </a:spcBef>
                <a:buFontTx/>
                <a:buNone/>
              </a:pPr>
              <a:t>148</a:t>
            </a:fld>
            <a:endParaRPr lang="it-IT" altLang="it-IT" sz="1200">
              <a:solidFill>
                <a:srgbClr val="FFFFFF"/>
              </a:solidFill>
            </a:endParaRPr>
          </a:p>
        </p:txBody>
      </p:sp>
      <p:pic>
        <p:nvPicPr>
          <p:cNvPr id="1710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FE52A032-0A85-4501-8998-7A697C89FD6D}"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81713" y="234950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Circolare INPS n.  7 del 20/01/16</a:t>
            </a:r>
          </a:p>
        </p:txBody>
      </p:sp>
      <p:sp>
        <p:nvSpPr>
          <p:cNvPr id="6" name="Freccia in giù 5"/>
          <p:cNvSpPr/>
          <p:nvPr/>
        </p:nvSpPr>
        <p:spPr>
          <a:xfrm>
            <a:off x="4421188" y="2508250"/>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7101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Concessione</a:t>
            </a:r>
          </a:p>
          <a:p>
            <a:pPr eaLnBrk="1" hangingPunct="1">
              <a:defRPr/>
            </a:pPr>
            <a:endParaRPr lang="it-IT" altLang="it-IT" sz="2000" b="1" i="1" dirty="0">
              <a:solidFill>
                <a:schemeClr val="bg1"/>
              </a:solidFill>
            </a:endParaRPr>
          </a:p>
          <a:p>
            <a:pPr eaLnBrk="1" hangingPunct="1">
              <a:defRPr/>
            </a:pPr>
            <a:r>
              <a:rPr lang="it-IT" altLang="it-IT" sz="2000" i="1" dirty="0" smtClean="0">
                <a:solidFill>
                  <a:schemeClr val="bg1"/>
                </a:solidFill>
              </a:rPr>
              <a:t>Strutture </a:t>
            </a:r>
            <a:r>
              <a:rPr lang="it-IT" altLang="it-IT" sz="2000" i="1" dirty="0">
                <a:solidFill>
                  <a:schemeClr val="bg1"/>
                </a:solidFill>
              </a:rPr>
              <a:t>Inps territorialmente competenti</a:t>
            </a:r>
            <a:endParaRPr lang="it-IT" altLang="it-IT" sz="2000" i="1" dirty="0" smtClean="0">
              <a:solidFill>
                <a:schemeClr val="bg1"/>
              </a:solidFill>
            </a:endParaRPr>
          </a:p>
          <a:p>
            <a:pPr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Per una istanza di CIG Ordinaria la struttura </a:t>
            </a:r>
            <a:r>
              <a:rPr lang="it-IT" altLang="it-IT" sz="2000" u="sng" dirty="0">
                <a:solidFill>
                  <a:schemeClr val="bg1"/>
                </a:solidFill>
              </a:rPr>
              <a:t>territorialmente competente alla concessione </a:t>
            </a:r>
            <a:r>
              <a:rPr lang="it-IT" altLang="it-IT" sz="2000" dirty="0">
                <a:solidFill>
                  <a:schemeClr val="bg1"/>
                </a:solidFill>
              </a:rPr>
              <a:t>è individuata in base ai seguenti criteri.</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a.	</a:t>
            </a:r>
            <a:r>
              <a:rPr lang="it-IT" altLang="it-IT" sz="2000" b="1" dirty="0">
                <a:solidFill>
                  <a:schemeClr val="bg1"/>
                </a:solidFill>
              </a:rPr>
              <a:t>Se l’Unità produttiva è ubicata nella medesima provincia dove è iscritta l’Azienda</a:t>
            </a:r>
            <a:r>
              <a:rPr lang="it-IT" altLang="it-IT" sz="2000" dirty="0">
                <a:solidFill>
                  <a:schemeClr val="bg1"/>
                </a:solidFill>
              </a:rPr>
              <a:t>, la sede Inps territorialmente competente a ricevere la domanda è quella presso cui è iscritta l’Azienda.</a:t>
            </a:r>
          </a:p>
          <a:p>
            <a:pPr algn="just" eaLnBrk="1" hangingPunct="1">
              <a:defRPr/>
            </a:pPr>
            <a:endParaRPr lang="it-IT" altLang="it-IT" sz="2000" b="1" dirty="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 </a:t>
            </a: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720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CFB1D14-55D0-4310-AA08-A68AFEE016CE}" type="slidenum">
              <a:rPr lang="it-IT" altLang="it-IT" sz="1200">
                <a:solidFill>
                  <a:srgbClr val="FFFFFF"/>
                </a:solidFill>
              </a:rPr>
              <a:pPr>
                <a:spcBef>
                  <a:spcPct val="0"/>
                </a:spcBef>
                <a:buFontTx/>
                <a:buNone/>
              </a:pPr>
              <a:t>149</a:t>
            </a:fld>
            <a:endParaRPr lang="it-IT" altLang="it-IT" sz="1200">
              <a:solidFill>
                <a:srgbClr val="FFFFFF"/>
              </a:solidFill>
            </a:endParaRPr>
          </a:p>
        </p:txBody>
      </p:sp>
      <p:pic>
        <p:nvPicPr>
          <p:cNvPr id="1720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8B08F33-1DD9-4B74-80CF-8979318FCCA6}"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40438" y="1933575"/>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Circolare INPS n.  7 del 20/01/16</a:t>
            </a:r>
          </a:p>
        </p:txBody>
      </p:sp>
      <p:pic>
        <p:nvPicPr>
          <p:cNvPr id="17204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670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395288"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dirty="0" smtClean="0">
                <a:solidFill>
                  <a:schemeClr val="bg1"/>
                </a:solidFill>
              </a:rPr>
              <a:t>2. </a:t>
            </a:r>
            <a:r>
              <a:rPr lang="it-IT" altLang="it-IT" sz="2200" b="1" u="sng" dirty="0" smtClean="0">
                <a:solidFill>
                  <a:schemeClr val="bg1"/>
                </a:solidFill>
              </a:rPr>
              <a:t>Soggetti abilitati</a:t>
            </a:r>
            <a:endParaRPr lang="it-IT" altLang="it-IT" sz="2200" b="1" u="sng" dirty="0">
              <a:solidFill>
                <a:schemeClr val="bg1"/>
              </a:solidFill>
            </a:endParaRPr>
          </a:p>
          <a:p>
            <a:pPr algn="just" eaLnBrk="1" hangingPunct="1">
              <a:defRPr/>
            </a:pPr>
            <a:endParaRPr lang="it-IT" altLang="it-IT" sz="2200" dirty="0" smtClean="0">
              <a:solidFill>
                <a:schemeClr val="bg1"/>
              </a:solidFill>
            </a:endParaRPr>
          </a:p>
          <a:p>
            <a:pPr algn="just" eaLnBrk="1" hangingPunct="1">
              <a:defRPr/>
            </a:pPr>
            <a:r>
              <a:rPr lang="it-IT" altLang="it-IT" sz="2000" dirty="0" smtClean="0">
                <a:solidFill>
                  <a:schemeClr val="bg1"/>
                </a:solidFill>
              </a:rPr>
              <a:t>L’art. 2, D.M. Lavoro 15.12.2015 – riprendendo la norma contenuta nell’art. 26, comma 4, d.lgs. n. 151/2015 – definisce “</a:t>
            </a:r>
            <a:r>
              <a:rPr lang="it-IT" altLang="it-IT" sz="2000" i="1" dirty="0" smtClean="0">
                <a:solidFill>
                  <a:schemeClr val="bg1"/>
                </a:solidFill>
              </a:rPr>
              <a:t>soggetti abilitati</a:t>
            </a:r>
            <a:r>
              <a:rPr lang="it-IT" altLang="it-IT" sz="2000" dirty="0" smtClean="0">
                <a:solidFill>
                  <a:schemeClr val="bg1"/>
                </a:solidFill>
              </a:rPr>
              <a:t>”:</a:t>
            </a:r>
          </a:p>
          <a:p>
            <a:pPr algn="just" eaLnBrk="1" hangingPunct="1">
              <a:buFontTx/>
              <a:buChar char="-"/>
              <a:defRPr/>
            </a:pPr>
            <a:r>
              <a:rPr lang="it-IT" altLang="it-IT" sz="2000" dirty="0" smtClean="0">
                <a:solidFill>
                  <a:schemeClr val="bg1"/>
                </a:solidFill>
              </a:rPr>
              <a:t> i patronati, </a:t>
            </a:r>
          </a:p>
          <a:p>
            <a:pPr algn="just" eaLnBrk="1" hangingPunct="1">
              <a:buFontTx/>
              <a:buChar char="-"/>
              <a:defRPr/>
            </a:pPr>
            <a:r>
              <a:rPr lang="it-IT" altLang="it-IT" sz="2000" dirty="0" smtClean="0">
                <a:solidFill>
                  <a:schemeClr val="bg1"/>
                </a:solidFill>
              </a:rPr>
              <a:t>le organizzazioni sindacali, gli enti bilaterali, e le commissioni di certificazione di cui all’art. 76, d.lgs. n. 276/2003.</a:t>
            </a:r>
          </a:p>
          <a:p>
            <a:pPr algn="just" eaLnBrk="1" hangingPunct="1">
              <a:buFontTx/>
              <a:buChar char="-"/>
              <a:defRPr/>
            </a:pPr>
            <a:endParaRPr lang="it-IT" altLang="it-IT" sz="2200" dirty="0" smtClean="0">
              <a:solidFill>
                <a:schemeClr val="bg1"/>
              </a:solidFill>
            </a:endParaRPr>
          </a:p>
          <a:p>
            <a:pPr algn="just" eaLnBrk="1" hangingPunct="1">
              <a:buFont typeface="Arial" charset="0"/>
              <a:buNone/>
              <a:defRPr/>
            </a:pPr>
            <a:r>
              <a:rPr lang="it-IT" altLang="it-IT" sz="2000" dirty="0" smtClean="0">
                <a:solidFill>
                  <a:schemeClr val="bg1"/>
                </a:solidFill>
              </a:rPr>
              <a:t>A tali “</a:t>
            </a:r>
            <a:r>
              <a:rPr lang="it-IT" altLang="it-IT" sz="2000" i="1" dirty="0" smtClean="0">
                <a:solidFill>
                  <a:schemeClr val="bg1"/>
                </a:solidFill>
              </a:rPr>
              <a:t>soggetti abilitati</a:t>
            </a:r>
            <a:r>
              <a:rPr lang="it-IT" altLang="it-IT" sz="2000" dirty="0" smtClean="0">
                <a:solidFill>
                  <a:schemeClr val="bg1"/>
                </a:solidFill>
              </a:rPr>
              <a:t>” può dunque rivolgersi il lavoratore per l’invio del modulo, indipendentemente dal luogo ove questi sia residente o presti la sua attività lavorativa: dunque la </a:t>
            </a:r>
            <a:r>
              <a:rPr lang="it-IT" altLang="it-IT" sz="2000" b="1" dirty="0" smtClean="0">
                <a:solidFill>
                  <a:schemeClr val="bg1"/>
                </a:solidFill>
              </a:rPr>
              <a:t>competenza territoriale è nazionale</a:t>
            </a:r>
            <a:r>
              <a:rPr lang="it-IT" altLang="it-IT" sz="2000" dirty="0" smtClean="0">
                <a:solidFill>
                  <a:schemeClr val="bg1"/>
                </a:solidFill>
              </a:rPr>
              <a:t>. </a:t>
            </a:r>
            <a:r>
              <a:rPr lang="it-IT" altLang="it-IT" sz="2000" i="1" dirty="0" smtClean="0">
                <a:solidFill>
                  <a:schemeClr val="bg1"/>
                </a:solidFill>
              </a:rPr>
              <a:t>(Circ. 12/16)</a:t>
            </a:r>
          </a:p>
          <a:p>
            <a:pPr algn="just" eaLnBrk="1" hangingPunct="1">
              <a:buFont typeface="Arial" charset="0"/>
              <a:buNone/>
              <a:defRPr/>
            </a:pPr>
            <a:endParaRPr lang="it-IT" altLang="it-IT" sz="2200" dirty="0">
              <a:solidFill>
                <a:schemeClr val="bg1"/>
              </a:solidFill>
            </a:endParaRPr>
          </a:p>
        </p:txBody>
      </p:sp>
      <p:pic>
        <p:nvPicPr>
          <p:cNvPr id="18436"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72708" y="4247071"/>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Concessione</a:t>
            </a:r>
          </a:p>
          <a:p>
            <a:pPr eaLnBrk="1" hangingPunct="1">
              <a:defRPr/>
            </a:pPr>
            <a:endParaRPr lang="it-IT" altLang="it-IT" sz="2000" b="1" i="1" dirty="0">
              <a:solidFill>
                <a:schemeClr val="bg1"/>
              </a:solidFill>
            </a:endParaRPr>
          </a:p>
          <a:p>
            <a:pPr eaLnBrk="1" hangingPunct="1">
              <a:defRPr/>
            </a:pPr>
            <a:r>
              <a:rPr lang="it-IT" altLang="it-IT" sz="2000" i="1" dirty="0" smtClean="0">
                <a:solidFill>
                  <a:schemeClr val="bg1"/>
                </a:solidFill>
              </a:rPr>
              <a:t>Strutture </a:t>
            </a:r>
            <a:r>
              <a:rPr lang="it-IT" altLang="it-IT" sz="2000" i="1" dirty="0">
                <a:solidFill>
                  <a:schemeClr val="bg1"/>
                </a:solidFill>
              </a:rPr>
              <a:t>Inps territorialmente competenti</a:t>
            </a:r>
            <a:endParaRPr lang="it-IT" altLang="it-IT" sz="2000" i="1" dirty="0" smtClean="0">
              <a:solidFill>
                <a:schemeClr val="bg1"/>
              </a:solidFill>
            </a:endParaRPr>
          </a:p>
          <a:p>
            <a:pPr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b.	</a:t>
            </a:r>
            <a:r>
              <a:rPr lang="it-IT" altLang="it-IT" sz="2000" b="1" dirty="0">
                <a:solidFill>
                  <a:schemeClr val="bg1"/>
                </a:solidFill>
              </a:rPr>
              <a:t>Se l’Unità produttiva è ubicata in una provincia diversa da quella dove è iscritta </a:t>
            </a:r>
            <a:r>
              <a:rPr lang="it-IT" altLang="it-IT" sz="2000" b="1" dirty="0" smtClean="0">
                <a:solidFill>
                  <a:schemeClr val="bg1"/>
                </a:solidFill>
              </a:rPr>
              <a:t>l’Azienda</a:t>
            </a:r>
            <a:r>
              <a:rPr lang="it-IT" altLang="it-IT" sz="2000" dirty="0" smtClean="0">
                <a:solidFill>
                  <a:schemeClr val="bg1"/>
                </a:solidFill>
              </a:rPr>
              <a:t>, la </a:t>
            </a:r>
            <a:r>
              <a:rPr lang="it-IT" altLang="it-IT" sz="2000" dirty="0">
                <a:solidFill>
                  <a:schemeClr val="bg1"/>
                </a:solidFill>
              </a:rPr>
              <a:t>sede Inps territorialmente competente a ricevere la domanda è quella </a:t>
            </a:r>
            <a:r>
              <a:rPr lang="it-IT" altLang="it-IT" sz="2000" u="sng" dirty="0">
                <a:solidFill>
                  <a:schemeClr val="bg1"/>
                </a:solidFill>
              </a:rPr>
              <a:t>presso cui è ubicata l’Unità produttiva</a:t>
            </a:r>
            <a:r>
              <a:rPr lang="it-IT" altLang="it-IT" sz="2000" dirty="0">
                <a:solidFill>
                  <a:schemeClr val="bg1"/>
                </a:solidFill>
              </a:rPr>
              <a:t>. Nel caso in cui l’Unità produttiva, oltre ad essere “fuori provincia” rispetto alla sede INPS presso cui è iscritta l’azienda di riferimento, è ubicata in un’Area metropolitana o in una Provincia con almeno una Agenzia complessa, la sede territorialmente competente a ricevere la domanda è rispettivamente la Direzione metropolitana o la Direzione provinciale, a prescindere dalla circoscrizione territoriale in cui è ubicata tale Unità produttiva.</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 </a:t>
            </a: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730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A5010A-4C08-4050-B185-1264F4492B9F}" type="slidenum">
              <a:rPr lang="it-IT" altLang="it-IT" sz="1200">
                <a:solidFill>
                  <a:srgbClr val="FFFFFF"/>
                </a:solidFill>
              </a:rPr>
              <a:pPr>
                <a:spcBef>
                  <a:spcPct val="0"/>
                </a:spcBef>
                <a:buFontTx/>
                <a:buNone/>
              </a:pPr>
              <a:t>150</a:t>
            </a:fld>
            <a:endParaRPr lang="it-IT" altLang="it-IT" sz="1200">
              <a:solidFill>
                <a:srgbClr val="FFFFFF"/>
              </a:solidFill>
            </a:endParaRPr>
          </a:p>
        </p:txBody>
      </p:sp>
      <p:pic>
        <p:nvPicPr>
          <p:cNvPr id="1730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8F6D82C-3422-4D19-8D93-814BA63D743A}"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40438" y="1933575"/>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Circolare INPS n.  7 del 20/01/16</a:t>
            </a:r>
          </a:p>
        </p:txBody>
      </p:sp>
      <p:pic>
        <p:nvPicPr>
          <p:cNvPr id="17306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Concessione</a:t>
            </a:r>
          </a:p>
          <a:p>
            <a:pPr eaLnBrk="1" hangingPunct="1">
              <a:defRPr/>
            </a:pPr>
            <a:endParaRPr lang="it-IT" altLang="it-IT" sz="2000" b="1" i="1" dirty="0">
              <a:solidFill>
                <a:schemeClr val="bg1"/>
              </a:solidFill>
            </a:endParaRPr>
          </a:p>
          <a:p>
            <a:pPr eaLnBrk="1" hangingPunct="1">
              <a:defRPr/>
            </a:pPr>
            <a:r>
              <a:rPr lang="it-IT" altLang="it-IT" sz="2000" i="1" dirty="0" smtClean="0">
                <a:solidFill>
                  <a:schemeClr val="bg1"/>
                </a:solidFill>
              </a:rPr>
              <a:t>Strutture </a:t>
            </a:r>
            <a:r>
              <a:rPr lang="it-IT" altLang="it-IT" sz="2000" i="1" dirty="0">
                <a:solidFill>
                  <a:schemeClr val="bg1"/>
                </a:solidFill>
              </a:rPr>
              <a:t>Inps territorialmente competenti</a:t>
            </a:r>
            <a:endParaRPr lang="it-IT" altLang="it-IT" sz="2000" i="1" dirty="0" smtClean="0">
              <a:solidFill>
                <a:schemeClr val="bg1"/>
              </a:solidFill>
            </a:endParaRPr>
          </a:p>
          <a:p>
            <a:pPr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c.	</a:t>
            </a:r>
            <a:r>
              <a:rPr lang="it-IT" altLang="it-IT" sz="2000" b="1" dirty="0">
                <a:solidFill>
                  <a:schemeClr val="bg1"/>
                </a:solidFill>
              </a:rPr>
              <a:t>Se il Cantiere non è qualificabile come Unità produttiva </a:t>
            </a:r>
            <a:r>
              <a:rPr lang="it-IT" altLang="it-IT" sz="2000" dirty="0">
                <a:solidFill>
                  <a:schemeClr val="bg1"/>
                </a:solidFill>
              </a:rPr>
              <a:t>(vedi msg. 7336/2015), la sede Inps territorialmente competente a ricevere la domanda è quella presso cui è </a:t>
            </a:r>
            <a:r>
              <a:rPr lang="it-IT" altLang="it-IT" sz="2000" u="sng" dirty="0">
                <a:solidFill>
                  <a:schemeClr val="bg1"/>
                </a:solidFill>
              </a:rPr>
              <a:t>iscritta l’Azienda</a:t>
            </a:r>
            <a:r>
              <a:rPr lang="it-IT" altLang="it-IT" sz="2000" dirty="0">
                <a:solidFill>
                  <a:schemeClr val="bg1"/>
                </a:solidFill>
              </a:rPr>
              <a:t>. In tali fattispecie, per l’istruttoria delle domande relative ad eventi meteo nel settore edilizia ed affini, in attesa dell’attivazione della convenzione con un unico soggetto abilitato alla fornitura dei dati, le Sedi Inps dove è ubicato il cantiere dovranno rendere disponibili tutte le informazioni e i dati necessari alla Sede Inps competente alla trattazione della domanda.</a:t>
            </a:r>
            <a:endParaRPr lang="it-IT" altLang="it-IT" sz="2000" b="1" dirty="0" smtClean="0">
              <a:solidFill>
                <a:schemeClr val="bg1"/>
              </a:solidFill>
            </a:endParaRPr>
          </a:p>
          <a:p>
            <a:pPr eaLnBrk="1" hangingPunct="1">
              <a:defRPr/>
            </a:pPr>
            <a:r>
              <a:rPr lang="it-IT" altLang="it-IT" sz="2000" b="1" dirty="0" smtClean="0">
                <a:solidFill>
                  <a:schemeClr val="bg1"/>
                </a:solidFill>
              </a:rPr>
              <a:t> </a:t>
            </a: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740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838F7E-EDEF-438E-B5BB-BDE06869B1EA}" type="slidenum">
              <a:rPr lang="it-IT" altLang="it-IT" sz="1200">
                <a:solidFill>
                  <a:srgbClr val="FFFFFF"/>
                </a:solidFill>
              </a:rPr>
              <a:pPr>
                <a:spcBef>
                  <a:spcPct val="0"/>
                </a:spcBef>
                <a:buFontTx/>
                <a:buNone/>
              </a:pPr>
              <a:t>151</a:t>
            </a:fld>
            <a:endParaRPr lang="it-IT" altLang="it-IT" sz="1200">
              <a:solidFill>
                <a:srgbClr val="FFFFFF"/>
              </a:solidFill>
            </a:endParaRPr>
          </a:p>
        </p:txBody>
      </p:sp>
      <p:pic>
        <p:nvPicPr>
          <p:cNvPr id="1740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5A3C89A4-B4F9-40AE-8ED0-F377C509AE15}"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40438" y="1933575"/>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Circolare INPS n.  7 del 20/01/16</a:t>
            </a:r>
          </a:p>
        </p:txBody>
      </p:sp>
      <p:pic>
        <p:nvPicPr>
          <p:cNvPr id="17408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Concessione</a:t>
            </a:r>
          </a:p>
          <a:p>
            <a:pPr eaLnBrk="1" hangingPunct="1">
              <a:defRPr/>
            </a:pPr>
            <a:endParaRPr lang="it-IT" altLang="it-IT" sz="2000" b="1" i="1" dirty="0">
              <a:solidFill>
                <a:schemeClr val="bg1"/>
              </a:solidFill>
            </a:endParaRPr>
          </a:p>
          <a:p>
            <a:pPr eaLnBrk="1" hangingPunct="1">
              <a:defRPr/>
            </a:pPr>
            <a:r>
              <a:rPr lang="it-IT" altLang="it-IT" sz="2000" i="1" dirty="0" smtClean="0">
                <a:solidFill>
                  <a:schemeClr val="bg1"/>
                </a:solidFill>
              </a:rPr>
              <a:t>Soggetti </a:t>
            </a:r>
            <a:r>
              <a:rPr lang="it-IT" altLang="it-IT" sz="2000" i="1" dirty="0">
                <a:solidFill>
                  <a:schemeClr val="bg1"/>
                </a:solidFill>
              </a:rPr>
              <a:t>legittimati ad adottare i provvedimenti amministrativi di concessione della integrazione salariale ordinaria o di reiezione della </a:t>
            </a:r>
            <a:r>
              <a:rPr lang="it-IT" altLang="it-IT" sz="2000" i="1" dirty="0" smtClean="0">
                <a:solidFill>
                  <a:schemeClr val="bg1"/>
                </a:solidFill>
              </a:rPr>
              <a:t>domanda</a:t>
            </a:r>
          </a:p>
          <a:p>
            <a:pPr eaLnBrk="1" hangingPunct="1">
              <a:defRPr/>
            </a:pPr>
            <a:endParaRPr lang="it-IT" altLang="it-IT" sz="2000" b="1" i="1" dirty="0" smtClean="0">
              <a:solidFill>
                <a:schemeClr val="bg1"/>
              </a:solidFill>
            </a:endParaRPr>
          </a:p>
          <a:p>
            <a:pPr algn="just" eaLnBrk="1" hangingPunct="1">
              <a:defRPr/>
            </a:pPr>
            <a:r>
              <a:rPr lang="it-IT" altLang="it-IT" sz="2000" dirty="0" smtClean="0">
                <a:solidFill>
                  <a:schemeClr val="bg1"/>
                </a:solidFill>
              </a:rPr>
              <a:t>L’Istituto </a:t>
            </a:r>
            <a:r>
              <a:rPr lang="it-IT" altLang="it-IT" sz="2000" dirty="0">
                <a:solidFill>
                  <a:schemeClr val="bg1"/>
                </a:solidFill>
              </a:rPr>
              <a:t>nella circolare n. 197 del 2 dicembre  2015, ha espressamente previsto che </a:t>
            </a:r>
            <a:r>
              <a:rPr lang="it-IT" altLang="it-IT" sz="2000" b="1" dirty="0">
                <a:solidFill>
                  <a:schemeClr val="bg1"/>
                </a:solidFill>
              </a:rPr>
              <a:t>i direttori di sede </a:t>
            </a:r>
            <a:r>
              <a:rPr lang="it-IT" altLang="it-IT" sz="2000" dirty="0">
                <a:solidFill>
                  <a:schemeClr val="bg1"/>
                </a:solidFill>
              </a:rPr>
              <a:t>avranno l’esclusiva competenza circa la definizione delle istanze di CIGO.</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Per ragioni di carattere operativo – funzionale, la definizione delle istanze di CIGO può essere </a:t>
            </a:r>
            <a:r>
              <a:rPr lang="it-IT" altLang="it-IT" sz="2000" b="1" dirty="0">
                <a:solidFill>
                  <a:schemeClr val="bg1"/>
                </a:solidFill>
              </a:rPr>
              <a:t>delegata</a:t>
            </a:r>
            <a:r>
              <a:rPr lang="it-IT" altLang="it-IT" sz="2000" dirty="0">
                <a:solidFill>
                  <a:schemeClr val="bg1"/>
                </a:solidFill>
              </a:rPr>
              <a:t> formalmente </a:t>
            </a:r>
            <a:r>
              <a:rPr lang="it-IT" altLang="it-IT" sz="2000" b="1" dirty="0">
                <a:solidFill>
                  <a:schemeClr val="bg1"/>
                </a:solidFill>
              </a:rPr>
              <a:t>dal Direttore </a:t>
            </a:r>
            <a:r>
              <a:rPr lang="it-IT" altLang="it-IT" sz="2000" dirty="0">
                <a:solidFill>
                  <a:schemeClr val="bg1"/>
                </a:solidFill>
              </a:rPr>
              <a:t>metropolitano/provinciale e di Filiale di coordinamento, mediante apposito ordine di servizio, </a:t>
            </a:r>
            <a:r>
              <a:rPr lang="it-IT" altLang="it-IT" sz="2000" b="1" dirty="0">
                <a:solidFill>
                  <a:schemeClr val="bg1"/>
                </a:solidFill>
              </a:rPr>
              <a:t>alla dirigenza di sede</a:t>
            </a:r>
            <a:r>
              <a:rPr lang="it-IT" altLang="it-IT" sz="2000" dirty="0">
                <a:solidFill>
                  <a:schemeClr val="bg1"/>
                </a:solidFill>
              </a:rPr>
              <a:t>.</a:t>
            </a:r>
          </a:p>
          <a:p>
            <a:pPr eaLnBrk="1" hangingPunct="1">
              <a:defRPr/>
            </a:pPr>
            <a:r>
              <a:rPr lang="it-IT" altLang="it-IT" sz="2000" b="1" dirty="0" smtClean="0">
                <a:solidFill>
                  <a:schemeClr val="bg1"/>
                </a:solidFill>
              </a:rPr>
              <a:t> </a:t>
            </a: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751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FE6B23-F2E3-466A-8939-179A53886AD2}" type="slidenum">
              <a:rPr lang="it-IT" altLang="it-IT" sz="1200">
                <a:solidFill>
                  <a:srgbClr val="FFFFFF"/>
                </a:solidFill>
              </a:rPr>
              <a:pPr>
                <a:spcBef>
                  <a:spcPct val="0"/>
                </a:spcBef>
                <a:buFontTx/>
                <a:buNone/>
              </a:pPr>
              <a:t>152</a:t>
            </a:fld>
            <a:endParaRPr lang="it-IT" altLang="it-IT" sz="1200">
              <a:solidFill>
                <a:srgbClr val="FFFFFF"/>
              </a:solidFill>
            </a:endParaRPr>
          </a:p>
        </p:txBody>
      </p:sp>
      <p:pic>
        <p:nvPicPr>
          <p:cNvPr id="1751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51982E0E-A29C-4769-AD6E-7E955E576438}"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40438" y="1933575"/>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Circolare INPS n.  7 del 20/01/16</a:t>
            </a:r>
          </a:p>
        </p:txBody>
      </p:sp>
      <p:pic>
        <p:nvPicPr>
          <p:cNvPr id="17511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Concessione</a:t>
            </a:r>
          </a:p>
          <a:p>
            <a:pPr eaLnBrk="1" hangingPunct="1">
              <a:defRPr/>
            </a:pPr>
            <a:endParaRPr lang="it-IT" altLang="it-IT" sz="2000" b="1" i="1" dirty="0">
              <a:solidFill>
                <a:schemeClr val="bg1"/>
              </a:solidFill>
            </a:endParaRPr>
          </a:p>
          <a:p>
            <a:pPr eaLnBrk="1" hangingPunct="1">
              <a:defRPr/>
            </a:pPr>
            <a:r>
              <a:rPr lang="it-IT" altLang="it-IT" sz="2000" i="1" dirty="0" smtClean="0">
                <a:solidFill>
                  <a:schemeClr val="bg1"/>
                </a:solidFill>
              </a:rPr>
              <a:t>Istruttoria</a:t>
            </a:r>
          </a:p>
          <a:p>
            <a:pPr eaLnBrk="1" hangingPunct="1">
              <a:defRPr/>
            </a:pPr>
            <a:endParaRPr lang="it-IT" altLang="it-IT" sz="2000" b="1" i="1" dirty="0" smtClean="0">
              <a:solidFill>
                <a:schemeClr val="bg1"/>
              </a:solidFill>
            </a:endParaRPr>
          </a:p>
          <a:p>
            <a:pPr algn="just" eaLnBrk="1" hangingPunct="1">
              <a:defRPr/>
            </a:pPr>
            <a:r>
              <a:rPr lang="it-IT" altLang="it-IT" sz="2000" b="1" dirty="0">
                <a:solidFill>
                  <a:schemeClr val="bg1"/>
                </a:solidFill>
              </a:rPr>
              <a:t>Fino al momento dell’adozione del decreto del Ministro del lavoro </a:t>
            </a:r>
            <a:r>
              <a:rPr lang="it-IT" altLang="it-IT" sz="2000" dirty="0">
                <a:solidFill>
                  <a:schemeClr val="bg1"/>
                </a:solidFill>
              </a:rPr>
              <a:t>e delle Politiche Sociali, di cui all’art 16, secondo comma, del decreto legislativo sopra menzionato, le Strutture territorialmente competenti, in sede di istruttoria della domanda, </a:t>
            </a:r>
            <a:r>
              <a:rPr lang="it-IT" altLang="it-IT" sz="2000" b="1" dirty="0">
                <a:solidFill>
                  <a:schemeClr val="bg1"/>
                </a:solidFill>
              </a:rPr>
              <a:t>continueranno ad osservare i criteri di esame delle domande di concessione già applicati dalle Commissioni Provinciali.</a:t>
            </a:r>
          </a:p>
          <a:p>
            <a:pPr algn="just" eaLnBrk="1" hangingPunct="1">
              <a:defRPr/>
            </a:pPr>
            <a:endParaRPr lang="it-IT" altLang="it-IT" sz="2000" dirty="0">
              <a:solidFill>
                <a:schemeClr val="bg1"/>
              </a:solidFill>
            </a:endParaRPr>
          </a:p>
          <a:p>
            <a:pPr algn="just" eaLnBrk="1" hangingPunct="1">
              <a:defRPr/>
            </a:pPr>
            <a:r>
              <a:rPr lang="it-IT" altLang="it-IT" sz="2000" b="1" dirty="0">
                <a:solidFill>
                  <a:schemeClr val="bg1"/>
                </a:solidFill>
              </a:rPr>
              <a:t>Si precisa che la fase istruttoria</a:t>
            </a:r>
            <a:r>
              <a:rPr lang="it-IT" altLang="it-IT" sz="2000" dirty="0">
                <a:solidFill>
                  <a:schemeClr val="bg1"/>
                </a:solidFill>
              </a:rPr>
              <a:t>, oltre a seguire lo stesso iter procedimentale, </a:t>
            </a:r>
            <a:r>
              <a:rPr lang="it-IT" altLang="it-IT" sz="2000" b="1" dirty="0">
                <a:solidFill>
                  <a:schemeClr val="bg1"/>
                </a:solidFill>
              </a:rPr>
              <a:t>continuerà</a:t>
            </a:r>
            <a:r>
              <a:rPr lang="it-IT" altLang="it-IT" sz="2000" dirty="0">
                <a:solidFill>
                  <a:schemeClr val="bg1"/>
                </a:solidFill>
              </a:rPr>
              <a:t>, in attesa delle implementazioni procedurali che si renderanno necessarie, e che verranno illustrate con appositi, separati messaggi</a:t>
            </a:r>
            <a:r>
              <a:rPr lang="it-IT" altLang="it-IT" sz="2000" b="1" dirty="0">
                <a:solidFill>
                  <a:schemeClr val="bg1"/>
                </a:solidFill>
              </a:rPr>
              <a:t>,  ad avvalersi delle medesime procedure già esistenti.</a:t>
            </a: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endParaRPr lang="it-IT" altLang="it-IT" sz="2000" dirty="0">
              <a:solidFill>
                <a:schemeClr val="bg1"/>
              </a:solidFill>
            </a:endParaRPr>
          </a:p>
          <a:p>
            <a:pPr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761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9A7F63-4657-4EE6-812A-FE988D80DDC2}" type="slidenum">
              <a:rPr lang="it-IT" altLang="it-IT" sz="1200">
                <a:solidFill>
                  <a:srgbClr val="FFFFFF"/>
                </a:solidFill>
              </a:rPr>
              <a:pPr>
                <a:spcBef>
                  <a:spcPct val="0"/>
                </a:spcBef>
                <a:buFontTx/>
                <a:buNone/>
              </a:pPr>
              <a:t>153</a:t>
            </a:fld>
            <a:endParaRPr lang="it-IT" altLang="it-IT" sz="1200">
              <a:solidFill>
                <a:srgbClr val="FFFFFF"/>
              </a:solidFill>
            </a:endParaRPr>
          </a:p>
        </p:txBody>
      </p:sp>
      <p:pic>
        <p:nvPicPr>
          <p:cNvPr id="1761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9F75A5E-56B4-4B63-9776-3B75385E315D}"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40438" y="1933575"/>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Circolare INPS n.  7 del 20/01/16</a:t>
            </a:r>
          </a:p>
        </p:txBody>
      </p:sp>
      <p:pic>
        <p:nvPicPr>
          <p:cNvPr id="17613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Concessione</a:t>
            </a:r>
          </a:p>
          <a:p>
            <a:pPr eaLnBrk="1" hangingPunct="1">
              <a:defRPr/>
            </a:pPr>
            <a:endParaRPr lang="it-IT" altLang="it-IT" sz="2000" b="1" i="1" dirty="0">
              <a:solidFill>
                <a:schemeClr val="bg1"/>
              </a:solidFill>
            </a:endParaRPr>
          </a:p>
          <a:p>
            <a:pPr eaLnBrk="1" hangingPunct="1">
              <a:defRPr/>
            </a:pPr>
            <a:r>
              <a:rPr lang="it-IT" altLang="it-IT" sz="2000" i="1" dirty="0" smtClean="0">
                <a:solidFill>
                  <a:schemeClr val="bg1"/>
                </a:solidFill>
              </a:rPr>
              <a:t>Istruttoria</a:t>
            </a:r>
          </a:p>
          <a:p>
            <a:pPr eaLnBrk="1" hangingPunct="1">
              <a:defRPr/>
            </a:pPr>
            <a:endParaRPr lang="it-IT" altLang="it-IT" sz="2000" b="1" i="1" dirty="0" smtClean="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b="1" dirty="0" smtClean="0">
                <a:solidFill>
                  <a:schemeClr val="bg1"/>
                </a:solidFill>
              </a:rPr>
              <a:t>Sin </a:t>
            </a:r>
            <a:r>
              <a:rPr lang="it-IT" altLang="it-IT" sz="2000" b="1" dirty="0">
                <a:solidFill>
                  <a:schemeClr val="bg1"/>
                </a:solidFill>
              </a:rPr>
              <a:t>dall’emanazione della presente circolare</a:t>
            </a:r>
            <a:r>
              <a:rPr lang="it-IT" altLang="it-IT" sz="2000" dirty="0">
                <a:solidFill>
                  <a:schemeClr val="bg1"/>
                </a:solidFill>
              </a:rPr>
              <a:t>, peraltro, si precisa che </a:t>
            </a:r>
            <a:r>
              <a:rPr lang="it-IT" altLang="it-IT" sz="2000" b="1" dirty="0">
                <a:solidFill>
                  <a:schemeClr val="bg1"/>
                </a:solidFill>
              </a:rPr>
              <a:t>i provvedimenti </a:t>
            </a:r>
            <a:r>
              <a:rPr lang="it-IT" altLang="it-IT" sz="2000" dirty="0">
                <a:solidFill>
                  <a:schemeClr val="bg1"/>
                </a:solidFill>
              </a:rPr>
              <a:t>di concessione  della  CIGO  o  di  reiezione della  domanda </a:t>
            </a:r>
            <a:r>
              <a:rPr lang="it-IT" altLang="it-IT" sz="2000" b="1" dirty="0">
                <a:solidFill>
                  <a:schemeClr val="bg1"/>
                </a:solidFill>
              </a:rPr>
              <a:t>riporteranno,  </a:t>
            </a:r>
            <a:r>
              <a:rPr lang="it-IT" altLang="it-IT" sz="2000" dirty="0">
                <a:solidFill>
                  <a:schemeClr val="bg1"/>
                </a:solidFill>
              </a:rPr>
              <a:t>ovviamente,  </a:t>
            </a:r>
            <a:r>
              <a:rPr lang="it-IT" altLang="it-IT" sz="2000" b="1" dirty="0">
                <a:solidFill>
                  <a:schemeClr val="bg1"/>
                </a:solidFill>
              </a:rPr>
              <a:t>non  più </a:t>
            </a:r>
            <a:r>
              <a:rPr lang="it-IT" altLang="it-IT" sz="2000" b="1" dirty="0" smtClean="0">
                <a:solidFill>
                  <a:schemeClr val="bg1"/>
                </a:solidFill>
              </a:rPr>
              <a:t>il riferimento </a:t>
            </a:r>
            <a:r>
              <a:rPr lang="it-IT" altLang="it-IT" sz="2000" b="1" dirty="0">
                <a:solidFill>
                  <a:schemeClr val="bg1"/>
                </a:solidFill>
              </a:rPr>
              <a:t>alla Commissione Provinciale</a:t>
            </a:r>
            <a:r>
              <a:rPr lang="it-IT" altLang="it-IT" sz="2000" dirty="0">
                <a:solidFill>
                  <a:schemeClr val="bg1"/>
                </a:solidFill>
              </a:rPr>
              <a:t> quale organo collegiale decisore, </a:t>
            </a:r>
            <a:r>
              <a:rPr lang="it-IT" altLang="it-IT" sz="2000" b="1" dirty="0">
                <a:solidFill>
                  <a:schemeClr val="bg1"/>
                </a:solidFill>
              </a:rPr>
              <a:t>bensì</a:t>
            </a:r>
            <a:r>
              <a:rPr lang="it-IT" altLang="it-IT" sz="2000" dirty="0">
                <a:solidFill>
                  <a:schemeClr val="bg1"/>
                </a:solidFill>
              </a:rPr>
              <a:t> indicheranno il nuovo organo monocratico nella persona del </a:t>
            </a:r>
            <a:r>
              <a:rPr lang="it-IT" altLang="it-IT" sz="2000" b="1" dirty="0">
                <a:solidFill>
                  <a:schemeClr val="bg1"/>
                </a:solidFill>
              </a:rPr>
              <a:t>Direttore di Struttura o di un Dirigente suo delegato </a:t>
            </a:r>
            <a:r>
              <a:rPr lang="it-IT" altLang="it-IT" sz="2000" dirty="0">
                <a:solidFill>
                  <a:schemeClr val="bg1"/>
                </a:solidFill>
              </a:rPr>
              <a:t>ai sensi di quanto previsto nella presente circolare.</a:t>
            </a:r>
          </a:p>
          <a:p>
            <a:pPr algn="just" eaLnBrk="1" hangingPunct="1">
              <a:defRPr/>
            </a:pPr>
            <a:endParaRPr lang="it-IT" altLang="it-IT" sz="2000" dirty="0">
              <a:solidFill>
                <a:schemeClr val="bg1"/>
              </a:solidFill>
            </a:endParaRPr>
          </a:p>
          <a:p>
            <a:pPr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771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BF5187-3D86-49B8-BF1D-A89F9BD8C6FE}" type="slidenum">
              <a:rPr lang="it-IT" altLang="it-IT" sz="1200">
                <a:solidFill>
                  <a:srgbClr val="FFFFFF"/>
                </a:solidFill>
              </a:rPr>
              <a:pPr>
                <a:spcBef>
                  <a:spcPct val="0"/>
                </a:spcBef>
                <a:buFontTx/>
                <a:buNone/>
              </a:pPr>
              <a:t>154</a:t>
            </a:fld>
            <a:endParaRPr lang="it-IT" altLang="it-IT" sz="1200">
              <a:solidFill>
                <a:srgbClr val="FFFFFF"/>
              </a:solidFill>
            </a:endParaRPr>
          </a:p>
        </p:txBody>
      </p:sp>
      <p:pic>
        <p:nvPicPr>
          <p:cNvPr id="1771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18674AFF-5E7B-4A6A-943C-D40584C73A98}" type="datetime1">
              <a:rPr lang="it-IT" smtClean="0">
                <a:solidFill>
                  <a:prstClr val="white">
                    <a:tint val="75000"/>
                  </a:prstClr>
                </a:solidFill>
              </a:rPr>
              <a:pPr>
                <a:defRPr/>
              </a:pPr>
              <a:t>21/03/2016</a:t>
            </a:fld>
            <a:endParaRPr lang="it-IT">
              <a:solidFill>
                <a:prstClr val="white">
                  <a:tint val="75000"/>
                </a:prstClr>
              </a:solidFill>
            </a:endParaRPr>
          </a:p>
        </p:txBody>
      </p:sp>
      <p:sp>
        <p:nvSpPr>
          <p:cNvPr id="9" name="Ovale 8"/>
          <p:cNvSpPr/>
          <p:nvPr/>
        </p:nvSpPr>
        <p:spPr>
          <a:xfrm>
            <a:off x="6040438" y="1933575"/>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Circolare INPS n.  7 del 20/01/16</a:t>
            </a:r>
          </a:p>
        </p:txBody>
      </p:sp>
      <p:pic>
        <p:nvPicPr>
          <p:cNvPr id="17716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188" y="1773238"/>
            <a:ext cx="8008937" cy="4968875"/>
          </a:xfrm>
        </p:spPr>
        <p:txBody>
          <a:bodyPr/>
          <a:lstStyle/>
          <a:p>
            <a:pPr eaLnBrk="1" hangingPunct="1">
              <a:defRPr/>
            </a:pPr>
            <a:endParaRPr lang="it-IT" altLang="it-IT" sz="2400" b="1" dirty="0">
              <a:solidFill>
                <a:schemeClr val="bg1"/>
              </a:solidFill>
            </a:endParaRPr>
          </a:p>
          <a:p>
            <a:pPr algn="just" eaLnBrk="1" hangingPunct="1">
              <a:defRPr/>
            </a:pPr>
            <a:r>
              <a:rPr lang="it-IT" altLang="it-IT" sz="2000" b="1" dirty="0" smtClean="0">
                <a:solidFill>
                  <a:schemeClr val="bg1"/>
                </a:solidFill>
              </a:rPr>
              <a:t>L'articolo 17, Ricorsi:</a:t>
            </a:r>
          </a:p>
          <a:p>
            <a:pPr algn="just" eaLnBrk="1" hangingPunct="1">
              <a:defRPr/>
            </a:pPr>
            <a:endParaRPr lang="it-IT" altLang="it-IT" sz="2000" b="1"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stabilisce che avverso </a:t>
            </a:r>
            <a:r>
              <a:rPr lang="it-IT" altLang="it-IT" sz="2000" dirty="0" smtClean="0">
                <a:solidFill>
                  <a:schemeClr val="bg1"/>
                </a:solidFill>
              </a:rPr>
              <a:t>i provvedimenti </a:t>
            </a:r>
            <a:r>
              <a:rPr lang="it-IT" altLang="it-IT" sz="2000" dirty="0">
                <a:solidFill>
                  <a:schemeClr val="bg1"/>
                </a:solidFill>
              </a:rPr>
              <a:t>relativi alle integrazioni salariali ordinarie i ricorsi potranno essere proposti al Comitato amministratore della gestione prestazioni temporanee ai lavoratori dipendenti</a:t>
            </a:r>
            <a:r>
              <a:rPr lang="it-IT" altLang="it-IT" sz="2000" dirty="0" smtClean="0">
                <a:solidFill>
                  <a:schemeClr val="bg1"/>
                </a:solidFill>
              </a:rPr>
              <a:t>.</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endParaRPr lang="it-IT" altLang="it-IT" sz="2000" dirty="0">
              <a:solidFill>
                <a:schemeClr val="bg1"/>
              </a:solidFill>
            </a:endParaRPr>
          </a:p>
          <a:p>
            <a:pPr algn="just" eaLnBrk="1" hangingPunct="1">
              <a:defRPr/>
            </a:pPr>
            <a:r>
              <a:rPr lang="it-IT" altLang="it-IT" sz="2000" b="1" dirty="0">
                <a:solidFill>
                  <a:schemeClr val="bg1"/>
                </a:solidFill>
              </a:rPr>
              <a:t> L'articolo </a:t>
            </a:r>
            <a:r>
              <a:rPr lang="it-IT" altLang="it-IT" sz="2000" b="1" dirty="0" smtClean="0">
                <a:solidFill>
                  <a:schemeClr val="bg1"/>
                </a:solidFill>
              </a:rPr>
              <a:t>18, Disposizioni particolari per le imprese del settore agricolo:</a:t>
            </a: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c</a:t>
            </a:r>
            <a:r>
              <a:rPr lang="it-IT" altLang="it-IT" sz="2000" dirty="0" smtClean="0">
                <a:solidFill>
                  <a:schemeClr val="bg1"/>
                </a:solidFill>
              </a:rPr>
              <a:t>onferma le particolari disposizioni in materia</a:t>
            </a:r>
            <a:endParaRPr lang="it-IT" altLang="it-IT" sz="2000" dirty="0">
              <a:solidFill>
                <a:schemeClr val="bg1"/>
              </a:solidFill>
            </a:endParaRPr>
          </a:p>
        </p:txBody>
      </p:sp>
      <p:pic>
        <p:nvPicPr>
          <p:cNvPr id="178180"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178182"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5F255B-75B6-4676-A96C-3FE1FA7DA56E}" type="slidenum">
              <a:rPr lang="it-IT">
                <a:solidFill>
                  <a:srgbClr val="FFFFFF"/>
                </a:solidFill>
                <a:latin typeface="Calibri" panose="020F0502020204030204" pitchFamily="34" charset="0"/>
              </a:rPr>
              <a:pPr/>
              <a:t>155</a:t>
            </a:fld>
            <a:endParaRPr lang="it-IT">
              <a:solidFill>
                <a:srgbClr val="FFFFFF"/>
              </a:solidFill>
              <a:latin typeface="Calibri" panose="020F0502020204030204" pitchFamily="34" charset="0"/>
            </a:endParaRPr>
          </a:p>
        </p:txBody>
      </p:sp>
      <p:pic>
        <p:nvPicPr>
          <p:cNvPr id="178183"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Sottotitolo 2"/>
          <p:cNvSpPr>
            <a:spLocks noGrp="1"/>
          </p:cNvSpPr>
          <p:nvPr>
            <p:ph type="subTitle" idx="1"/>
          </p:nvPr>
        </p:nvSpPr>
        <p:spPr>
          <a:xfrm>
            <a:off x="611188" y="1557338"/>
            <a:ext cx="8008937" cy="5184775"/>
          </a:xfrm>
        </p:spPr>
        <p:txBody>
          <a:bodyPr/>
          <a:lstStyle/>
          <a:p>
            <a:pPr eaLnBrk="1" hangingPunct="1"/>
            <a:endParaRPr lang="it-IT" altLang="it-IT" sz="2400" b="1" smtClean="0">
              <a:solidFill>
                <a:schemeClr val="bg1"/>
              </a:solidFill>
            </a:endParaRPr>
          </a:p>
          <a:p>
            <a:pPr eaLnBrk="1" hangingPunct="1"/>
            <a:endParaRPr lang="it-IT" altLang="it-IT" sz="2400" b="1" smtClean="0">
              <a:solidFill>
                <a:schemeClr val="bg1"/>
              </a:solidFill>
            </a:endParaRPr>
          </a:p>
          <a:p>
            <a:pPr eaLnBrk="1" hangingPunct="1"/>
            <a:endParaRPr lang="it-IT" altLang="it-IT" sz="2400" b="1" smtClean="0">
              <a:solidFill>
                <a:schemeClr val="bg1"/>
              </a:solidFill>
            </a:endParaRPr>
          </a:p>
          <a:p>
            <a:pPr algn="just" eaLnBrk="1" hangingPunct="1"/>
            <a:endParaRPr lang="it-IT" altLang="it-IT" sz="2000" b="1" smtClean="0">
              <a:solidFill>
                <a:schemeClr val="bg1"/>
              </a:solidFill>
            </a:endParaRPr>
          </a:p>
          <a:p>
            <a:pPr eaLnBrk="1" hangingPunct="1"/>
            <a:endParaRPr lang="it-IT" altLang="it-IT" sz="2400" b="1" smtClean="0">
              <a:solidFill>
                <a:schemeClr val="bg1"/>
              </a:solidFill>
            </a:endParaRPr>
          </a:p>
          <a:p>
            <a:pPr eaLnBrk="1" hangingPunct="1"/>
            <a:endParaRPr lang="it-IT" altLang="it-IT" sz="2000" smtClean="0">
              <a:solidFill>
                <a:schemeClr val="bg1"/>
              </a:solidFill>
            </a:endParaRPr>
          </a:p>
        </p:txBody>
      </p:sp>
      <p:pic>
        <p:nvPicPr>
          <p:cNvPr id="180228"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180230"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94CAE3-37E4-4E24-8B0F-1B9B15772BFC}" type="slidenum">
              <a:rPr lang="it-IT">
                <a:solidFill>
                  <a:srgbClr val="FFFFFF"/>
                </a:solidFill>
                <a:latin typeface="Calibri" panose="020F0502020204030204" pitchFamily="34" charset="0"/>
              </a:rPr>
              <a:pPr/>
              <a:t>156</a:t>
            </a:fld>
            <a:endParaRPr lang="it-IT">
              <a:solidFill>
                <a:srgbClr val="FFFFFF"/>
              </a:solidFill>
              <a:latin typeface="Calibri" panose="020F0502020204030204" pitchFamily="34" charset="0"/>
            </a:endParaRPr>
          </a:p>
        </p:txBody>
      </p:sp>
      <p:pic>
        <p:nvPicPr>
          <p:cNvPr id="180231"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2" name="Immagin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77975"/>
            <a:ext cx="82296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nda 2 6"/>
          <p:cNvSpPr/>
          <p:nvPr/>
        </p:nvSpPr>
        <p:spPr>
          <a:xfrm>
            <a:off x="6659563" y="1628775"/>
            <a:ext cx="2027237" cy="1058863"/>
          </a:xfrm>
          <a:prstGeom prst="double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lumMod val="95000"/>
                    <a:lumOff val="5000"/>
                  </a:schemeClr>
                </a:solidFill>
              </a:rPr>
              <a:t>CIGO </a:t>
            </a:r>
          </a:p>
          <a:p>
            <a:pPr algn="ctr">
              <a:defRPr/>
            </a:pPr>
            <a:r>
              <a:rPr lang="it-IT" b="1" dirty="0">
                <a:solidFill>
                  <a:schemeClr val="bg1">
                    <a:lumMod val="95000"/>
                    <a:lumOff val="5000"/>
                  </a:schemeClr>
                </a:solidFill>
              </a:rPr>
              <a:t>richiesta consultazione</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27188"/>
            <a:ext cx="8351838"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5" name="Immagine 8" descr="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Sottotitolo 2"/>
          <p:cNvSpPr>
            <a:spLocks noGrp="1"/>
          </p:cNvSpPr>
          <p:nvPr>
            <p:ph type="subTitle" idx="1"/>
          </p:nvPr>
        </p:nvSpPr>
        <p:spPr>
          <a:xfrm>
            <a:off x="611188" y="1557338"/>
            <a:ext cx="8008937" cy="5184775"/>
          </a:xfrm>
        </p:spPr>
        <p:txBody>
          <a:bodyPr/>
          <a:lstStyle/>
          <a:p>
            <a:pPr eaLnBrk="1" hangingPunct="1"/>
            <a:endParaRPr lang="it-IT" altLang="it-IT" sz="2400" b="1" smtClean="0">
              <a:solidFill>
                <a:schemeClr val="bg1"/>
              </a:solidFill>
            </a:endParaRPr>
          </a:p>
          <a:p>
            <a:pPr eaLnBrk="1" hangingPunct="1"/>
            <a:endParaRPr lang="it-IT" altLang="it-IT" sz="2400" b="1" smtClean="0">
              <a:solidFill>
                <a:schemeClr val="bg1"/>
              </a:solidFill>
            </a:endParaRPr>
          </a:p>
          <a:p>
            <a:pPr eaLnBrk="1" hangingPunct="1"/>
            <a:endParaRPr lang="it-IT" altLang="it-IT" sz="2400" b="1" smtClean="0">
              <a:solidFill>
                <a:schemeClr val="bg1"/>
              </a:solidFill>
            </a:endParaRPr>
          </a:p>
          <a:p>
            <a:pPr algn="just" eaLnBrk="1" hangingPunct="1"/>
            <a:endParaRPr lang="it-IT" altLang="it-IT" sz="2000" b="1" smtClean="0">
              <a:solidFill>
                <a:schemeClr val="bg1"/>
              </a:solidFill>
            </a:endParaRPr>
          </a:p>
          <a:p>
            <a:pPr eaLnBrk="1" hangingPunct="1"/>
            <a:endParaRPr lang="it-IT" altLang="it-IT" sz="2400" b="1" smtClean="0">
              <a:solidFill>
                <a:schemeClr val="bg1"/>
              </a:solidFill>
            </a:endParaRPr>
          </a:p>
          <a:p>
            <a:pPr eaLnBrk="1" hangingPunct="1"/>
            <a:endParaRPr lang="it-IT" altLang="it-IT" sz="2000" smtClean="0">
              <a:solidFill>
                <a:schemeClr val="bg1"/>
              </a:solidFill>
            </a:endParaRPr>
          </a:p>
        </p:txBody>
      </p:sp>
      <p:pic>
        <p:nvPicPr>
          <p:cNvPr id="182277" name="Immagine 7" descr="nuovo-mod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182279"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DCEDD1-1051-4AD9-956F-D8071A4E84E0}" type="slidenum">
              <a:rPr lang="it-IT">
                <a:solidFill>
                  <a:srgbClr val="FFFFFF"/>
                </a:solidFill>
                <a:latin typeface="Calibri" panose="020F0502020204030204" pitchFamily="34" charset="0"/>
              </a:rPr>
              <a:pPr/>
              <a:t>157</a:t>
            </a:fld>
            <a:endParaRPr lang="it-IT">
              <a:solidFill>
                <a:srgbClr val="FFFFFF"/>
              </a:solidFill>
              <a:latin typeface="Calibri" panose="020F0502020204030204" pitchFamily="34" charset="0"/>
            </a:endParaRPr>
          </a:p>
        </p:txBody>
      </p:sp>
      <p:pic>
        <p:nvPicPr>
          <p:cNvPr id="182280" name="Immagin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nda 2 6"/>
          <p:cNvSpPr/>
          <p:nvPr/>
        </p:nvSpPr>
        <p:spPr>
          <a:xfrm>
            <a:off x="6761163" y="28575"/>
            <a:ext cx="2027237" cy="1058863"/>
          </a:xfrm>
          <a:prstGeom prst="double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lumMod val="95000"/>
                    <a:lumOff val="5000"/>
                  </a:schemeClr>
                </a:solidFill>
              </a:rPr>
              <a:t>CIGO </a:t>
            </a:r>
          </a:p>
          <a:p>
            <a:pPr algn="ctr">
              <a:defRPr/>
            </a:pPr>
            <a:r>
              <a:rPr lang="it-IT" b="1" dirty="0">
                <a:solidFill>
                  <a:schemeClr val="bg1">
                    <a:lumMod val="95000"/>
                    <a:lumOff val="5000"/>
                  </a:schemeClr>
                </a:solidFill>
              </a:rPr>
              <a:t>verbale esame congiunto</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pPr eaLnBrk="1" hangingPunct="1"/>
            <a:endParaRPr lang="it-IT" altLang="it-IT" sz="2400" b="1" dirty="0">
              <a:solidFill>
                <a:schemeClr val="bg1"/>
              </a:solidFill>
            </a:endParaRPr>
          </a:p>
          <a:p>
            <a:pPr eaLnBrk="1" hangingPunct="1"/>
            <a:endParaRPr lang="it-IT" altLang="it-IT" sz="2400" b="1" dirty="0" smtClean="0">
              <a:solidFill>
                <a:schemeClr val="bg1"/>
              </a:solidFill>
            </a:endParaRPr>
          </a:p>
          <a:p>
            <a:pPr eaLnBrk="1" hangingPunct="1"/>
            <a:endParaRPr lang="it-IT" altLang="it-IT" sz="2400" b="1" dirty="0" smtClean="0">
              <a:solidFill>
                <a:schemeClr val="bg1"/>
              </a:solidFill>
            </a:endParaRPr>
          </a:p>
          <a:p>
            <a:pPr eaLnBrk="1" hangingPunct="1"/>
            <a:r>
              <a:rPr lang="it-IT" altLang="it-IT" sz="2400" b="1" dirty="0" smtClean="0">
                <a:solidFill>
                  <a:schemeClr val="bg1"/>
                </a:solidFill>
              </a:rPr>
              <a:t>CAPO </a:t>
            </a:r>
            <a:r>
              <a:rPr lang="it-IT" altLang="it-IT" sz="2400" b="1" dirty="0">
                <a:solidFill>
                  <a:schemeClr val="bg1"/>
                </a:solidFill>
              </a:rPr>
              <a:t>II </a:t>
            </a:r>
          </a:p>
          <a:p>
            <a:pPr eaLnBrk="1" hangingPunct="1"/>
            <a:r>
              <a:rPr lang="it-IT" altLang="it-IT" sz="2400" b="1" dirty="0">
                <a:solidFill>
                  <a:schemeClr val="bg1"/>
                </a:solidFill>
              </a:rPr>
              <a:t>INTEGRAZIONI SALARIALI </a:t>
            </a:r>
            <a:r>
              <a:rPr lang="it-IT" altLang="it-IT" sz="2400" b="1" dirty="0" smtClean="0">
                <a:solidFill>
                  <a:schemeClr val="bg1"/>
                </a:solidFill>
              </a:rPr>
              <a:t>STRAORDINARIE</a:t>
            </a:r>
          </a:p>
          <a:p>
            <a:pPr eaLnBrk="1" hangingPunct="1"/>
            <a:r>
              <a:rPr lang="it-IT" altLang="it-IT" sz="2400" b="1" i="1" dirty="0" smtClean="0">
                <a:solidFill>
                  <a:schemeClr val="bg1"/>
                </a:solidFill>
              </a:rPr>
              <a:t>(CIGS)</a:t>
            </a:r>
          </a:p>
          <a:p>
            <a:pPr eaLnBrk="1" hangingPunct="1"/>
            <a:endParaRPr lang="it-IT" altLang="it-IT" sz="2400" b="1" dirty="0">
              <a:solidFill>
                <a:schemeClr val="bg1"/>
              </a:solidFill>
            </a:endParaRPr>
          </a:p>
          <a:p>
            <a:pPr algn="just" eaLnBrk="1" hangingPunct="1"/>
            <a:endParaRPr lang="it-IT" altLang="it-IT" sz="2000" b="1" dirty="0" smtClean="0">
              <a:solidFill>
                <a:schemeClr val="bg1"/>
              </a:solidFill>
            </a:endParaRPr>
          </a:p>
          <a:p>
            <a:pPr eaLnBrk="1" hangingPunct="1"/>
            <a:endParaRPr lang="it-IT" altLang="it-IT" sz="2400" b="1" dirty="0">
              <a:solidFill>
                <a:schemeClr val="bg1"/>
              </a:solidFill>
            </a:endParaRPr>
          </a:p>
          <a:p>
            <a:pPr eaLnBrk="1" hangingPunct="1"/>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158</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97535981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pPr eaLnBrk="1" hangingPunct="1"/>
            <a:r>
              <a:rPr lang="it-IT" altLang="it-IT" sz="2400" b="1" dirty="0" smtClean="0">
                <a:solidFill>
                  <a:schemeClr val="bg1"/>
                </a:solidFill>
              </a:rPr>
              <a:t>Articolo 20 </a:t>
            </a:r>
          </a:p>
          <a:p>
            <a:pPr eaLnBrk="1" hangingPunct="1"/>
            <a:r>
              <a:rPr lang="it-IT" altLang="it-IT" sz="2400" b="1" dirty="0" smtClean="0">
                <a:solidFill>
                  <a:schemeClr val="bg1"/>
                </a:solidFill>
              </a:rPr>
              <a:t>Campo di applicazione</a:t>
            </a:r>
            <a:endParaRPr lang="it-IT" altLang="it-IT" sz="2200" dirty="0" smtClean="0">
              <a:solidFill>
                <a:schemeClr val="bg1"/>
              </a:solidFill>
            </a:endParaRPr>
          </a:p>
          <a:p>
            <a:pPr algn="just"/>
            <a:r>
              <a:rPr lang="it-IT" sz="2400" dirty="0" smtClean="0">
                <a:solidFill>
                  <a:schemeClr val="bg1"/>
                </a:solidFill>
              </a:rPr>
              <a:t>La disciplina in materia di </a:t>
            </a:r>
            <a:r>
              <a:rPr lang="it-IT" sz="2400" b="1" dirty="0" smtClean="0">
                <a:solidFill>
                  <a:schemeClr val="bg1"/>
                </a:solidFill>
              </a:rPr>
              <a:t>intervento straordinario di integrazione salariale </a:t>
            </a:r>
            <a:r>
              <a:rPr lang="it-IT" sz="2400" dirty="0" smtClean="0">
                <a:solidFill>
                  <a:schemeClr val="bg1"/>
                </a:solidFill>
              </a:rPr>
              <a:t>e i relativi obblighi contributivi trovano applicazione in favore delle imprese di cui al c.1, che nel </a:t>
            </a:r>
            <a:r>
              <a:rPr lang="it-IT" sz="2400" b="1" dirty="0" smtClean="0">
                <a:solidFill>
                  <a:schemeClr val="bg1"/>
                </a:solidFill>
              </a:rPr>
              <a:t>semestre precedente la data di presentazione della domanda</a:t>
            </a:r>
            <a:r>
              <a:rPr lang="it-IT" sz="2400" dirty="0" smtClean="0">
                <a:solidFill>
                  <a:schemeClr val="bg1"/>
                </a:solidFill>
              </a:rPr>
              <a:t>, abbiano occupato mediamente </a:t>
            </a:r>
            <a:r>
              <a:rPr lang="it-IT" sz="2400" b="1" dirty="0" smtClean="0">
                <a:solidFill>
                  <a:schemeClr val="bg1"/>
                </a:solidFill>
              </a:rPr>
              <a:t>più di quindici dipendenti</a:t>
            </a:r>
            <a:r>
              <a:rPr lang="it-IT" sz="2400" dirty="0" smtClean="0">
                <a:solidFill>
                  <a:schemeClr val="bg1"/>
                </a:solidFill>
              </a:rPr>
              <a:t>, </a:t>
            </a:r>
            <a:r>
              <a:rPr lang="it-IT" sz="2400" b="1" dirty="0" smtClean="0">
                <a:solidFill>
                  <a:schemeClr val="bg1"/>
                </a:solidFill>
              </a:rPr>
              <a:t>inclusi gli apprendisti e i dirigenti.</a:t>
            </a:r>
            <a:endParaRPr lang="it-IT" altLang="it-IT" sz="2400" b="1" dirty="0" smtClean="0">
              <a:solidFill>
                <a:schemeClr val="bg1"/>
              </a:solidFill>
            </a:endParaRPr>
          </a:p>
          <a:p>
            <a:pPr algn="just" eaLnBrk="1" hangingPunct="1"/>
            <a:endParaRPr lang="it-IT" altLang="it-IT" sz="2400" b="1" dirty="0">
              <a:solidFill>
                <a:schemeClr val="bg1"/>
              </a:solidFill>
            </a:endParaRPr>
          </a:p>
          <a:p>
            <a:pPr eaLnBrk="1" hangingPunct="1"/>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159</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4788024" y="4869160"/>
            <a:ext cx="2978025" cy="115212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spTree>
    <p:extLst>
      <p:ext uri="{BB962C8B-B14F-4D97-AF65-F5344CB8AC3E}">
        <p14:creationId xmlns:p14="http://schemas.microsoft.com/office/powerpoint/2010/main" val="2353532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670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395288"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dirty="0" smtClean="0">
                <a:solidFill>
                  <a:schemeClr val="bg1"/>
                </a:solidFill>
              </a:rPr>
              <a:t>3. </a:t>
            </a:r>
            <a:r>
              <a:rPr lang="it-IT" altLang="it-IT" sz="2200" b="1" u="sng" dirty="0" smtClean="0">
                <a:solidFill>
                  <a:schemeClr val="bg1"/>
                </a:solidFill>
              </a:rPr>
              <a:t>Il Modulo</a:t>
            </a:r>
            <a:endParaRPr lang="it-IT" altLang="it-IT" sz="2200" b="1" u="sng" dirty="0">
              <a:solidFill>
                <a:schemeClr val="bg1"/>
              </a:solidFill>
            </a:endParaRPr>
          </a:p>
          <a:p>
            <a:pPr algn="just" eaLnBrk="1" hangingPunct="1">
              <a:defRPr/>
            </a:pPr>
            <a:endParaRPr lang="it-IT" altLang="it-IT" sz="1000" dirty="0" smtClean="0">
              <a:solidFill>
                <a:schemeClr val="bg1"/>
              </a:solidFill>
            </a:endParaRPr>
          </a:p>
          <a:p>
            <a:pPr algn="just" eaLnBrk="1" hangingPunct="1">
              <a:defRPr/>
            </a:pPr>
            <a:r>
              <a:rPr lang="it-IT" altLang="it-IT" sz="2000" dirty="0" smtClean="0">
                <a:solidFill>
                  <a:schemeClr val="bg1"/>
                </a:solidFill>
              </a:rPr>
              <a:t>Il modulo da utilizzare per la comunicazione delle dimissioni volontarie e/o risoluzione consensuale è un </a:t>
            </a:r>
            <a:r>
              <a:rPr lang="it-IT" altLang="it-IT" sz="2000" b="1" dirty="0" smtClean="0">
                <a:solidFill>
                  <a:schemeClr val="bg1"/>
                </a:solidFill>
              </a:rPr>
              <a:t>modello </a:t>
            </a:r>
            <a:r>
              <a:rPr lang="it-IT" altLang="it-IT" sz="2000" dirty="0" smtClean="0">
                <a:solidFill>
                  <a:schemeClr val="bg1"/>
                </a:solidFill>
              </a:rPr>
              <a:t>con il quale il lavoratore manifesta la </a:t>
            </a:r>
            <a:r>
              <a:rPr lang="it-IT" altLang="it-IT" sz="2000" b="1" dirty="0" smtClean="0">
                <a:solidFill>
                  <a:schemeClr val="bg1"/>
                </a:solidFill>
              </a:rPr>
              <a:t>volontà di recedere </a:t>
            </a:r>
            <a:r>
              <a:rPr lang="it-IT" altLang="it-IT" sz="2000" dirty="0" smtClean="0">
                <a:solidFill>
                  <a:schemeClr val="bg1"/>
                </a:solidFill>
              </a:rPr>
              <a:t>dal contratto di lavoro per</a:t>
            </a:r>
            <a:r>
              <a:rPr lang="it-IT" altLang="it-IT" sz="2000" b="1" dirty="0" smtClean="0">
                <a:solidFill>
                  <a:schemeClr val="bg1"/>
                </a:solidFill>
              </a:rPr>
              <a:t> “dimissioni o risoluzione consensuale”, </a:t>
            </a:r>
            <a:r>
              <a:rPr lang="it-IT" altLang="it-IT" sz="2000" dirty="0" smtClean="0">
                <a:solidFill>
                  <a:schemeClr val="bg1"/>
                </a:solidFill>
              </a:rPr>
              <a:t>nonché anche per </a:t>
            </a:r>
            <a:r>
              <a:rPr lang="it-IT" altLang="it-IT" sz="2000" b="1" dirty="0" smtClean="0">
                <a:solidFill>
                  <a:schemeClr val="bg1"/>
                </a:solidFill>
              </a:rPr>
              <a:t>revocare </a:t>
            </a:r>
            <a:r>
              <a:rPr lang="it-IT" altLang="it-IT" sz="2000" dirty="0" smtClean="0">
                <a:solidFill>
                  <a:schemeClr val="bg1"/>
                </a:solidFill>
              </a:rPr>
              <a:t>tale volontà nei tempi previsti (7 giorni).</a:t>
            </a:r>
          </a:p>
          <a:p>
            <a:pPr algn="just" eaLnBrk="1" hangingPunct="1">
              <a:defRPr/>
            </a:pPr>
            <a:endParaRPr lang="it-IT" altLang="it-IT" sz="1000" dirty="0" smtClean="0">
              <a:solidFill>
                <a:schemeClr val="bg1"/>
              </a:solidFill>
            </a:endParaRPr>
          </a:p>
          <a:p>
            <a:pPr algn="just" eaLnBrk="1" hangingPunct="1">
              <a:defRPr/>
            </a:pPr>
            <a:r>
              <a:rPr lang="it-IT" altLang="it-IT" sz="2000" dirty="0" smtClean="0">
                <a:solidFill>
                  <a:schemeClr val="bg1"/>
                </a:solidFill>
              </a:rPr>
              <a:t>Tale modello:</a:t>
            </a:r>
          </a:p>
          <a:p>
            <a:pPr algn="just" eaLnBrk="1" hangingPunct="1">
              <a:buFontTx/>
              <a:buChar char="-"/>
              <a:defRPr/>
            </a:pPr>
            <a:r>
              <a:rPr lang="it-IT" altLang="it-IT" sz="2000" dirty="0" smtClean="0">
                <a:solidFill>
                  <a:schemeClr val="bg1"/>
                </a:solidFill>
              </a:rPr>
              <a:t> è l’</a:t>
            </a:r>
            <a:r>
              <a:rPr lang="it-IT" altLang="it-IT" sz="2000" b="1" dirty="0" smtClean="0">
                <a:solidFill>
                  <a:schemeClr val="bg1"/>
                </a:solidFill>
              </a:rPr>
              <a:t>Allegato A </a:t>
            </a:r>
            <a:r>
              <a:rPr lang="it-IT" altLang="it-IT" sz="2000" dirty="0" smtClean="0">
                <a:solidFill>
                  <a:schemeClr val="bg1"/>
                </a:solidFill>
              </a:rPr>
              <a:t>del D.M. Lavoro 15.12.2015; </a:t>
            </a:r>
          </a:p>
          <a:p>
            <a:pPr algn="just" eaLnBrk="1" hangingPunct="1">
              <a:buFontTx/>
              <a:buChar char="-"/>
              <a:defRPr/>
            </a:pPr>
            <a:r>
              <a:rPr lang="it-IT" altLang="it-IT" sz="2000" dirty="0" smtClean="0">
                <a:solidFill>
                  <a:schemeClr val="bg1"/>
                </a:solidFill>
              </a:rPr>
              <a:t> è reso disponibile ai lavoratori e ai soggetti abilitati, attraverso una apposita Sezione in </a:t>
            </a:r>
            <a:r>
              <a:rPr lang="it-IT" altLang="it-IT" sz="2000" dirty="0" smtClean="0">
                <a:solidFill>
                  <a:schemeClr val="bg1"/>
                </a:solidFill>
                <a:hlinkClick r:id="rId3"/>
              </a:rPr>
              <a:t>www.lavoro.gov.it</a:t>
            </a:r>
            <a:r>
              <a:rPr lang="it-IT" altLang="it-IT" sz="2000" dirty="0" smtClean="0">
                <a:solidFill>
                  <a:schemeClr val="bg1"/>
                </a:solidFill>
              </a:rPr>
              <a:t>;</a:t>
            </a:r>
          </a:p>
          <a:p>
            <a:pPr algn="just" eaLnBrk="1" hangingPunct="1">
              <a:buFontTx/>
              <a:buChar char="-"/>
              <a:defRPr/>
            </a:pPr>
            <a:r>
              <a:rPr lang="it-IT" altLang="it-IT" sz="2000" dirty="0" smtClean="0">
                <a:solidFill>
                  <a:schemeClr val="bg1"/>
                </a:solidFill>
              </a:rPr>
              <a:t> con modalità tecniche dettagliate nell’</a:t>
            </a:r>
            <a:r>
              <a:rPr lang="it-IT" altLang="it-IT" sz="2000" b="1" dirty="0" smtClean="0">
                <a:solidFill>
                  <a:schemeClr val="bg1"/>
                </a:solidFill>
              </a:rPr>
              <a:t>Allegato B</a:t>
            </a:r>
            <a:r>
              <a:rPr lang="it-IT" altLang="it-IT" sz="2000" dirty="0" smtClean="0">
                <a:solidFill>
                  <a:schemeClr val="bg1"/>
                </a:solidFill>
              </a:rPr>
              <a:t> del D.M. Lavoro 15.12.2015.</a:t>
            </a:r>
          </a:p>
        </p:txBody>
      </p:sp>
      <p:pic>
        <p:nvPicPr>
          <p:cNvPr id="19460"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pPr algn="just"/>
            <a:r>
              <a:rPr lang="it-IT" sz="2400" dirty="0" smtClean="0">
                <a:solidFill>
                  <a:schemeClr val="bg1"/>
                </a:solidFill>
              </a:rPr>
              <a:t>Ai fini dell’individuazione della sussistenza del </a:t>
            </a:r>
            <a:r>
              <a:rPr lang="it-IT" sz="2400" b="1" dirty="0" smtClean="0">
                <a:solidFill>
                  <a:schemeClr val="bg1"/>
                </a:solidFill>
              </a:rPr>
              <a:t>requisito dimensionale</a:t>
            </a:r>
            <a:r>
              <a:rPr lang="it-IT" sz="2400" dirty="0" smtClean="0">
                <a:solidFill>
                  <a:schemeClr val="bg1"/>
                </a:solidFill>
              </a:rPr>
              <a:t> occorre far riferimento </a:t>
            </a:r>
            <a:r>
              <a:rPr lang="it-IT" sz="2400" b="1" dirty="0" smtClean="0">
                <a:solidFill>
                  <a:schemeClr val="bg1"/>
                </a:solidFill>
              </a:rPr>
              <a:t>al numero di lavoratori occupati mediamente nell’azienda nel semestre precedente </a:t>
            </a:r>
            <a:r>
              <a:rPr lang="it-IT" sz="2400" dirty="0" smtClean="0">
                <a:solidFill>
                  <a:schemeClr val="bg1"/>
                </a:solidFill>
              </a:rPr>
              <a:t>la data di presentazione della domanda, secondo i criteri già applicati in materia. </a:t>
            </a:r>
          </a:p>
          <a:p>
            <a:pPr algn="just"/>
            <a:endParaRPr lang="it-IT" sz="2400" dirty="0" smtClean="0">
              <a:solidFill>
                <a:schemeClr val="bg1"/>
              </a:solidFill>
            </a:endParaRPr>
          </a:p>
          <a:p>
            <a:pPr algn="just"/>
            <a:r>
              <a:rPr lang="it-IT" sz="2400" dirty="0" smtClean="0">
                <a:solidFill>
                  <a:schemeClr val="bg1"/>
                </a:solidFill>
              </a:rPr>
              <a:t>Vale la pena di precisare, a questo riguardo, che la </a:t>
            </a:r>
            <a:r>
              <a:rPr lang="it-IT" sz="2400" b="1" dirty="0" smtClean="0">
                <a:solidFill>
                  <a:schemeClr val="bg1"/>
                </a:solidFill>
              </a:rPr>
              <a:t>disposizione dell’articolo 20, c. 1, prevale su quella dell’art. 27 del </a:t>
            </a:r>
            <a:r>
              <a:rPr lang="it-IT" sz="2400" b="1" dirty="0" err="1" smtClean="0">
                <a:solidFill>
                  <a:schemeClr val="bg1"/>
                </a:solidFill>
              </a:rPr>
              <a:t>D.Lgs.</a:t>
            </a:r>
            <a:r>
              <a:rPr lang="it-IT" sz="2400" b="1" dirty="0" smtClean="0">
                <a:solidFill>
                  <a:schemeClr val="bg1"/>
                </a:solidFill>
              </a:rPr>
              <a:t> n. 81/2015 relativa al computo dei lavoratori a tempo determinato</a:t>
            </a:r>
            <a:r>
              <a:rPr lang="it-IT" sz="2400" dirty="0" smtClean="0">
                <a:solidFill>
                  <a:schemeClr val="bg1"/>
                </a:solidFill>
              </a:rPr>
              <a:t>, in quanto </a:t>
            </a:r>
            <a:r>
              <a:rPr lang="it-IT" sz="2400" b="1" dirty="0" smtClean="0">
                <a:solidFill>
                  <a:schemeClr val="bg1"/>
                </a:solidFill>
              </a:rPr>
              <a:t>norma speciale </a:t>
            </a:r>
            <a:r>
              <a:rPr lang="it-IT" sz="2400" dirty="0" smtClean="0">
                <a:solidFill>
                  <a:schemeClr val="bg1"/>
                </a:solidFill>
              </a:rPr>
              <a:t>per la materia della cassa integrazione guadagni straordinaria.</a:t>
            </a:r>
            <a:endParaRPr lang="it-IT" altLang="it-IT" sz="2400" b="1" dirty="0" smtClean="0">
              <a:solidFill>
                <a:schemeClr val="bg1"/>
              </a:solidFill>
            </a:endParaRPr>
          </a:p>
          <a:p>
            <a:pPr algn="just" eaLnBrk="1" hangingPunct="1"/>
            <a:endParaRPr lang="it-IT" altLang="it-IT" sz="2400" b="1" dirty="0">
              <a:solidFill>
                <a:schemeClr val="bg1"/>
              </a:solidFill>
            </a:endParaRPr>
          </a:p>
          <a:p>
            <a:pPr algn="just" eaLnBrk="1" hangingPunct="1"/>
            <a:endParaRPr lang="it-IT" alt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160</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4954650" y="5877271"/>
            <a:ext cx="2978025" cy="766639"/>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sp>
        <p:nvSpPr>
          <p:cNvPr id="3" name="Freccia in giù 2"/>
          <p:cNvSpPr/>
          <p:nvPr/>
        </p:nvSpPr>
        <p:spPr>
          <a:xfrm>
            <a:off x="4069360" y="3658222"/>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Tree>
    <p:extLst>
      <p:ext uri="{BB962C8B-B14F-4D97-AF65-F5344CB8AC3E}">
        <p14:creationId xmlns:p14="http://schemas.microsoft.com/office/powerpoint/2010/main" val="186193678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r>
              <a:rPr lang="it-IT" sz="2400" b="1" dirty="0" smtClean="0">
                <a:solidFill>
                  <a:srgbClr val="7030A0"/>
                </a:solidFill>
              </a:rPr>
              <a:t>Art. 27 </a:t>
            </a:r>
            <a:r>
              <a:rPr lang="it-IT" sz="2400" b="1" dirty="0" err="1" smtClean="0">
                <a:solidFill>
                  <a:srgbClr val="7030A0"/>
                </a:solidFill>
              </a:rPr>
              <a:t>D.Lgs.</a:t>
            </a:r>
            <a:r>
              <a:rPr lang="it-IT" sz="2400" b="1" dirty="0" smtClean="0">
                <a:solidFill>
                  <a:srgbClr val="7030A0"/>
                </a:solidFill>
              </a:rPr>
              <a:t> n. 81/2015</a:t>
            </a:r>
          </a:p>
          <a:p>
            <a:r>
              <a:rPr lang="it-IT" sz="2400" b="1" dirty="0" smtClean="0">
                <a:solidFill>
                  <a:srgbClr val="7030A0"/>
                </a:solidFill>
              </a:rPr>
              <a:t>Criteri di computo</a:t>
            </a:r>
          </a:p>
          <a:p>
            <a:pPr algn="just"/>
            <a:endParaRPr lang="it-IT" sz="2400" dirty="0" smtClean="0">
              <a:solidFill>
                <a:schemeClr val="bg1"/>
              </a:solidFill>
            </a:endParaRPr>
          </a:p>
          <a:p>
            <a:pPr algn="just"/>
            <a:r>
              <a:rPr lang="it-IT" sz="2400" b="1" dirty="0" smtClean="0">
                <a:solidFill>
                  <a:schemeClr val="bg1"/>
                </a:solidFill>
              </a:rPr>
              <a:t>Salvo che sia diversamente disposto</a:t>
            </a:r>
            <a:r>
              <a:rPr lang="it-IT" sz="2400" dirty="0" smtClean="0">
                <a:solidFill>
                  <a:schemeClr val="bg1"/>
                </a:solidFill>
              </a:rPr>
              <a:t>, ai fini dell'applicazione di qualsiasi disciplina di fonte legale o contrattuale per la quale sia rilevante il </a:t>
            </a:r>
            <a:r>
              <a:rPr lang="it-IT" sz="2400" b="1" dirty="0" smtClean="0">
                <a:solidFill>
                  <a:schemeClr val="bg1"/>
                </a:solidFill>
              </a:rPr>
              <a:t>computo dei dipendenti del datore di lavoro</a:t>
            </a:r>
            <a:r>
              <a:rPr lang="it-IT" sz="2400" dirty="0" smtClean="0">
                <a:solidFill>
                  <a:schemeClr val="bg1"/>
                </a:solidFill>
              </a:rPr>
              <a:t>, si tiene conto </a:t>
            </a:r>
            <a:r>
              <a:rPr lang="it-IT" sz="2400" b="1" dirty="0" smtClean="0">
                <a:solidFill>
                  <a:schemeClr val="bg1"/>
                </a:solidFill>
              </a:rPr>
              <a:t>del numero medio mensile di lavoratori a tempo determinato, compresi i dirigenti, impiegati negli ultimi due anni, sulla base dell'effettiva durata dei loro rapporti di lavoro.</a:t>
            </a:r>
            <a:endParaRPr lang="it-IT" altLang="it-IT" sz="2400" b="1" dirty="0">
              <a:solidFill>
                <a:schemeClr val="bg1"/>
              </a:solidFill>
            </a:endParaRPr>
          </a:p>
          <a:p>
            <a:pPr algn="just" eaLnBrk="1" hangingPunct="1"/>
            <a:endParaRPr lang="it-IT" alt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161</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20591378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pPr eaLnBrk="1" hangingPunct="1"/>
            <a:r>
              <a:rPr lang="it-IT" altLang="it-IT" sz="2400" b="1" dirty="0" smtClean="0">
                <a:solidFill>
                  <a:schemeClr val="bg1"/>
                </a:solidFill>
              </a:rPr>
              <a:t>Articolo 20 </a:t>
            </a:r>
          </a:p>
          <a:p>
            <a:pPr eaLnBrk="1" hangingPunct="1"/>
            <a:r>
              <a:rPr lang="it-IT" altLang="it-IT" sz="2400" b="1" dirty="0" smtClean="0">
                <a:solidFill>
                  <a:schemeClr val="bg1"/>
                </a:solidFill>
              </a:rPr>
              <a:t>Campo di applicazione</a:t>
            </a:r>
            <a:endParaRPr lang="it-IT" altLang="it-IT" sz="2200" dirty="0" smtClean="0">
              <a:solidFill>
                <a:schemeClr val="bg1"/>
              </a:solidFill>
            </a:endParaRPr>
          </a:p>
          <a:p>
            <a:pPr algn="just"/>
            <a:r>
              <a:rPr lang="it-IT" sz="2400" dirty="0" smtClean="0">
                <a:solidFill>
                  <a:schemeClr val="bg1"/>
                </a:solidFill>
              </a:rPr>
              <a:t>a) </a:t>
            </a:r>
            <a:r>
              <a:rPr lang="it-IT" sz="2400" b="1" dirty="0" smtClean="0">
                <a:solidFill>
                  <a:schemeClr val="bg1"/>
                </a:solidFill>
              </a:rPr>
              <a:t>imprese industriali</a:t>
            </a:r>
            <a:r>
              <a:rPr lang="it-IT" sz="2400" dirty="0" smtClean="0">
                <a:solidFill>
                  <a:schemeClr val="bg1"/>
                </a:solidFill>
              </a:rPr>
              <a:t>, comprese quelle edili ed affini;</a:t>
            </a:r>
          </a:p>
          <a:p>
            <a:pPr algn="just"/>
            <a:r>
              <a:rPr lang="it-IT" sz="2400" dirty="0" smtClean="0">
                <a:solidFill>
                  <a:schemeClr val="bg1"/>
                </a:solidFill>
              </a:rPr>
              <a:t>b) </a:t>
            </a:r>
            <a:r>
              <a:rPr lang="it-IT" sz="2400" b="1" dirty="0" smtClean="0">
                <a:solidFill>
                  <a:schemeClr val="bg1"/>
                </a:solidFill>
              </a:rPr>
              <a:t>imprese artigiane </a:t>
            </a:r>
            <a:r>
              <a:rPr lang="it-IT" sz="2400" dirty="0" smtClean="0">
                <a:solidFill>
                  <a:schemeClr val="bg1"/>
                </a:solidFill>
              </a:rPr>
              <a:t>che procedono alla sospensione dei lavoratori in conseguenza di sospensioni o riduzioni dell’attività dell'impresa che esercita </a:t>
            </a:r>
            <a:r>
              <a:rPr lang="it-IT" sz="2400" b="1" dirty="0" smtClean="0">
                <a:solidFill>
                  <a:schemeClr val="bg1"/>
                </a:solidFill>
              </a:rPr>
              <a:t>l’influsso gestionale prevalente</a:t>
            </a:r>
            <a:r>
              <a:rPr lang="it-IT" sz="2400" dirty="0" smtClean="0">
                <a:solidFill>
                  <a:schemeClr val="bg1"/>
                </a:solidFill>
              </a:rPr>
              <a:t>;</a:t>
            </a:r>
          </a:p>
          <a:p>
            <a:pPr algn="just"/>
            <a:r>
              <a:rPr lang="it-IT" sz="2400" dirty="0" smtClean="0">
                <a:solidFill>
                  <a:schemeClr val="bg1"/>
                </a:solidFill>
              </a:rPr>
              <a:t>c) imprese </a:t>
            </a:r>
            <a:r>
              <a:rPr lang="it-IT" sz="2400" b="1" dirty="0" smtClean="0">
                <a:solidFill>
                  <a:schemeClr val="bg1"/>
                </a:solidFill>
              </a:rPr>
              <a:t>appaltatrici di servizi di mensa o ristorazione</a:t>
            </a:r>
            <a:r>
              <a:rPr lang="it-IT" sz="2400" dirty="0" smtClean="0">
                <a:solidFill>
                  <a:schemeClr val="bg1"/>
                </a:solidFill>
              </a:rPr>
              <a:t>, che subiscano una </a:t>
            </a:r>
            <a:r>
              <a:rPr lang="it-IT" sz="2400" b="1" dirty="0" smtClean="0">
                <a:solidFill>
                  <a:schemeClr val="bg1"/>
                </a:solidFill>
              </a:rPr>
              <a:t>riduzione di attività in dipendenza di situazioni di difficoltà dell’azienda appaltante</a:t>
            </a:r>
            <a:r>
              <a:rPr lang="it-IT" sz="2400" dirty="0" smtClean="0">
                <a:solidFill>
                  <a:schemeClr val="bg1"/>
                </a:solidFill>
              </a:rPr>
              <a:t>, che abbiano comportato per quest’ultima il ricorso al trattamento ordinario o straordinario di integrazione salariale;</a:t>
            </a:r>
          </a:p>
          <a:p>
            <a:pPr algn="just" eaLnBrk="1" hangingPunct="1"/>
            <a:endParaRPr lang="it-IT" altLang="it-IT" sz="2000" b="1" dirty="0" smtClean="0">
              <a:solidFill>
                <a:schemeClr val="bg1"/>
              </a:solidFill>
            </a:endParaRPr>
          </a:p>
          <a:p>
            <a:pPr eaLnBrk="1" hangingPunct="1"/>
            <a:endParaRPr lang="it-IT" altLang="it-IT" sz="2400" b="1" dirty="0">
              <a:solidFill>
                <a:schemeClr val="bg1"/>
              </a:solidFill>
            </a:endParaRPr>
          </a:p>
          <a:p>
            <a:pPr eaLnBrk="1" hangingPunct="1"/>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162</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5868144" y="1556792"/>
            <a:ext cx="2978025" cy="115212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spTree>
    <p:extLst>
      <p:ext uri="{BB962C8B-B14F-4D97-AF65-F5344CB8AC3E}">
        <p14:creationId xmlns:p14="http://schemas.microsoft.com/office/powerpoint/2010/main" val="299353059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00808"/>
            <a:ext cx="8008565" cy="4968552"/>
          </a:xfrm>
        </p:spPr>
        <p:txBody>
          <a:bodyPr/>
          <a:lstStyle/>
          <a:p>
            <a:pPr algn="just"/>
            <a:r>
              <a:rPr lang="it-IT" sz="2400" dirty="0" smtClean="0">
                <a:solidFill>
                  <a:schemeClr val="bg1"/>
                </a:solidFill>
              </a:rPr>
              <a:t>d) </a:t>
            </a:r>
            <a:r>
              <a:rPr lang="it-IT" sz="2400" b="1" dirty="0" smtClean="0">
                <a:solidFill>
                  <a:schemeClr val="bg1"/>
                </a:solidFill>
              </a:rPr>
              <a:t>imprese appaltatrici di servizi di pulizia</a:t>
            </a:r>
            <a:r>
              <a:rPr lang="it-IT" sz="2400" dirty="0" smtClean="0">
                <a:solidFill>
                  <a:schemeClr val="bg1"/>
                </a:solidFill>
              </a:rPr>
              <a:t>, anche se costituite in forma di cooperativa, che subiscano una </a:t>
            </a:r>
            <a:r>
              <a:rPr lang="it-IT" sz="2400" b="1" dirty="0" smtClean="0">
                <a:solidFill>
                  <a:schemeClr val="bg1"/>
                </a:solidFill>
              </a:rPr>
              <a:t>riduzione di attività in conseguenza della riduzione delle attività dell’azienda appaltante</a:t>
            </a:r>
            <a:r>
              <a:rPr lang="it-IT" sz="2400" dirty="0" smtClean="0">
                <a:solidFill>
                  <a:schemeClr val="bg1"/>
                </a:solidFill>
              </a:rPr>
              <a:t>, che abbiano comportato per quest’ultima il ricorso al trattamento straordinario di integrazione salariale;</a:t>
            </a:r>
          </a:p>
          <a:p>
            <a:pPr algn="just"/>
            <a:r>
              <a:rPr lang="it-IT" sz="2400" dirty="0" smtClean="0">
                <a:solidFill>
                  <a:schemeClr val="bg1"/>
                </a:solidFill>
              </a:rPr>
              <a:t>e) imprese dei </a:t>
            </a:r>
            <a:r>
              <a:rPr lang="it-IT" sz="2400" b="1" dirty="0" smtClean="0">
                <a:solidFill>
                  <a:schemeClr val="bg1"/>
                </a:solidFill>
              </a:rPr>
              <a:t>settori ausiliari del servizio ferroviario, </a:t>
            </a:r>
            <a:r>
              <a:rPr lang="it-IT" sz="2400" dirty="0" smtClean="0">
                <a:solidFill>
                  <a:schemeClr val="bg1"/>
                </a:solidFill>
              </a:rPr>
              <a:t>ovvero del comparto della produzione e della manutenzione del materiale rotabile;</a:t>
            </a:r>
          </a:p>
          <a:p>
            <a:pPr algn="just"/>
            <a:r>
              <a:rPr lang="it-IT" sz="2400" dirty="0" smtClean="0">
                <a:solidFill>
                  <a:schemeClr val="bg1"/>
                </a:solidFill>
              </a:rPr>
              <a:t>f) imprese </a:t>
            </a:r>
            <a:r>
              <a:rPr lang="it-IT" sz="2400" b="1" dirty="0" smtClean="0">
                <a:solidFill>
                  <a:schemeClr val="bg1"/>
                </a:solidFill>
              </a:rPr>
              <a:t>cooperative di trasformazione di prodotti agricoli </a:t>
            </a:r>
            <a:r>
              <a:rPr lang="it-IT" sz="2400" dirty="0" smtClean="0">
                <a:solidFill>
                  <a:schemeClr val="bg1"/>
                </a:solidFill>
              </a:rPr>
              <a:t>e loro consorzi;</a:t>
            </a:r>
          </a:p>
          <a:p>
            <a:pPr algn="just"/>
            <a:r>
              <a:rPr lang="it-IT" sz="2400" dirty="0" smtClean="0">
                <a:solidFill>
                  <a:schemeClr val="bg1"/>
                </a:solidFill>
              </a:rPr>
              <a:t>g) </a:t>
            </a:r>
            <a:r>
              <a:rPr lang="it-IT" sz="2400" b="1" dirty="0" smtClean="0">
                <a:solidFill>
                  <a:schemeClr val="bg1"/>
                </a:solidFill>
              </a:rPr>
              <a:t>imprese di vigilanza</a:t>
            </a:r>
            <a:r>
              <a:rPr lang="it-IT" sz="2400" dirty="0" smtClean="0">
                <a:solidFill>
                  <a:schemeClr val="bg1"/>
                </a:solidFill>
              </a:rPr>
              <a:t>.</a:t>
            </a:r>
          </a:p>
          <a:p>
            <a:pPr algn="just" eaLnBrk="1" hangingPunct="1"/>
            <a:endParaRPr lang="it-IT" altLang="it-IT" sz="2000" b="1" dirty="0" smtClean="0">
              <a:solidFill>
                <a:schemeClr val="bg1"/>
              </a:solidFill>
            </a:endParaRPr>
          </a:p>
          <a:p>
            <a:pPr eaLnBrk="1" hangingPunct="1"/>
            <a:endParaRPr lang="it-IT" altLang="it-IT" sz="2400" b="1" dirty="0">
              <a:solidFill>
                <a:schemeClr val="bg1"/>
              </a:solidFill>
            </a:endParaRPr>
          </a:p>
          <a:p>
            <a:pPr eaLnBrk="1" hangingPunct="1"/>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163</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4954650" y="5491783"/>
            <a:ext cx="2978025" cy="115212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spTree>
    <p:extLst>
      <p:ext uri="{BB962C8B-B14F-4D97-AF65-F5344CB8AC3E}">
        <p14:creationId xmlns:p14="http://schemas.microsoft.com/office/powerpoint/2010/main" val="117314210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pPr algn="just"/>
            <a:r>
              <a:rPr lang="it-IT" sz="2400" dirty="0" smtClean="0">
                <a:solidFill>
                  <a:schemeClr val="bg1"/>
                </a:solidFill>
              </a:rPr>
              <a:t>La disciplina in materia di intervento straordinario di integrazione salariale e i relativi obblighi contributivi trovano altresì applicazione in relazione alle </a:t>
            </a:r>
            <a:r>
              <a:rPr lang="it-IT" sz="2400" b="1" dirty="0" smtClean="0">
                <a:solidFill>
                  <a:schemeClr val="bg1"/>
                </a:solidFill>
              </a:rPr>
              <a:t>imprese </a:t>
            </a:r>
            <a:r>
              <a:rPr lang="it-IT" sz="2400" dirty="0" smtClean="0">
                <a:solidFill>
                  <a:schemeClr val="bg1"/>
                </a:solidFill>
              </a:rPr>
              <a:t>seguenti, </a:t>
            </a:r>
            <a:r>
              <a:rPr lang="it-IT" sz="2400" b="1" dirty="0" smtClean="0">
                <a:solidFill>
                  <a:schemeClr val="bg1"/>
                </a:solidFill>
              </a:rPr>
              <a:t>che nel semestre precedente </a:t>
            </a:r>
            <a:r>
              <a:rPr lang="it-IT" sz="2400" dirty="0" smtClean="0">
                <a:solidFill>
                  <a:schemeClr val="bg1"/>
                </a:solidFill>
              </a:rPr>
              <a:t>la data di presentazione della domanda abbiano occupato </a:t>
            </a:r>
            <a:r>
              <a:rPr lang="it-IT" sz="2400" b="1" dirty="0" smtClean="0">
                <a:solidFill>
                  <a:schemeClr val="bg1"/>
                </a:solidFill>
              </a:rPr>
              <a:t>mediamente più di cinquanta dipendenti</a:t>
            </a:r>
            <a:r>
              <a:rPr lang="it-IT" sz="2400" dirty="0" smtClean="0">
                <a:solidFill>
                  <a:schemeClr val="bg1"/>
                </a:solidFill>
              </a:rPr>
              <a:t>, inclusi gli apprendisti e i dirigenti:</a:t>
            </a:r>
          </a:p>
          <a:p>
            <a:pPr algn="just"/>
            <a:r>
              <a:rPr lang="it-IT" sz="2400" dirty="0" smtClean="0">
                <a:solidFill>
                  <a:schemeClr val="bg1"/>
                </a:solidFill>
              </a:rPr>
              <a:t>a) imprese esercenti </a:t>
            </a:r>
            <a:r>
              <a:rPr lang="it-IT" sz="2400" b="1" dirty="0" smtClean="0">
                <a:solidFill>
                  <a:schemeClr val="bg1"/>
                </a:solidFill>
              </a:rPr>
              <a:t>attività commerciali</a:t>
            </a:r>
            <a:r>
              <a:rPr lang="it-IT" sz="2400" dirty="0" smtClean="0">
                <a:solidFill>
                  <a:schemeClr val="bg1"/>
                </a:solidFill>
              </a:rPr>
              <a:t>, comprese quelle della </a:t>
            </a:r>
            <a:r>
              <a:rPr lang="it-IT" sz="2400" b="1" dirty="0" smtClean="0">
                <a:solidFill>
                  <a:schemeClr val="bg1"/>
                </a:solidFill>
              </a:rPr>
              <a:t>logistica</a:t>
            </a:r>
            <a:r>
              <a:rPr lang="it-IT" sz="2400" dirty="0" smtClean="0">
                <a:solidFill>
                  <a:schemeClr val="bg1"/>
                </a:solidFill>
              </a:rPr>
              <a:t>;</a:t>
            </a:r>
          </a:p>
          <a:p>
            <a:pPr algn="just"/>
            <a:r>
              <a:rPr lang="it-IT" sz="2400" dirty="0" smtClean="0">
                <a:solidFill>
                  <a:schemeClr val="bg1"/>
                </a:solidFill>
              </a:rPr>
              <a:t>b) </a:t>
            </a:r>
            <a:r>
              <a:rPr lang="it-IT" sz="2400" b="1" dirty="0" smtClean="0">
                <a:solidFill>
                  <a:schemeClr val="bg1"/>
                </a:solidFill>
              </a:rPr>
              <a:t>agenzie di viaggio e turismo</a:t>
            </a:r>
            <a:r>
              <a:rPr lang="it-IT" sz="2400" dirty="0" smtClean="0">
                <a:solidFill>
                  <a:schemeClr val="bg1"/>
                </a:solidFill>
              </a:rPr>
              <a:t>, compresi gli operatori turistici.</a:t>
            </a:r>
          </a:p>
          <a:p>
            <a:pPr algn="just" eaLnBrk="1" hangingPunct="1"/>
            <a:endParaRPr lang="it-IT" altLang="it-IT" sz="2000" b="1" dirty="0" smtClean="0">
              <a:solidFill>
                <a:schemeClr val="bg1"/>
              </a:solidFill>
            </a:endParaRPr>
          </a:p>
          <a:p>
            <a:pPr eaLnBrk="1" hangingPunct="1"/>
            <a:endParaRPr lang="it-IT" altLang="it-IT" sz="2400" b="1" dirty="0">
              <a:solidFill>
                <a:schemeClr val="bg1"/>
              </a:solidFill>
            </a:endParaRPr>
          </a:p>
          <a:p>
            <a:pPr eaLnBrk="1" hangingPunct="1"/>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164</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4954650" y="5491783"/>
            <a:ext cx="2978025" cy="115212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spTree>
    <p:extLst>
      <p:ext uri="{BB962C8B-B14F-4D97-AF65-F5344CB8AC3E}">
        <p14:creationId xmlns:p14="http://schemas.microsoft.com/office/powerpoint/2010/main" val="68361343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pPr algn="just"/>
            <a:r>
              <a:rPr lang="it-IT" sz="2400" dirty="0" smtClean="0">
                <a:solidFill>
                  <a:schemeClr val="bg1"/>
                </a:solidFill>
              </a:rPr>
              <a:t>La medesima disciplina e i medesimi obblighi contributivi in materia trovano, altresì, applicazione, a </a:t>
            </a:r>
            <a:r>
              <a:rPr lang="it-IT" sz="2400" b="1" dirty="0" smtClean="0">
                <a:solidFill>
                  <a:schemeClr val="bg1"/>
                </a:solidFill>
              </a:rPr>
              <a:t>prescindere dal numero dei dipendenti</a:t>
            </a:r>
            <a:r>
              <a:rPr lang="it-IT" sz="2400" dirty="0" smtClean="0">
                <a:solidFill>
                  <a:schemeClr val="bg1"/>
                </a:solidFill>
              </a:rPr>
              <a:t>, in relazione a:</a:t>
            </a:r>
          </a:p>
          <a:p>
            <a:pPr algn="just"/>
            <a:r>
              <a:rPr lang="it-IT" sz="2400" dirty="0" smtClean="0">
                <a:solidFill>
                  <a:schemeClr val="bg1"/>
                </a:solidFill>
              </a:rPr>
              <a:t>a) le imprese del </a:t>
            </a:r>
            <a:r>
              <a:rPr lang="it-IT" sz="2400" b="1" dirty="0" smtClean="0">
                <a:solidFill>
                  <a:schemeClr val="bg1"/>
                </a:solidFill>
              </a:rPr>
              <a:t>trasporto aereo e di gestione aeroportuale </a:t>
            </a:r>
            <a:r>
              <a:rPr lang="it-IT" sz="2400" dirty="0" smtClean="0">
                <a:solidFill>
                  <a:schemeClr val="bg1"/>
                </a:solidFill>
              </a:rPr>
              <a:t>e società da queste derivate, nonché imprese del sistema aeroportuale;</a:t>
            </a:r>
          </a:p>
          <a:p>
            <a:pPr algn="just"/>
            <a:r>
              <a:rPr lang="it-IT" sz="2400" dirty="0" smtClean="0">
                <a:solidFill>
                  <a:schemeClr val="bg1"/>
                </a:solidFill>
              </a:rPr>
              <a:t>b) i </a:t>
            </a:r>
            <a:r>
              <a:rPr lang="it-IT" sz="2400" b="1" dirty="0" smtClean="0">
                <a:solidFill>
                  <a:schemeClr val="bg1"/>
                </a:solidFill>
              </a:rPr>
              <a:t>partiti e movimenti politici </a:t>
            </a:r>
            <a:r>
              <a:rPr lang="it-IT" sz="2400" dirty="0" smtClean="0">
                <a:solidFill>
                  <a:schemeClr val="bg1"/>
                </a:solidFill>
              </a:rPr>
              <a:t>e loro rispettive articolazioni e sezioni territoriali e nei limiti di spesa di 8,5 milioni di euro per l'anno 2015 e di 11,25 milioni di euro annui a decorrere dall’anno 2016.</a:t>
            </a:r>
          </a:p>
          <a:p>
            <a:pPr algn="just" eaLnBrk="1" hangingPunct="1"/>
            <a:endParaRPr lang="it-IT" altLang="it-IT" sz="2400" b="1" dirty="0" smtClean="0">
              <a:solidFill>
                <a:schemeClr val="bg1"/>
              </a:solidFill>
            </a:endParaRPr>
          </a:p>
          <a:p>
            <a:pPr eaLnBrk="1" hangingPunct="1"/>
            <a:endParaRPr lang="it-IT" altLang="it-IT" sz="2400" b="1" dirty="0">
              <a:solidFill>
                <a:schemeClr val="bg1"/>
              </a:solidFill>
            </a:endParaRPr>
          </a:p>
          <a:p>
            <a:pPr eaLnBrk="1" hangingPunct="1"/>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165</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4954650" y="5491783"/>
            <a:ext cx="2978025" cy="115212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spTree>
    <p:extLst>
      <p:ext uri="{BB962C8B-B14F-4D97-AF65-F5344CB8AC3E}">
        <p14:creationId xmlns:p14="http://schemas.microsoft.com/office/powerpoint/2010/main" val="202867455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r>
              <a:rPr lang="it-IT" altLang="it-IT" sz="2400" b="1" dirty="0" smtClean="0">
                <a:solidFill>
                  <a:schemeClr val="bg1"/>
                </a:solidFill>
              </a:rPr>
              <a:t>Art</a:t>
            </a:r>
            <a:r>
              <a:rPr lang="it-IT" altLang="it-IT" sz="2400" b="1" dirty="0">
                <a:solidFill>
                  <a:schemeClr val="bg1"/>
                </a:solidFill>
              </a:rPr>
              <a:t>. 21</a:t>
            </a:r>
          </a:p>
          <a:p>
            <a:pPr eaLnBrk="1" hangingPunct="1"/>
            <a:r>
              <a:rPr lang="it-IT" altLang="it-IT" sz="2400" b="1" dirty="0">
                <a:solidFill>
                  <a:schemeClr val="bg1"/>
                </a:solidFill>
              </a:rPr>
              <a:t>Causali di </a:t>
            </a:r>
            <a:r>
              <a:rPr lang="it-IT" altLang="it-IT" sz="2400" b="1" dirty="0" smtClean="0">
                <a:solidFill>
                  <a:schemeClr val="bg1"/>
                </a:solidFill>
              </a:rPr>
              <a:t>intervento</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1. </a:t>
            </a:r>
            <a:r>
              <a:rPr lang="it-IT" altLang="it-IT" sz="2200" dirty="0" smtClean="0">
                <a:solidFill>
                  <a:schemeClr val="bg1"/>
                </a:solidFill>
              </a:rPr>
              <a:t>L’intervento </a:t>
            </a:r>
            <a:r>
              <a:rPr lang="it-IT" altLang="it-IT" sz="2200" dirty="0">
                <a:solidFill>
                  <a:schemeClr val="bg1"/>
                </a:solidFill>
              </a:rPr>
              <a:t>straordinario di integrazione salariale può essere richiesto quando la sospensione o la riduzione dell’attività lavorativa sia determinata da una delle seguenti </a:t>
            </a:r>
            <a:r>
              <a:rPr lang="it-IT" altLang="it-IT" sz="2200" b="1" dirty="0">
                <a:solidFill>
                  <a:schemeClr val="bg1"/>
                </a:solidFill>
              </a:rPr>
              <a:t>causali</a:t>
            </a:r>
            <a:r>
              <a:rPr lang="it-IT" altLang="it-IT" sz="2200" dirty="0">
                <a:solidFill>
                  <a:schemeClr val="bg1"/>
                </a:solidFill>
              </a:rPr>
              <a:t>:</a:t>
            </a:r>
          </a:p>
          <a:p>
            <a:pPr marL="457200" indent="-457200" algn="just" eaLnBrk="1" hangingPunct="1">
              <a:buFont typeface="+mj-lt"/>
              <a:buAutoNum type="alphaLcParenR"/>
            </a:pPr>
            <a:r>
              <a:rPr lang="it-IT" altLang="it-IT" sz="2200" b="1" dirty="0" smtClean="0">
                <a:solidFill>
                  <a:schemeClr val="bg1"/>
                </a:solidFill>
              </a:rPr>
              <a:t>riorganizzazione </a:t>
            </a:r>
            <a:r>
              <a:rPr lang="it-IT" altLang="it-IT" sz="2200" dirty="0">
                <a:solidFill>
                  <a:schemeClr val="bg1"/>
                </a:solidFill>
              </a:rPr>
              <a:t>aziendale;</a:t>
            </a:r>
          </a:p>
          <a:p>
            <a:pPr marL="457200" indent="-457200" algn="just" eaLnBrk="1" hangingPunct="1">
              <a:buFont typeface="+mj-lt"/>
              <a:buAutoNum type="alphaLcParenR"/>
            </a:pPr>
            <a:r>
              <a:rPr lang="it-IT" altLang="it-IT" sz="2200" b="1" dirty="0" smtClean="0">
                <a:solidFill>
                  <a:schemeClr val="bg1"/>
                </a:solidFill>
              </a:rPr>
              <a:t>crisi </a:t>
            </a:r>
            <a:r>
              <a:rPr lang="it-IT" altLang="it-IT" sz="2200" b="1" dirty="0">
                <a:solidFill>
                  <a:schemeClr val="bg1"/>
                </a:solidFill>
              </a:rPr>
              <a:t>aziendale</a:t>
            </a:r>
            <a:r>
              <a:rPr lang="it-IT" altLang="it-IT" sz="2200" dirty="0">
                <a:solidFill>
                  <a:schemeClr val="bg1"/>
                </a:solidFill>
              </a:rPr>
              <a:t>, ad </a:t>
            </a:r>
            <a:r>
              <a:rPr lang="it-IT" altLang="it-IT" sz="2200" b="1" dirty="0">
                <a:solidFill>
                  <a:schemeClr val="bg1"/>
                </a:solidFill>
              </a:rPr>
              <a:t>esclusione</a:t>
            </a:r>
            <a:r>
              <a:rPr lang="it-IT" altLang="it-IT" sz="2200" dirty="0">
                <a:solidFill>
                  <a:schemeClr val="bg1"/>
                </a:solidFill>
              </a:rPr>
              <a:t>, a decorrere dal 1° gennaio 2016, dei </a:t>
            </a:r>
            <a:r>
              <a:rPr lang="it-IT" altLang="it-IT" sz="2200" b="1" dirty="0">
                <a:solidFill>
                  <a:schemeClr val="bg1"/>
                </a:solidFill>
              </a:rPr>
              <a:t>casi di cessazione dell’attività produttiva dell’azienda o di un ramo di essa</a:t>
            </a:r>
            <a:r>
              <a:rPr lang="it-IT" altLang="it-IT" sz="2200" dirty="0">
                <a:solidFill>
                  <a:schemeClr val="bg1"/>
                </a:solidFill>
              </a:rPr>
              <a:t>;</a:t>
            </a:r>
          </a:p>
          <a:p>
            <a:pPr marL="457200" indent="-457200" algn="just" eaLnBrk="1" hangingPunct="1">
              <a:buFont typeface="+mj-lt"/>
              <a:buAutoNum type="alphaLcParenR"/>
            </a:pPr>
            <a:r>
              <a:rPr lang="it-IT" altLang="it-IT" sz="2200" b="1" dirty="0" smtClean="0">
                <a:solidFill>
                  <a:schemeClr val="bg1"/>
                </a:solidFill>
              </a:rPr>
              <a:t>contratto </a:t>
            </a:r>
            <a:r>
              <a:rPr lang="it-IT" altLang="it-IT" sz="2200" b="1" dirty="0">
                <a:solidFill>
                  <a:schemeClr val="bg1"/>
                </a:solidFill>
              </a:rPr>
              <a:t>di solidarietà.</a:t>
            </a:r>
          </a:p>
          <a:p>
            <a:pPr algn="just" eaLnBrk="1" hangingPunct="1"/>
            <a:endParaRPr lang="it-IT" altLang="it-IT" sz="1800" i="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166</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46920256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pPr eaLnBrk="1" hangingPunct="1"/>
            <a:endParaRPr lang="it-IT" altLang="it-IT" sz="2400" b="1" dirty="0">
              <a:solidFill>
                <a:schemeClr val="bg1"/>
              </a:solidFill>
            </a:endParaRPr>
          </a:p>
          <a:p>
            <a:pPr marL="342900" indent="-342900" algn="just" eaLnBrk="1" hangingPunct="1">
              <a:buFont typeface="Arial" panose="020B0604020202020204" pitchFamily="34" charset="0"/>
              <a:buChar char="•"/>
            </a:pPr>
            <a:r>
              <a:rPr lang="it-IT" altLang="it-IT" sz="2000" dirty="0">
                <a:solidFill>
                  <a:schemeClr val="bg1"/>
                </a:solidFill>
              </a:rPr>
              <a:t>Come indicato alla lettera b), viene esclusa, a decorrere dal 1° gennaio 2016, </a:t>
            </a:r>
            <a:r>
              <a:rPr lang="it-IT" altLang="it-IT" sz="2000" b="1" dirty="0">
                <a:solidFill>
                  <a:schemeClr val="bg1"/>
                </a:solidFill>
              </a:rPr>
              <a:t>la causale di crisi per cessazione dell'attività produttiva dell'azienda o di un ramo di essa</a:t>
            </a:r>
            <a:r>
              <a:rPr lang="it-IT" altLang="it-IT" sz="2000" dirty="0">
                <a:solidFill>
                  <a:schemeClr val="bg1"/>
                </a:solidFill>
              </a:rPr>
              <a:t> in ossequio a quanto disposto dall'articolo 1, comma 2, lettera a) punto 1) della legge n. 183/2014 che sancisce quale principio e criterio direttivo l'impossibilità di autorizzare le integrazioni salariali in caso di cessazione definitiva di attività aziendale o di un ramo di essa. </a:t>
            </a:r>
            <a:endParaRPr lang="it-IT" altLang="it-IT" sz="2000" dirty="0" smtClean="0">
              <a:solidFill>
                <a:schemeClr val="bg1"/>
              </a:solidFill>
            </a:endParaRPr>
          </a:p>
          <a:p>
            <a:pPr algn="just" eaLnBrk="1" hangingPunct="1"/>
            <a:endParaRPr lang="it-IT" altLang="it-IT" sz="2000" dirty="0">
              <a:solidFill>
                <a:schemeClr val="bg1"/>
              </a:solidFill>
            </a:endParaRPr>
          </a:p>
          <a:p>
            <a:pPr eaLnBrk="1" hangingPunct="1"/>
            <a:endParaRPr lang="it-IT" altLang="it-IT" sz="2000" dirty="0" smtClean="0">
              <a:solidFill>
                <a:schemeClr val="bg1"/>
              </a:solidFill>
            </a:endParaRPr>
          </a:p>
          <a:p>
            <a:pPr eaLnBrk="1" hangingPunct="1"/>
            <a:r>
              <a:rPr lang="it-IT" altLang="it-IT" sz="2000" b="1" dirty="0" smtClean="0">
                <a:solidFill>
                  <a:schemeClr val="bg1"/>
                </a:solidFill>
              </a:rPr>
              <a:t>In </a:t>
            </a:r>
            <a:r>
              <a:rPr lang="it-IT" altLang="it-IT" sz="2000" b="1" dirty="0">
                <a:solidFill>
                  <a:schemeClr val="bg1"/>
                </a:solidFill>
              </a:rPr>
              <a:t>caso di cessazione dell'attività produttiva non sussiste infatti possibilità di ripresa e di salvaguardia dell'occupazione.</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167</a:t>
            </a:fld>
            <a:endParaRPr lang="it-IT">
              <a:solidFill>
                <a:prstClr val="white">
                  <a:tint val="75000"/>
                </a:prstClr>
              </a:solidFill>
            </a:endParaRPr>
          </a:p>
        </p:txBody>
      </p:sp>
      <p:sp>
        <p:nvSpPr>
          <p:cNvPr id="7" name="Ovale 6"/>
          <p:cNvSpPr/>
          <p:nvPr/>
        </p:nvSpPr>
        <p:spPr>
          <a:xfrm>
            <a:off x="5796136" y="5718855"/>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endParaRPr lang="it-IT" sz="1400" b="1" dirty="0">
              <a:solidFill>
                <a:prstClr val="black"/>
              </a:solidFill>
            </a:endParaRPr>
          </a:p>
        </p:txBody>
      </p:sp>
      <p:sp>
        <p:nvSpPr>
          <p:cNvPr id="3" name="Freccia in giù 2"/>
          <p:cNvSpPr/>
          <p:nvPr/>
        </p:nvSpPr>
        <p:spPr>
          <a:xfrm>
            <a:off x="4211397" y="4565195"/>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Esplosione 1 3"/>
          <p:cNvSpPr/>
          <p:nvPr/>
        </p:nvSpPr>
        <p:spPr>
          <a:xfrm>
            <a:off x="547489" y="5808651"/>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Cessazione attività</a:t>
            </a:r>
            <a:endParaRPr lang="it-IT" sz="1400" dirty="0">
              <a:solidFill>
                <a:schemeClr val="bg1"/>
              </a:solidFill>
            </a:endParaRPr>
          </a:p>
        </p:txBody>
      </p:sp>
    </p:spTree>
    <p:extLst>
      <p:ext uri="{BB962C8B-B14F-4D97-AF65-F5344CB8AC3E}">
        <p14:creationId xmlns:p14="http://schemas.microsoft.com/office/powerpoint/2010/main" val="306825553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eaLnBrk="1" hangingPunct="1"/>
            <a:endParaRPr lang="it-IT" altLang="it-IT" sz="1800" dirty="0" smtClean="0">
              <a:solidFill>
                <a:schemeClr val="bg1"/>
              </a:solidFill>
            </a:endParaRPr>
          </a:p>
          <a:p>
            <a:pPr algn="just" eaLnBrk="1" hangingPunct="1"/>
            <a:r>
              <a:rPr lang="it-IT" altLang="it-IT" sz="2400" dirty="0" smtClean="0">
                <a:solidFill>
                  <a:schemeClr val="bg1"/>
                </a:solidFill>
              </a:rPr>
              <a:t>Nell'ambito </a:t>
            </a:r>
            <a:r>
              <a:rPr lang="it-IT" altLang="it-IT" sz="2400" dirty="0">
                <a:solidFill>
                  <a:schemeClr val="bg1"/>
                </a:solidFill>
              </a:rPr>
              <a:t>della </a:t>
            </a:r>
            <a:r>
              <a:rPr lang="it-IT" altLang="it-IT" sz="2400" b="1" dirty="0">
                <a:solidFill>
                  <a:schemeClr val="bg1"/>
                </a:solidFill>
              </a:rPr>
              <a:t>fattispecie della crisi aziendale</a:t>
            </a:r>
            <a:r>
              <a:rPr lang="it-IT" altLang="it-IT" sz="2400" dirty="0">
                <a:solidFill>
                  <a:schemeClr val="bg1"/>
                </a:solidFill>
              </a:rPr>
              <a:t>, sono </a:t>
            </a:r>
            <a:r>
              <a:rPr lang="it-IT" altLang="it-IT" sz="2400" b="1" dirty="0" smtClean="0">
                <a:solidFill>
                  <a:schemeClr val="bg1"/>
                </a:solidFill>
              </a:rPr>
              <a:t>ricomprese</a:t>
            </a:r>
            <a:r>
              <a:rPr lang="it-IT" altLang="it-IT" sz="2400" dirty="0" smtClean="0">
                <a:solidFill>
                  <a:schemeClr val="bg1"/>
                </a:solidFill>
              </a:rPr>
              <a:t> </a:t>
            </a:r>
            <a:r>
              <a:rPr lang="it-IT" altLang="it-IT" sz="2400" dirty="0">
                <a:solidFill>
                  <a:schemeClr val="bg1"/>
                </a:solidFill>
              </a:rPr>
              <a:t>le fattispecie della </a:t>
            </a:r>
            <a:r>
              <a:rPr lang="it-IT" altLang="it-IT" sz="2400" b="1" dirty="0">
                <a:solidFill>
                  <a:schemeClr val="bg1"/>
                </a:solidFill>
              </a:rPr>
              <a:t>crisi per andamento involutivo o negativo </a:t>
            </a:r>
            <a:r>
              <a:rPr lang="it-IT" altLang="it-IT" sz="2400" b="1" dirty="0" smtClean="0">
                <a:solidFill>
                  <a:schemeClr val="bg1"/>
                </a:solidFill>
              </a:rPr>
              <a:t>degli </a:t>
            </a:r>
            <a:r>
              <a:rPr lang="it-IT" altLang="it-IT" sz="2400" b="1" dirty="0">
                <a:solidFill>
                  <a:schemeClr val="bg1"/>
                </a:solidFill>
              </a:rPr>
              <a:t>indicatori economico - finanziari, la crisi aziendale determinata da evento improvviso ed imprevisto e, soltanto fino al 31 dicembre 2015, la crisi per cessazione di attività.</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168</a:t>
            </a:fld>
            <a:endParaRPr lang="it-IT">
              <a:solidFill>
                <a:prstClr val="white">
                  <a:tint val="75000"/>
                </a:prstClr>
              </a:solidFill>
            </a:endParaRPr>
          </a:p>
        </p:txBody>
      </p:sp>
      <p:sp>
        <p:nvSpPr>
          <p:cNvPr id="9" name="Ovale 8"/>
          <p:cNvSpPr/>
          <p:nvPr/>
        </p:nvSpPr>
        <p:spPr>
          <a:xfrm>
            <a:off x="4649734" y="4483907"/>
            <a:ext cx="2978025" cy="115212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1" name="Esplosione 1 10"/>
          <p:cNvSpPr/>
          <p:nvPr/>
        </p:nvSpPr>
        <p:spPr>
          <a:xfrm>
            <a:off x="547489" y="5808651"/>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Cessazione attività</a:t>
            </a:r>
            <a:endParaRPr lang="it-IT" sz="1400" dirty="0">
              <a:solidFill>
                <a:schemeClr val="bg1"/>
              </a:solidFill>
            </a:endParaRPr>
          </a:p>
        </p:txBody>
      </p:sp>
    </p:spTree>
    <p:extLst>
      <p:ext uri="{BB962C8B-B14F-4D97-AF65-F5344CB8AC3E}">
        <p14:creationId xmlns:p14="http://schemas.microsoft.com/office/powerpoint/2010/main" val="112426464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marL="285750" indent="-285750" algn="just" eaLnBrk="1" hangingPunct="1">
              <a:buFont typeface="Arial" panose="020B0604020202020204" pitchFamily="34" charset="0"/>
              <a:buChar char="•"/>
            </a:pPr>
            <a:r>
              <a:rPr lang="it-IT" altLang="it-IT" sz="2000" dirty="0" smtClean="0">
                <a:solidFill>
                  <a:schemeClr val="bg1"/>
                </a:solidFill>
              </a:rPr>
              <a:t>Con </a:t>
            </a:r>
            <a:r>
              <a:rPr lang="it-IT" altLang="it-IT" sz="2000" dirty="0">
                <a:solidFill>
                  <a:schemeClr val="bg1"/>
                </a:solidFill>
              </a:rPr>
              <a:t>particolare riferimento alla fattispecie della </a:t>
            </a:r>
            <a:r>
              <a:rPr lang="it-IT" altLang="it-IT" sz="2000" b="1" dirty="0">
                <a:solidFill>
                  <a:schemeClr val="bg1"/>
                </a:solidFill>
              </a:rPr>
              <a:t>crisi per cessazione di attività</a:t>
            </a:r>
            <a:r>
              <a:rPr lang="it-IT" altLang="it-IT" sz="2000" dirty="0">
                <a:solidFill>
                  <a:schemeClr val="bg1"/>
                </a:solidFill>
              </a:rPr>
              <a:t>, si rappresenta che, alla luce dell'articolo 21, comma 1, lettera b), del decreto legislativo n. 148, in ragione del venir meno, a partire dal 1° gennaio 2016, della possibilità di accesso al trattamento straordinario d'integrazione salariale per la causale di crisi per cessazione - anche parziale - di attività, </a:t>
            </a:r>
            <a:r>
              <a:rPr lang="it-IT" altLang="it-IT" sz="2000" b="1" dirty="0">
                <a:solidFill>
                  <a:schemeClr val="bg1"/>
                </a:solidFill>
              </a:rPr>
              <a:t>entro il 31 dicembre 2015, devono perfezionarsi i requisiti per l'ammissione al trattamento in questione</a:t>
            </a:r>
            <a:r>
              <a:rPr lang="it-IT" altLang="it-IT" sz="2000" b="1" dirty="0" smtClean="0">
                <a:solidFill>
                  <a:schemeClr val="bg1"/>
                </a:solidFill>
              </a:rPr>
              <a:t>.</a:t>
            </a:r>
          </a:p>
          <a:p>
            <a:pPr marL="285750" indent="-285750" algn="just" eaLnBrk="1" hangingPunct="1">
              <a:buFont typeface="Arial" panose="020B0604020202020204" pitchFamily="34" charset="0"/>
              <a:buChar char="•"/>
            </a:pPr>
            <a:r>
              <a:rPr lang="it-IT" altLang="it-IT" sz="2000" b="1" dirty="0" smtClean="0">
                <a:solidFill>
                  <a:schemeClr val="bg1"/>
                </a:solidFill>
              </a:rPr>
              <a:t>Entro </a:t>
            </a:r>
            <a:r>
              <a:rPr lang="it-IT" altLang="it-IT" sz="2000" b="1" dirty="0">
                <a:solidFill>
                  <a:schemeClr val="bg1"/>
                </a:solidFill>
              </a:rPr>
              <a:t>la data del 31 dicembre 2015</a:t>
            </a:r>
            <a:r>
              <a:rPr lang="it-IT" altLang="it-IT" sz="2000" dirty="0">
                <a:solidFill>
                  <a:schemeClr val="bg1"/>
                </a:solidFill>
              </a:rPr>
              <a:t>, dunque, </a:t>
            </a:r>
            <a:r>
              <a:rPr lang="it-IT" altLang="it-IT" sz="2000" b="1" dirty="0">
                <a:solidFill>
                  <a:schemeClr val="bg1"/>
                </a:solidFill>
              </a:rPr>
              <a:t>deve essere stipulato l'accordo in sede istituzionale </a:t>
            </a:r>
            <a:r>
              <a:rPr lang="it-IT" altLang="it-IT" sz="2000" dirty="0">
                <a:solidFill>
                  <a:schemeClr val="bg1"/>
                </a:solidFill>
              </a:rPr>
              <a:t>e deve, altresì, essere </a:t>
            </a:r>
            <a:r>
              <a:rPr lang="it-IT" altLang="it-IT" sz="2000" b="1" dirty="0">
                <a:solidFill>
                  <a:schemeClr val="bg1"/>
                </a:solidFill>
              </a:rPr>
              <a:t>presentata l'istanza di ammissione al trattamento.</a:t>
            </a:r>
          </a:p>
          <a:p>
            <a:pPr marL="285750" indent="-285750" algn="just" eaLnBrk="1" hangingPunct="1">
              <a:buFont typeface="Arial" panose="020B0604020202020204" pitchFamily="34" charset="0"/>
              <a:buChar char="•"/>
            </a:pPr>
            <a:r>
              <a:rPr lang="it-IT" altLang="it-IT" sz="2000" b="1" dirty="0">
                <a:solidFill>
                  <a:schemeClr val="bg1"/>
                </a:solidFill>
              </a:rPr>
              <a:t>Il decreto di ammissione potrà essere emanato anche successivamente al 31 dicembre 2015</a:t>
            </a:r>
            <a:r>
              <a:rPr lang="it-IT" altLang="it-IT" sz="2000" dirty="0">
                <a:solidFill>
                  <a:schemeClr val="bg1"/>
                </a:solidFill>
              </a:rPr>
              <a:t>, una volta esaurita l'istruttoria delle domande presentate entro il termine sopra richiamato.</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169</a:t>
            </a:fld>
            <a:endParaRPr lang="it-IT">
              <a:solidFill>
                <a:prstClr val="white">
                  <a:tint val="75000"/>
                </a:prstClr>
              </a:solidFill>
            </a:endParaRPr>
          </a:p>
        </p:txBody>
      </p:sp>
      <p:sp>
        <p:nvSpPr>
          <p:cNvPr id="9" name="Ovale 8"/>
          <p:cNvSpPr/>
          <p:nvPr/>
        </p:nvSpPr>
        <p:spPr>
          <a:xfrm>
            <a:off x="5436096" y="5701611"/>
            <a:ext cx="2978025" cy="115212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1" name="Esplosione 1 10"/>
          <p:cNvSpPr/>
          <p:nvPr/>
        </p:nvSpPr>
        <p:spPr>
          <a:xfrm>
            <a:off x="547489" y="5808651"/>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Cessazione attività</a:t>
            </a:r>
            <a:endParaRPr lang="it-IT" sz="1400" dirty="0">
              <a:solidFill>
                <a:schemeClr val="bg1"/>
              </a:solidFill>
            </a:endParaRPr>
          </a:p>
        </p:txBody>
      </p:sp>
    </p:spTree>
    <p:extLst>
      <p:ext uri="{BB962C8B-B14F-4D97-AF65-F5344CB8AC3E}">
        <p14:creationId xmlns:p14="http://schemas.microsoft.com/office/powerpoint/2010/main" val="2592919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670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395288"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dirty="0" smtClean="0">
                <a:solidFill>
                  <a:schemeClr val="bg1"/>
                </a:solidFill>
              </a:rPr>
              <a:t>3. </a:t>
            </a:r>
            <a:r>
              <a:rPr lang="it-IT" altLang="it-IT" sz="2200" b="1" u="sng" dirty="0" smtClean="0">
                <a:solidFill>
                  <a:schemeClr val="bg1"/>
                </a:solidFill>
              </a:rPr>
              <a:t>Il Modulo</a:t>
            </a:r>
            <a:endParaRPr lang="it-IT" altLang="it-IT" sz="2200" b="1" u="sng" dirty="0">
              <a:solidFill>
                <a:schemeClr val="bg1"/>
              </a:solidFill>
            </a:endParaRPr>
          </a:p>
          <a:p>
            <a:pPr algn="just" eaLnBrk="1" hangingPunct="1">
              <a:defRPr/>
            </a:pPr>
            <a:endParaRPr lang="it-IT" altLang="it-IT" sz="1000" dirty="0" smtClean="0">
              <a:solidFill>
                <a:schemeClr val="bg1"/>
              </a:solidFill>
            </a:endParaRPr>
          </a:p>
          <a:p>
            <a:pPr algn="just" eaLnBrk="1" hangingPunct="1">
              <a:defRPr/>
            </a:pPr>
            <a:r>
              <a:rPr lang="it-IT" altLang="it-IT" sz="2000" dirty="0" smtClean="0">
                <a:solidFill>
                  <a:schemeClr val="bg1"/>
                </a:solidFill>
              </a:rPr>
              <a:t>Il modulo si compone di 5 parti:</a:t>
            </a:r>
          </a:p>
          <a:p>
            <a:pPr algn="just" eaLnBrk="1" hangingPunct="1">
              <a:buFontTx/>
              <a:buChar char="-"/>
              <a:defRPr/>
            </a:pPr>
            <a:r>
              <a:rPr lang="it-IT" altLang="it-IT" sz="2000" dirty="0" smtClean="0">
                <a:solidFill>
                  <a:schemeClr val="bg1"/>
                </a:solidFill>
              </a:rPr>
              <a:t>  </a:t>
            </a:r>
            <a:r>
              <a:rPr lang="it-IT" altLang="it-IT" sz="2000" b="1" dirty="0" smtClean="0">
                <a:solidFill>
                  <a:schemeClr val="bg1"/>
                </a:solidFill>
              </a:rPr>
              <a:t>Sezione 1</a:t>
            </a:r>
            <a:r>
              <a:rPr lang="it-IT" altLang="it-IT" sz="2000" dirty="0" smtClean="0">
                <a:solidFill>
                  <a:schemeClr val="bg1"/>
                </a:solidFill>
              </a:rPr>
              <a:t>: relativa ai dati identificativi del </a:t>
            </a:r>
            <a:r>
              <a:rPr lang="it-IT" altLang="it-IT" sz="2000" i="1" dirty="0" smtClean="0">
                <a:solidFill>
                  <a:schemeClr val="bg1"/>
                </a:solidFill>
              </a:rPr>
              <a:t>lavoratore</a:t>
            </a:r>
          </a:p>
          <a:p>
            <a:pPr algn="just" eaLnBrk="1" hangingPunct="1">
              <a:buFontTx/>
              <a:buChar char="-"/>
              <a:defRPr/>
            </a:pPr>
            <a:r>
              <a:rPr lang="it-IT" altLang="it-IT" sz="2000" dirty="0" smtClean="0">
                <a:solidFill>
                  <a:schemeClr val="bg1"/>
                </a:solidFill>
              </a:rPr>
              <a:t> </a:t>
            </a:r>
            <a:r>
              <a:rPr lang="it-IT" altLang="it-IT" sz="2000" b="1" dirty="0" smtClean="0">
                <a:solidFill>
                  <a:schemeClr val="bg1"/>
                </a:solidFill>
              </a:rPr>
              <a:t>Sezione 2</a:t>
            </a:r>
            <a:r>
              <a:rPr lang="it-IT" altLang="it-IT" sz="2000" dirty="0" smtClean="0">
                <a:solidFill>
                  <a:schemeClr val="bg1"/>
                </a:solidFill>
              </a:rPr>
              <a:t>: relativa ai dati identificativi del </a:t>
            </a:r>
            <a:r>
              <a:rPr lang="it-IT" altLang="it-IT" sz="2000" i="1" dirty="0" smtClean="0">
                <a:solidFill>
                  <a:schemeClr val="bg1"/>
                </a:solidFill>
              </a:rPr>
              <a:t>datore di lavoro</a:t>
            </a:r>
          </a:p>
          <a:p>
            <a:pPr algn="just" eaLnBrk="1" hangingPunct="1">
              <a:buFontTx/>
              <a:buChar char="-"/>
              <a:defRPr/>
            </a:pPr>
            <a:r>
              <a:rPr lang="it-IT" altLang="it-IT" sz="2000" dirty="0" smtClean="0">
                <a:solidFill>
                  <a:schemeClr val="bg1"/>
                </a:solidFill>
              </a:rPr>
              <a:t> </a:t>
            </a:r>
            <a:r>
              <a:rPr lang="it-IT" altLang="it-IT" sz="2000" b="1" dirty="0" smtClean="0">
                <a:solidFill>
                  <a:schemeClr val="bg1"/>
                </a:solidFill>
              </a:rPr>
              <a:t>Sezione 3</a:t>
            </a:r>
            <a:r>
              <a:rPr lang="it-IT" altLang="it-IT" sz="2000" dirty="0" smtClean="0">
                <a:solidFill>
                  <a:schemeClr val="bg1"/>
                </a:solidFill>
              </a:rPr>
              <a:t>: relativa ai dati identificativi del </a:t>
            </a:r>
            <a:r>
              <a:rPr lang="it-IT" altLang="it-IT" sz="2000" i="1" dirty="0" smtClean="0">
                <a:solidFill>
                  <a:schemeClr val="bg1"/>
                </a:solidFill>
              </a:rPr>
              <a:t>rapporto di lavoro </a:t>
            </a:r>
            <a:r>
              <a:rPr lang="it-IT" altLang="it-IT" sz="2000" dirty="0" smtClean="0">
                <a:solidFill>
                  <a:schemeClr val="bg1"/>
                </a:solidFill>
              </a:rPr>
              <a:t>da cui si intende recedere</a:t>
            </a:r>
          </a:p>
          <a:p>
            <a:pPr algn="just" eaLnBrk="1" hangingPunct="1">
              <a:buFontTx/>
              <a:buChar char="-"/>
              <a:defRPr/>
            </a:pPr>
            <a:r>
              <a:rPr lang="it-IT" altLang="it-IT" sz="2000" dirty="0" smtClean="0">
                <a:solidFill>
                  <a:schemeClr val="bg1"/>
                </a:solidFill>
              </a:rPr>
              <a:t> </a:t>
            </a:r>
            <a:r>
              <a:rPr lang="it-IT" altLang="it-IT" sz="2000" b="1" dirty="0" smtClean="0">
                <a:solidFill>
                  <a:schemeClr val="bg1"/>
                </a:solidFill>
              </a:rPr>
              <a:t>Sezione 4</a:t>
            </a:r>
            <a:r>
              <a:rPr lang="it-IT" altLang="it-IT" sz="2000" dirty="0" smtClean="0">
                <a:solidFill>
                  <a:schemeClr val="bg1"/>
                </a:solidFill>
              </a:rPr>
              <a:t>: relativa ai dati identificativi della </a:t>
            </a:r>
            <a:r>
              <a:rPr lang="it-IT" altLang="it-IT" sz="2000" i="1" dirty="0" smtClean="0">
                <a:solidFill>
                  <a:schemeClr val="bg1"/>
                </a:solidFill>
              </a:rPr>
              <a:t>comunicazione</a:t>
            </a:r>
            <a:r>
              <a:rPr lang="it-IT" altLang="it-IT" sz="2000" dirty="0" smtClean="0">
                <a:solidFill>
                  <a:schemeClr val="bg1"/>
                </a:solidFill>
              </a:rPr>
              <a:t>, indicando – nel caso di dimissioni o risoluzione consensuale – la data di decorrenza delle stesse</a:t>
            </a:r>
          </a:p>
          <a:p>
            <a:pPr algn="just" eaLnBrk="1" hangingPunct="1">
              <a:buFontTx/>
              <a:buChar char="-"/>
              <a:defRPr/>
            </a:pPr>
            <a:r>
              <a:rPr lang="it-IT" altLang="it-IT" sz="2000" dirty="0" smtClean="0">
                <a:solidFill>
                  <a:schemeClr val="bg1"/>
                </a:solidFill>
              </a:rPr>
              <a:t> </a:t>
            </a:r>
            <a:r>
              <a:rPr lang="it-IT" altLang="it-IT" sz="2000" b="1" dirty="0" smtClean="0">
                <a:solidFill>
                  <a:schemeClr val="bg1"/>
                </a:solidFill>
              </a:rPr>
              <a:t>Sezione 5</a:t>
            </a:r>
            <a:r>
              <a:rPr lang="it-IT" altLang="it-IT" sz="2000" dirty="0" smtClean="0">
                <a:solidFill>
                  <a:schemeClr val="bg1"/>
                </a:solidFill>
              </a:rPr>
              <a:t>: relativa ai dati identificativi del </a:t>
            </a:r>
            <a:r>
              <a:rPr lang="it-IT" altLang="it-IT" sz="2000" i="1" dirty="0" smtClean="0">
                <a:solidFill>
                  <a:schemeClr val="bg1"/>
                </a:solidFill>
              </a:rPr>
              <a:t>soggetto abilitato</a:t>
            </a:r>
            <a:r>
              <a:rPr lang="it-IT" altLang="it-IT" sz="2000" dirty="0" smtClean="0">
                <a:solidFill>
                  <a:schemeClr val="bg1"/>
                </a:solidFill>
              </a:rPr>
              <a:t>, nonché ai dati rilasciati dal sistema al fine di identificare in maniera univoca e non alterabile il modulo: il </a:t>
            </a:r>
            <a:r>
              <a:rPr lang="it-IT" altLang="it-IT" sz="2000" i="1" dirty="0" smtClean="0">
                <a:solidFill>
                  <a:schemeClr val="bg1"/>
                </a:solidFill>
              </a:rPr>
              <a:t>codice identificativo del modulo </a:t>
            </a:r>
            <a:r>
              <a:rPr lang="it-IT" altLang="it-IT" sz="2000" dirty="0" smtClean="0">
                <a:solidFill>
                  <a:schemeClr val="bg1"/>
                </a:solidFill>
              </a:rPr>
              <a:t>e la </a:t>
            </a:r>
            <a:r>
              <a:rPr lang="it-IT" altLang="it-IT" sz="2000" i="1" dirty="0" smtClean="0">
                <a:solidFill>
                  <a:schemeClr val="bg1"/>
                </a:solidFill>
              </a:rPr>
              <a:t>data certa di trasmissione</a:t>
            </a:r>
            <a:r>
              <a:rPr lang="it-IT" altLang="it-IT" sz="2000" dirty="0" smtClean="0">
                <a:solidFill>
                  <a:schemeClr val="bg1"/>
                </a:solidFill>
              </a:rPr>
              <a:t>.</a:t>
            </a:r>
          </a:p>
          <a:p>
            <a:pPr algn="just" eaLnBrk="1" hangingPunct="1">
              <a:defRPr/>
            </a:pPr>
            <a:endParaRPr lang="it-IT" altLang="it-IT" sz="2000" dirty="0" smtClean="0">
              <a:solidFill>
                <a:schemeClr val="bg1"/>
              </a:solidFill>
            </a:endParaRPr>
          </a:p>
        </p:txBody>
      </p:sp>
      <p:pic>
        <p:nvPicPr>
          <p:cNvPr id="20484"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2000" i="1" dirty="0">
                <a:solidFill>
                  <a:schemeClr val="bg1"/>
                </a:solidFill>
              </a:rPr>
              <a:t>Relativamente al paragrafo 4.2 "Crisi aziendale. Causale d’intervento", nella parte relativa alla fattispecie </a:t>
            </a:r>
            <a:r>
              <a:rPr lang="it-IT" altLang="it-IT" sz="2000" b="1" i="1" dirty="0">
                <a:solidFill>
                  <a:schemeClr val="bg1"/>
                </a:solidFill>
              </a:rPr>
              <a:t>della crisi per cessazione di attività</a:t>
            </a:r>
            <a:r>
              <a:rPr lang="it-IT" altLang="it-IT" sz="2000" i="1" dirty="0">
                <a:solidFill>
                  <a:schemeClr val="bg1"/>
                </a:solidFill>
              </a:rPr>
              <a:t>, </a:t>
            </a:r>
            <a:r>
              <a:rPr lang="it-IT" altLang="it-IT" sz="2000" u="sng" dirty="0">
                <a:solidFill>
                  <a:schemeClr val="bg1"/>
                </a:solidFill>
              </a:rPr>
              <a:t>si precisa che</a:t>
            </a:r>
            <a:r>
              <a:rPr lang="it-IT" altLang="it-IT" sz="2000" i="1" dirty="0">
                <a:solidFill>
                  <a:schemeClr val="bg1"/>
                </a:solidFill>
              </a:rPr>
              <a:t>, </a:t>
            </a:r>
            <a:r>
              <a:rPr lang="it-IT" altLang="it-IT" sz="2000" b="1" i="1" dirty="0">
                <a:solidFill>
                  <a:schemeClr val="bg1"/>
                </a:solidFill>
              </a:rPr>
              <a:t>con riferimento all’unità produttiva oggetto di cessazione, i cui lavoratori hanno già fruito, anche in costanza della normativa previgente al decreto legislativo n. 148/2015, del trattamento di cassa integrazione guadagni straordinaria per crisi per cessazione, </a:t>
            </a:r>
            <a:r>
              <a:rPr lang="it-IT" altLang="it-IT" sz="2000" b="1" i="1" u="sng" dirty="0">
                <a:solidFill>
                  <a:schemeClr val="bg1"/>
                </a:solidFill>
              </a:rPr>
              <a:t>non sarà possibile accedere nuovamente </a:t>
            </a:r>
            <a:r>
              <a:rPr lang="it-IT" altLang="it-IT" sz="2000" b="1" i="1" dirty="0">
                <a:solidFill>
                  <a:schemeClr val="bg1"/>
                </a:solidFill>
              </a:rPr>
              <a:t>ad un trattamento di cassa integrazione guadagni straordinaria, per qualunque causale</a:t>
            </a:r>
            <a:r>
              <a:rPr lang="it-IT" altLang="it-IT" sz="2000" i="1" dirty="0">
                <a:solidFill>
                  <a:schemeClr val="bg1"/>
                </a:solidFill>
              </a:rPr>
              <a:t>, in quanto l’unità produttiva è evidentemente cessata e i lavoratori gestiti alla luce del piano di gestione degli esuberi già articolato nella precedente istanza di accesso al trattamento per la causale di crisi per cessazione</a:t>
            </a:r>
            <a:r>
              <a:rPr lang="it-IT" altLang="it-IT" sz="2000" i="1" dirty="0" smtClean="0">
                <a:solidFill>
                  <a:schemeClr val="bg1"/>
                </a:solidFill>
              </a:rPr>
              <a:t>.</a:t>
            </a:r>
            <a:endParaRPr lang="it-IT" altLang="it-IT" sz="2000" i="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170</a:t>
            </a:fld>
            <a:endParaRPr lang="it-IT">
              <a:solidFill>
                <a:prstClr val="white">
                  <a:tint val="75000"/>
                </a:prstClr>
              </a:solidFill>
            </a:endParaRPr>
          </a:p>
        </p:txBody>
      </p:sp>
      <p:sp>
        <p:nvSpPr>
          <p:cNvPr id="9" name="Ovale 8"/>
          <p:cNvSpPr/>
          <p:nvPr/>
        </p:nvSpPr>
        <p:spPr>
          <a:xfrm>
            <a:off x="5292080" y="5184329"/>
            <a:ext cx="2978025" cy="115212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30 del 09/11/2015</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1" name="Esplosione 1 10"/>
          <p:cNvSpPr/>
          <p:nvPr/>
        </p:nvSpPr>
        <p:spPr>
          <a:xfrm>
            <a:off x="547489" y="5808651"/>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Cessazione attività</a:t>
            </a:r>
            <a:endParaRPr lang="it-IT" sz="1400" dirty="0">
              <a:solidFill>
                <a:schemeClr val="bg1"/>
              </a:solidFill>
            </a:endParaRPr>
          </a:p>
        </p:txBody>
      </p:sp>
    </p:spTree>
    <p:extLst>
      <p:ext uri="{BB962C8B-B14F-4D97-AF65-F5344CB8AC3E}">
        <p14:creationId xmlns:p14="http://schemas.microsoft.com/office/powerpoint/2010/main" val="183807269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r>
              <a:rPr lang="it-IT" altLang="it-IT" sz="2400" b="1" dirty="0" smtClean="0">
                <a:solidFill>
                  <a:schemeClr val="bg1"/>
                </a:solidFill>
              </a:rPr>
              <a:t>Art</a:t>
            </a:r>
            <a:r>
              <a:rPr lang="it-IT" altLang="it-IT" sz="2400" b="1" dirty="0">
                <a:solidFill>
                  <a:schemeClr val="bg1"/>
                </a:solidFill>
              </a:rPr>
              <a:t>. 21</a:t>
            </a:r>
          </a:p>
          <a:p>
            <a:pPr eaLnBrk="1" hangingPunct="1"/>
            <a:r>
              <a:rPr lang="it-IT" altLang="it-IT" sz="2400" b="1" dirty="0">
                <a:solidFill>
                  <a:srgbClr val="FF0000"/>
                </a:solidFill>
              </a:rPr>
              <a:t>Causali di intervento</a:t>
            </a:r>
          </a:p>
          <a:p>
            <a:pPr algn="just" eaLnBrk="1" hangingPunct="1"/>
            <a:r>
              <a:rPr lang="it-IT" altLang="it-IT" sz="2200" b="1" i="1" dirty="0" smtClean="0">
                <a:solidFill>
                  <a:schemeClr val="bg1"/>
                </a:solidFill>
              </a:rPr>
              <a:t>4</a:t>
            </a:r>
            <a:r>
              <a:rPr lang="it-IT" altLang="it-IT" sz="2200" i="1" dirty="0" smtClean="0">
                <a:solidFill>
                  <a:schemeClr val="bg1"/>
                </a:solidFill>
              </a:rPr>
              <a:t>. In </a:t>
            </a:r>
            <a:r>
              <a:rPr lang="it-IT" altLang="it-IT" sz="2200" i="1" dirty="0">
                <a:solidFill>
                  <a:schemeClr val="bg1"/>
                </a:solidFill>
              </a:rPr>
              <a:t>deroga agli articoli 4, comma 1, e 22, comma 2, entro il limite di spesa di 50 milioni di euro per ciascuno degli anni </a:t>
            </a:r>
            <a:r>
              <a:rPr lang="it-IT" altLang="it-IT" sz="2200" b="1" i="1" dirty="0">
                <a:solidFill>
                  <a:schemeClr val="bg1"/>
                </a:solidFill>
              </a:rPr>
              <a:t>2016, 2017 e 2018</a:t>
            </a:r>
            <a:r>
              <a:rPr lang="it-IT" altLang="it-IT" sz="2200" i="1" dirty="0">
                <a:solidFill>
                  <a:schemeClr val="bg1"/>
                </a:solidFill>
              </a:rPr>
              <a:t>, può essere autorizzato, sino a un limite massimo rispettivamente di </a:t>
            </a:r>
            <a:r>
              <a:rPr lang="it-IT" altLang="it-IT" sz="2200" b="1" i="1" dirty="0">
                <a:solidFill>
                  <a:schemeClr val="bg1"/>
                </a:solidFill>
              </a:rPr>
              <a:t>dodici, nove e sei mesi</a:t>
            </a:r>
            <a:r>
              <a:rPr lang="it-IT" altLang="it-IT" sz="2200" i="1" dirty="0">
                <a:solidFill>
                  <a:schemeClr val="bg1"/>
                </a:solidFill>
              </a:rPr>
              <a:t> e </a:t>
            </a:r>
            <a:r>
              <a:rPr lang="it-IT" altLang="it-IT" sz="2200" b="1" i="1" dirty="0">
                <a:solidFill>
                  <a:schemeClr val="bg1"/>
                </a:solidFill>
              </a:rPr>
              <a:t>previo accordo stipulato in sede governativa al Ministero del lavoro e delle politiche sociali</a:t>
            </a:r>
            <a:r>
              <a:rPr lang="it-IT" altLang="it-IT" sz="2200" i="1" dirty="0">
                <a:solidFill>
                  <a:schemeClr val="bg1"/>
                </a:solidFill>
              </a:rPr>
              <a:t>, anche in presenza del Ministero dello sviluppo economico, </a:t>
            </a:r>
            <a:r>
              <a:rPr lang="it-IT" altLang="it-IT" sz="2200" b="1" i="1" dirty="0">
                <a:solidFill>
                  <a:schemeClr val="bg1"/>
                </a:solidFill>
              </a:rPr>
              <a:t>un ulteriore intervento di integrazione salariale straordinaria qualora all’esito del programma di crisi aziendale di cui al comma 3, l’impresa cessi l’attività produttiva </a:t>
            </a:r>
            <a:r>
              <a:rPr lang="it-IT" altLang="it-IT" sz="2200" i="1" dirty="0">
                <a:solidFill>
                  <a:schemeClr val="bg1"/>
                </a:solidFill>
              </a:rPr>
              <a:t>e </a:t>
            </a:r>
            <a:r>
              <a:rPr lang="it-IT" altLang="it-IT" sz="2200" b="1" i="1" dirty="0">
                <a:solidFill>
                  <a:schemeClr val="bg1"/>
                </a:solidFill>
              </a:rPr>
              <a:t>sussistano concrete </a:t>
            </a:r>
            <a:r>
              <a:rPr lang="it-IT" altLang="it-IT" sz="2200" b="1" i="1" u="sng" dirty="0">
                <a:solidFill>
                  <a:schemeClr val="bg1"/>
                </a:solidFill>
              </a:rPr>
              <a:t>prospettive di rapida cessione dell’azienda </a:t>
            </a:r>
            <a:r>
              <a:rPr lang="it-IT" altLang="it-IT" sz="2200" i="1" u="sng" dirty="0">
                <a:solidFill>
                  <a:schemeClr val="bg1"/>
                </a:solidFill>
              </a:rPr>
              <a:t>e di un conseguente riassorbimento occupazionale</a:t>
            </a:r>
            <a:r>
              <a:rPr lang="it-IT" altLang="it-IT" sz="2200" i="1" dirty="0" smtClean="0">
                <a:solidFill>
                  <a:schemeClr val="bg1"/>
                </a:solidFill>
              </a:rPr>
              <a:t>. (…)</a:t>
            </a:r>
            <a:endParaRPr lang="it-IT" altLang="it-IT" sz="2200" i="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171</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Esplosione 1 8"/>
          <p:cNvSpPr/>
          <p:nvPr/>
        </p:nvSpPr>
        <p:spPr>
          <a:xfrm>
            <a:off x="4860032" y="5949280"/>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Cessazione attività</a:t>
            </a:r>
            <a:endParaRPr lang="it-IT" sz="1400" dirty="0">
              <a:solidFill>
                <a:schemeClr val="bg1"/>
              </a:solidFill>
            </a:endParaRPr>
          </a:p>
        </p:txBody>
      </p:sp>
    </p:spTree>
    <p:extLst>
      <p:ext uri="{BB962C8B-B14F-4D97-AF65-F5344CB8AC3E}">
        <p14:creationId xmlns:p14="http://schemas.microsoft.com/office/powerpoint/2010/main" val="52095122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eaLnBrk="1" hangingPunct="1"/>
            <a:r>
              <a:rPr lang="it-IT" altLang="it-IT" sz="1800" b="1" dirty="0" smtClean="0">
                <a:solidFill>
                  <a:schemeClr val="bg1"/>
                </a:solidFill>
              </a:rPr>
              <a:t> </a:t>
            </a:r>
          </a:p>
          <a:p>
            <a:pPr eaLnBrk="1" hangingPunct="1"/>
            <a:endParaRPr lang="it-IT" altLang="it-IT" sz="1800" b="1" dirty="0">
              <a:solidFill>
                <a:schemeClr val="bg1"/>
              </a:solidFill>
            </a:endParaRPr>
          </a:p>
          <a:p>
            <a:pPr eaLnBrk="1" hangingPunct="1"/>
            <a:endParaRPr lang="it-IT" altLang="it-IT" sz="1800" b="1" dirty="0" smtClean="0">
              <a:solidFill>
                <a:schemeClr val="bg1"/>
              </a:solidFill>
            </a:endParaRPr>
          </a:p>
          <a:p>
            <a:pPr eaLnBrk="1" hangingPunct="1"/>
            <a:endParaRPr lang="it-IT" altLang="it-IT" sz="1800" b="1" dirty="0">
              <a:solidFill>
                <a:schemeClr val="bg1"/>
              </a:solidFill>
            </a:endParaRPr>
          </a:p>
          <a:p>
            <a:pPr algn="just" eaLnBrk="1" hangingPunct="1"/>
            <a:r>
              <a:rPr lang="it-IT" altLang="it-IT" sz="1800" dirty="0">
                <a:solidFill>
                  <a:schemeClr val="bg1"/>
                </a:solidFill>
              </a:rPr>
              <a:t>In particolare, il comma 4 stabilisce, </a:t>
            </a:r>
            <a:r>
              <a:rPr lang="it-IT" altLang="it-IT" sz="1800" b="1" dirty="0">
                <a:solidFill>
                  <a:schemeClr val="bg1"/>
                </a:solidFill>
              </a:rPr>
              <a:t>in deroga</a:t>
            </a:r>
            <a:r>
              <a:rPr lang="it-IT" altLang="it-IT" sz="1800" dirty="0">
                <a:solidFill>
                  <a:schemeClr val="bg1"/>
                </a:solidFill>
              </a:rPr>
              <a:t> ai limiti di durata massima delle prestazioni di cui agli </a:t>
            </a:r>
            <a:r>
              <a:rPr lang="it-IT" altLang="it-IT" sz="1800" dirty="0" smtClean="0">
                <a:solidFill>
                  <a:schemeClr val="bg1"/>
                </a:solidFill>
              </a:rPr>
              <a:t>artt. 4</a:t>
            </a:r>
            <a:r>
              <a:rPr lang="it-IT" altLang="it-IT" sz="1800" dirty="0">
                <a:solidFill>
                  <a:schemeClr val="bg1"/>
                </a:solidFill>
              </a:rPr>
              <a:t>, comma I, e 22, comma 2, che, può essere autorizzato </a:t>
            </a:r>
            <a:r>
              <a:rPr lang="it-IT" altLang="it-IT" sz="1800" b="1" dirty="0">
                <a:solidFill>
                  <a:schemeClr val="bg1"/>
                </a:solidFill>
              </a:rPr>
              <a:t>nel limite di 6 mesi </a:t>
            </a:r>
            <a:r>
              <a:rPr lang="it-IT" altLang="it-IT" sz="1800" dirty="0">
                <a:solidFill>
                  <a:schemeClr val="bg1"/>
                </a:solidFill>
              </a:rPr>
              <a:t>ed entro risorse contingentate, pari a </a:t>
            </a:r>
            <a:r>
              <a:rPr lang="it-IT" altLang="it-IT" sz="1800" dirty="0" smtClean="0">
                <a:solidFill>
                  <a:schemeClr val="bg1"/>
                </a:solidFill>
              </a:rPr>
              <a:t>50 </a:t>
            </a:r>
            <a:r>
              <a:rPr lang="it-IT" altLang="it-IT" sz="1800" dirty="0">
                <a:solidFill>
                  <a:schemeClr val="bg1"/>
                </a:solidFill>
              </a:rPr>
              <a:t>milioni per ciascuno degli </a:t>
            </a:r>
            <a:r>
              <a:rPr lang="it-IT" altLang="it-IT" sz="1800" b="1" dirty="0">
                <a:solidFill>
                  <a:schemeClr val="bg1"/>
                </a:solidFill>
              </a:rPr>
              <a:t>anni 2016, 2017 e 2018, </a:t>
            </a:r>
            <a:r>
              <a:rPr lang="it-IT" altLang="it-IT" sz="1800" b="1" u="sng" dirty="0">
                <a:solidFill>
                  <a:schemeClr val="bg1"/>
                </a:solidFill>
              </a:rPr>
              <a:t>un ulteriore periodo </a:t>
            </a:r>
            <a:r>
              <a:rPr lang="it-IT" altLang="it-IT" sz="1800" b="1" dirty="0">
                <a:solidFill>
                  <a:schemeClr val="bg1"/>
                </a:solidFill>
              </a:rPr>
              <a:t>di cassa integrazione guadagni straordinaria </a:t>
            </a:r>
            <a:r>
              <a:rPr lang="it-IT" altLang="it-IT" sz="1800" b="1" u="sng" dirty="0">
                <a:solidFill>
                  <a:schemeClr val="bg1"/>
                </a:solidFill>
              </a:rPr>
              <a:t>qualora </a:t>
            </a:r>
            <a:r>
              <a:rPr lang="it-IT" altLang="it-IT" sz="1800" b="1" u="sng" dirty="0" smtClean="0">
                <a:solidFill>
                  <a:schemeClr val="bg1"/>
                </a:solidFill>
              </a:rPr>
              <a:t>all’esito </a:t>
            </a:r>
            <a:r>
              <a:rPr lang="it-IT" altLang="it-IT" sz="1800" b="1" u="sng" dirty="0">
                <a:solidFill>
                  <a:schemeClr val="bg1"/>
                </a:solidFill>
              </a:rPr>
              <a:t>del programma di crisi aziendale l'impresa cessi l'attività produttiva</a:t>
            </a:r>
            <a:r>
              <a:rPr lang="it-IT" altLang="it-IT" sz="1800" b="1" dirty="0">
                <a:solidFill>
                  <a:schemeClr val="bg1"/>
                </a:solidFill>
              </a:rPr>
              <a:t> </a:t>
            </a:r>
            <a:r>
              <a:rPr lang="it-IT" altLang="it-IT" sz="1800" b="1" u="sng" dirty="0">
                <a:solidFill>
                  <a:schemeClr val="bg1"/>
                </a:solidFill>
              </a:rPr>
              <a:t>e sussistano concrete prospettive di rapida cessione dell'azienda e di un conseguente riassorbimento occupazionale</a:t>
            </a:r>
            <a:r>
              <a:rPr lang="it-IT" altLang="it-IT" sz="1800" b="1" dirty="0">
                <a:solidFill>
                  <a:schemeClr val="bg1"/>
                </a:solidFill>
              </a:rPr>
              <a:t>, </a:t>
            </a:r>
            <a:r>
              <a:rPr lang="it-IT" altLang="it-IT" sz="1800" b="1" u="sng" dirty="0">
                <a:solidFill>
                  <a:schemeClr val="bg1"/>
                </a:solidFill>
              </a:rPr>
              <a:t>previo accordo stipulato in sede governativa </a:t>
            </a:r>
            <a:r>
              <a:rPr lang="it-IT" altLang="it-IT" sz="1800" b="1" dirty="0">
                <a:solidFill>
                  <a:schemeClr val="bg1"/>
                </a:solidFill>
              </a:rPr>
              <a:t>presso </a:t>
            </a:r>
            <a:r>
              <a:rPr lang="it-IT" altLang="it-IT" sz="1800" b="1" dirty="0" smtClean="0">
                <a:solidFill>
                  <a:schemeClr val="bg1"/>
                </a:solidFill>
              </a:rPr>
              <a:t>il Ministero </a:t>
            </a:r>
            <a:r>
              <a:rPr lang="it-IT" altLang="it-IT" sz="1800" b="1" dirty="0">
                <a:solidFill>
                  <a:schemeClr val="bg1"/>
                </a:solidFill>
              </a:rPr>
              <a:t>del Lavoro e delle Politiche Sociali</a:t>
            </a:r>
            <a:r>
              <a:rPr lang="it-IT" altLang="it-IT" sz="1800" dirty="0">
                <a:solidFill>
                  <a:schemeClr val="bg1"/>
                </a:solidFill>
              </a:rPr>
              <a:t> anche in presenza del Ministero dello Sviluppo Economico.</a:t>
            </a:r>
          </a:p>
          <a:p>
            <a:pPr algn="just" eaLnBrk="1" hangingPunct="1"/>
            <a:r>
              <a:rPr lang="it-IT" altLang="it-IT" sz="1800" dirty="0">
                <a:solidFill>
                  <a:schemeClr val="bg1"/>
                </a:solidFill>
              </a:rPr>
              <a:t>Con decreto del Ministro del Lavoro e delle Politiche Sociali, di concerto con il Ministro dell'Economia e delle Finanze, da adottare entro 60 giorni dall'entrata in vigore del presente decreto, sono definiti i criteri per l'applicazione della fattispecie.</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172</a:t>
            </a:fld>
            <a:endParaRPr lang="it-IT">
              <a:solidFill>
                <a:prstClr val="white">
                  <a:tint val="75000"/>
                </a:prstClr>
              </a:solidFill>
            </a:endParaRPr>
          </a:p>
        </p:txBody>
      </p:sp>
      <p:sp>
        <p:nvSpPr>
          <p:cNvPr id="3" name="Freccia in giù 2"/>
          <p:cNvSpPr/>
          <p:nvPr/>
        </p:nvSpPr>
        <p:spPr>
          <a:xfrm>
            <a:off x="4329684" y="2247325"/>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45854123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988840"/>
            <a:ext cx="8640960" cy="4869160"/>
          </a:xfrm>
        </p:spPr>
        <p:txBody>
          <a:bodyPr/>
          <a:lstStyle/>
          <a:p>
            <a:pPr eaLnBrk="1" hangingPunct="1"/>
            <a:r>
              <a:rPr lang="it-IT" altLang="it-IT" sz="2000" dirty="0">
                <a:solidFill>
                  <a:schemeClr val="bg1"/>
                </a:solidFill>
              </a:rPr>
              <a:t>L'articolo 21 procede nell'indicare i caratteri essenziali del </a:t>
            </a:r>
            <a:r>
              <a:rPr lang="it-IT" altLang="it-IT" sz="2000" dirty="0" smtClean="0">
                <a:solidFill>
                  <a:schemeClr val="bg1"/>
                </a:solidFill>
              </a:rPr>
              <a:t>programma </a:t>
            </a:r>
            <a:r>
              <a:rPr lang="it-IT" altLang="it-IT" sz="2000" dirty="0">
                <a:solidFill>
                  <a:schemeClr val="bg1"/>
                </a:solidFill>
              </a:rPr>
              <a:t>di </a:t>
            </a:r>
            <a:r>
              <a:rPr lang="it-IT" altLang="it-IT" sz="2000" dirty="0" smtClean="0">
                <a:solidFill>
                  <a:schemeClr val="bg1"/>
                </a:solidFill>
              </a:rPr>
              <a:t>riorganizzazione </a:t>
            </a:r>
            <a:r>
              <a:rPr lang="it-IT" altLang="it-IT" sz="2000" dirty="0">
                <a:solidFill>
                  <a:schemeClr val="bg1"/>
                </a:solidFill>
              </a:rPr>
              <a:t>aziendale e </a:t>
            </a:r>
            <a:r>
              <a:rPr lang="it-IT" altLang="it-IT" sz="2000" dirty="0" smtClean="0">
                <a:solidFill>
                  <a:schemeClr val="bg1"/>
                </a:solidFill>
              </a:rPr>
              <a:t>di crisi </a:t>
            </a:r>
            <a:r>
              <a:rPr lang="it-IT" altLang="it-IT" sz="2000" dirty="0">
                <a:solidFill>
                  <a:schemeClr val="bg1"/>
                </a:solidFill>
              </a:rPr>
              <a:t>aziendale</a:t>
            </a:r>
            <a:r>
              <a:rPr lang="it-IT" altLang="it-IT" sz="2000" dirty="0" smtClean="0">
                <a:solidFill>
                  <a:schemeClr val="bg1"/>
                </a:solidFill>
              </a:rPr>
              <a:t>.</a:t>
            </a:r>
            <a:endParaRPr lang="it-IT" altLang="it-IT" sz="2400" b="1" dirty="0">
              <a:solidFill>
                <a:schemeClr val="bg1"/>
              </a:solidFill>
            </a:endParaRPr>
          </a:p>
          <a:p>
            <a:pPr eaLnBrk="1" hangingPunct="1"/>
            <a:r>
              <a:rPr lang="it-IT" altLang="it-IT" sz="2400" b="1" dirty="0" smtClean="0">
                <a:solidFill>
                  <a:schemeClr val="bg1"/>
                </a:solidFill>
              </a:rPr>
              <a:t>Art</a:t>
            </a:r>
            <a:r>
              <a:rPr lang="it-IT" altLang="it-IT" sz="2400" b="1" dirty="0">
                <a:solidFill>
                  <a:schemeClr val="bg1"/>
                </a:solidFill>
              </a:rPr>
              <a:t>. 21</a:t>
            </a:r>
          </a:p>
          <a:p>
            <a:pPr eaLnBrk="1" hangingPunct="1"/>
            <a:r>
              <a:rPr lang="it-IT" altLang="it-IT" sz="2400" b="1" dirty="0">
                <a:solidFill>
                  <a:srgbClr val="FF0000"/>
                </a:solidFill>
              </a:rPr>
              <a:t>Causali di intervento</a:t>
            </a:r>
          </a:p>
          <a:p>
            <a:pPr algn="just" eaLnBrk="1" hangingPunct="1"/>
            <a:r>
              <a:rPr lang="it-IT" altLang="it-IT" sz="1800" b="1" i="1" dirty="0" smtClean="0">
                <a:solidFill>
                  <a:schemeClr val="bg1"/>
                </a:solidFill>
              </a:rPr>
              <a:t>2. </a:t>
            </a:r>
            <a:r>
              <a:rPr lang="it-IT" altLang="it-IT" sz="1800" b="1" dirty="0" smtClean="0">
                <a:solidFill>
                  <a:schemeClr val="bg1"/>
                </a:solidFill>
              </a:rPr>
              <a:t>Il </a:t>
            </a:r>
            <a:r>
              <a:rPr lang="it-IT" altLang="it-IT" sz="1800" b="1" dirty="0">
                <a:solidFill>
                  <a:schemeClr val="bg1"/>
                </a:solidFill>
              </a:rPr>
              <a:t>programma di riorganizzazione aziendale </a:t>
            </a:r>
            <a:r>
              <a:rPr lang="it-IT" altLang="it-IT" sz="1800" dirty="0">
                <a:solidFill>
                  <a:schemeClr val="bg1"/>
                </a:solidFill>
              </a:rPr>
              <a:t>di cui al comma 1, lettera a), deve presentare un </a:t>
            </a:r>
            <a:r>
              <a:rPr lang="it-IT" altLang="it-IT" sz="1800" b="1" dirty="0">
                <a:solidFill>
                  <a:schemeClr val="bg1"/>
                </a:solidFill>
              </a:rPr>
              <a:t>piano di interventi volto a fronteggiare le inefficienze della struttura gestionale o produttiva </a:t>
            </a:r>
            <a:r>
              <a:rPr lang="it-IT" altLang="it-IT" sz="1800" dirty="0">
                <a:solidFill>
                  <a:schemeClr val="bg1"/>
                </a:solidFill>
              </a:rPr>
              <a:t>e deve contenere </a:t>
            </a:r>
            <a:r>
              <a:rPr lang="it-IT" altLang="it-IT" sz="1800" b="1" dirty="0">
                <a:solidFill>
                  <a:schemeClr val="bg1"/>
                </a:solidFill>
              </a:rPr>
              <a:t>indicazioni sugli investimenti e sull’eventuale attività di formazione dei lavoratori</a:t>
            </a:r>
            <a:r>
              <a:rPr lang="it-IT" altLang="it-IT" sz="1800" dirty="0">
                <a:solidFill>
                  <a:schemeClr val="bg1"/>
                </a:solidFill>
              </a:rPr>
              <a:t>. Tale programma deve, in ogni caso, essere </a:t>
            </a:r>
            <a:r>
              <a:rPr lang="it-IT" altLang="it-IT" sz="1800" b="1" dirty="0">
                <a:solidFill>
                  <a:schemeClr val="bg1"/>
                </a:solidFill>
              </a:rPr>
              <a:t>finalizzato a un consistente recupero occupazionale </a:t>
            </a:r>
            <a:r>
              <a:rPr lang="it-IT" altLang="it-IT" sz="1800" dirty="0">
                <a:solidFill>
                  <a:schemeClr val="bg1"/>
                </a:solidFill>
              </a:rPr>
              <a:t>del personale interessato alle sospensioni o alle riduzioni dell’orario di lavoro.</a:t>
            </a:r>
          </a:p>
          <a:p>
            <a:pPr algn="just" eaLnBrk="1" hangingPunct="1"/>
            <a:r>
              <a:rPr lang="it-IT" altLang="it-IT" sz="1800" b="1" i="1" dirty="0" smtClean="0">
                <a:solidFill>
                  <a:schemeClr val="bg1"/>
                </a:solidFill>
              </a:rPr>
              <a:t>3</a:t>
            </a:r>
            <a:r>
              <a:rPr lang="it-IT" altLang="it-IT" sz="1800" dirty="0" smtClean="0">
                <a:solidFill>
                  <a:schemeClr val="bg1"/>
                </a:solidFill>
              </a:rPr>
              <a:t>. </a:t>
            </a:r>
            <a:r>
              <a:rPr lang="it-IT" altLang="it-IT" sz="1800" b="1" dirty="0" smtClean="0">
                <a:solidFill>
                  <a:schemeClr val="bg1"/>
                </a:solidFill>
              </a:rPr>
              <a:t>Il </a:t>
            </a:r>
            <a:r>
              <a:rPr lang="it-IT" altLang="it-IT" sz="1800" b="1" dirty="0">
                <a:solidFill>
                  <a:schemeClr val="bg1"/>
                </a:solidFill>
              </a:rPr>
              <a:t>programma di crisi aziendale </a:t>
            </a:r>
            <a:r>
              <a:rPr lang="it-IT" altLang="it-IT" sz="1800" dirty="0">
                <a:solidFill>
                  <a:schemeClr val="bg1"/>
                </a:solidFill>
              </a:rPr>
              <a:t>di cui al comma 1, lettera b), deve contenere un </a:t>
            </a:r>
            <a:r>
              <a:rPr lang="it-IT" altLang="it-IT" sz="1800" b="1" dirty="0">
                <a:solidFill>
                  <a:schemeClr val="bg1"/>
                </a:solidFill>
              </a:rPr>
              <a:t>piano di risanamento volto a fronteggiare gli squilibri di natura produttiva, finanziaria, gestionale o derivanti da condizionamenti esterni. </a:t>
            </a:r>
            <a:r>
              <a:rPr lang="it-IT" altLang="it-IT" sz="1800" dirty="0">
                <a:solidFill>
                  <a:schemeClr val="bg1"/>
                </a:solidFill>
              </a:rPr>
              <a:t>Il piano deve indicare gli </a:t>
            </a:r>
            <a:r>
              <a:rPr lang="it-IT" altLang="it-IT" sz="1800" b="1" dirty="0">
                <a:solidFill>
                  <a:schemeClr val="bg1"/>
                </a:solidFill>
              </a:rPr>
              <a:t>interventi correttivi da affrontare e gli obiettivi concretamente raggiungibili finalizzati alla continuazione dell’attività aziendale e alla salvaguardia occupazionale.</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a:xfrm>
            <a:off x="438150" y="6516946"/>
            <a:ext cx="2133600" cy="365125"/>
          </a:xfrm>
        </p:spPr>
        <p:txBody>
          <a:bodyPr/>
          <a:lstStyle/>
          <a:p>
            <a:pPr>
              <a:defRPr/>
            </a:pPr>
            <a:fld id="{8B624BF2-044B-4EDE-8FA1-782AF3EC75BE}" type="datetime1">
              <a:rPr lang="it-IT" smtClean="0">
                <a:solidFill>
                  <a:prstClr val="white">
                    <a:tint val="75000"/>
                  </a:prstClr>
                </a:solidFill>
              </a:rPr>
              <a:pPr>
                <a:defRPr/>
              </a:pPr>
              <a:t>21/03/2016</a:t>
            </a:fld>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173</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05230768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r>
              <a:rPr lang="it-IT" altLang="it-IT" sz="2200" dirty="0" smtClean="0">
                <a:solidFill>
                  <a:schemeClr val="bg1"/>
                </a:solidFill>
              </a:rPr>
              <a:t>Il Ministero del lavoro </a:t>
            </a:r>
            <a:r>
              <a:rPr lang="it-IT" altLang="it-IT" sz="2200" dirty="0">
                <a:solidFill>
                  <a:schemeClr val="bg1"/>
                </a:solidFill>
              </a:rPr>
              <a:t>ricorda  </a:t>
            </a:r>
            <a:r>
              <a:rPr lang="it-IT" altLang="it-IT" sz="2200" dirty="0" smtClean="0">
                <a:solidFill>
                  <a:schemeClr val="bg1"/>
                </a:solidFill>
              </a:rPr>
              <a:t>che </a:t>
            </a:r>
            <a:r>
              <a:rPr lang="it-IT" altLang="it-IT" sz="2200" b="1" dirty="0">
                <a:solidFill>
                  <a:schemeClr val="bg1"/>
                </a:solidFill>
              </a:rPr>
              <a:t>l’articolo 46, comma 1, lettera e)</a:t>
            </a:r>
            <a:r>
              <a:rPr lang="it-IT" altLang="it-IT" sz="2200" dirty="0">
                <a:solidFill>
                  <a:schemeClr val="bg1"/>
                </a:solidFill>
              </a:rPr>
              <a:t>, del decreto legislativo n. 148 reca </a:t>
            </a:r>
            <a:r>
              <a:rPr lang="it-IT" altLang="it-IT" sz="2200" b="1" dirty="0">
                <a:solidFill>
                  <a:schemeClr val="bg1"/>
                </a:solidFill>
              </a:rPr>
              <a:t>l’abrogazione della legge 8 agosto 1972, n. 464,</a:t>
            </a:r>
            <a:r>
              <a:rPr lang="it-IT" altLang="it-IT" sz="2200" dirty="0">
                <a:solidFill>
                  <a:schemeClr val="bg1"/>
                </a:solidFill>
              </a:rPr>
              <a:t> che, all’articolo 2, secondo comma</a:t>
            </a:r>
            <a:r>
              <a:rPr lang="it-IT" altLang="it-IT" sz="2200" i="1" dirty="0">
                <a:solidFill>
                  <a:schemeClr val="bg1"/>
                </a:solidFill>
              </a:rPr>
              <a:t>, stabiliva che le aziende potessero richiedere alla Cassa integrazione guadagni il rimborso delle quote di </a:t>
            </a:r>
            <a:r>
              <a:rPr lang="it-IT" altLang="it-IT" sz="2200" b="1" i="1" dirty="0">
                <a:solidFill>
                  <a:schemeClr val="bg1"/>
                </a:solidFill>
              </a:rPr>
              <a:t>trattamento di fine rapporto </a:t>
            </a:r>
            <a:r>
              <a:rPr lang="it-IT" altLang="it-IT" sz="2200" i="1" dirty="0">
                <a:solidFill>
                  <a:schemeClr val="bg1"/>
                </a:solidFill>
              </a:rPr>
              <a:t>maturate durante il periodo CIG dai lavoratori sospesi e corrisposte ai lavoratori licenziati al termine del periodo integrato</a:t>
            </a:r>
            <a:r>
              <a:rPr lang="it-IT" altLang="it-IT" sz="2200" dirty="0">
                <a:solidFill>
                  <a:schemeClr val="bg1"/>
                </a:solidFill>
              </a:rPr>
              <a:t>. </a:t>
            </a:r>
            <a:r>
              <a:rPr lang="it-IT" altLang="it-IT" sz="2200" b="1" u="sng" dirty="0">
                <a:solidFill>
                  <a:schemeClr val="bg1"/>
                </a:solidFill>
              </a:rPr>
              <a:t>Pertanto, a seguito dell’abrogazione, le quote di trattamento di fine rapporto sono a carico del datore di lavoro.</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174</a:t>
            </a:fld>
            <a:endParaRPr lang="it-IT" dirty="0">
              <a:solidFill>
                <a:prstClr val="white">
                  <a:tint val="75000"/>
                </a:prstClr>
              </a:solidFill>
            </a:endParaRPr>
          </a:p>
        </p:txBody>
      </p:sp>
      <p:pic>
        <p:nvPicPr>
          <p:cNvPr id="3" name="Immagine 2"/>
          <p:cNvPicPr>
            <a:picLocks noChangeAspect="1"/>
          </p:cNvPicPr>
          <p:nvPr/>
        </p:nvPicPr>
        <p:blipFill>
          <a:blip r:embed="rId5" cstate="print"/>
          <a:stretch>
            <a:fillRect/>
          </a:stretch>
        </p:blipFill>
        <p:spPr>
          <a:xfrm>
            <a:off x="5796136" y="5429133"/>
            <a:ext cx="2523963" cy="1018120"/>
          </a:xfrm>
          <a:prstGeom prst="rect">
            <a:avLst/>
          </a:prstGeom>
        </p:spPr>
      </p:pic>
      <p:pic>
        <p:nvPicPr>
          <p:cNvPr id="9" name="Immagine 7"/>
          <p:cNvPicPr>
            <a:picLocks noChangeAspect="1"/>
          </p:cNvPicPr>
          <p:nvPr/>
        </p:nvPicPr>
        <p:blipFill>
          <a:blip r:embed="rId6"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5898477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21</a:t>
            </a:r>
          </a:p>
          <a:p>
            <a:pPr eaLnBrk="1" hangingPunct="1"/>
            <a:r>
              <a:rPr lang="it-IT" altLang="it-IT" sz="2400" b="1" dirty="0">
                <a:solidFill>
                  <a:srgbClr val="FF0000"/>
                </a:solidFill>
              </a:rPr>
              <a:t>Causali di intervento</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6. </a:t>
            </a:r>
            <a:r>
              <a:rPr lang="it-IT" altLang="it-IT" sz="2200" dirty="0" smtClean="0">
                <a:solidFill>
                  <a:schemeClr val="bg1"/>
                </a:solidFill>
              </a:rPr>
              <a:t>(…) </a:t>
            </a:r>
            <a:r>
              <a:rPr lang="it-IT" altLang="it-IT" sz="2200" b="1" dirty="0" smtClean="0">
                <a:solidFill>
                  <a:schemeClr val="bg1"/>
                </a:solidFill>
              </a:rPr>
              <a:t>L’impresa </a:t>
            </a:r>
            <a:r>
              <a:rPr lang="it-IT" altLang="it-IT" sz="2200" b="1" dirty="0">
                <a:solidFill>
                  <a:schemeClr val="bg1"/>
                </a:solidFill>
              </a:rPr>
              <a:t>non può richiedere l’intervento straordinario di integrazione salariale per le unità produttive per le quali abbia richiesto, con riferimento agli stessi periodi e per causali sostanzialmente coincidenti, l’intervento ordinario.</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175</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63453095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endParaRPr lang="it-IT" altLang="it-IT" sz="1800" i="1" dirty="0" smtClean="0">
              <a:solidFill>
                <a:schemeClr val="bg1"/>
              </a:solidFill>
            </a:endParaRPr>
          </a:p>
          <a:p>
            <a:pPr algn="just" eaLnBrk="1" hangingPunct="1"/>
            <a:r>
              <a:rPr lang="it-IT" altLang="it-IT" sz="1700" dirty="0" smtClean="0">
                <a:solidFill>
                  <a:schemeClr val="bg1"/>
                </a:solidFill>
              </a:rPr>
              <a:t>Il Ministero del lavoro rammenta che l’articolo </a:t>
            </a:r>
            <a:r>
              <a:rPr lang="it-IT" altLang="it-IT" sz="1700" dirty="0">
                <a:solidFill>
                  <a:schemeClr val="bg1"/>
                </a:solidFill>
              </a:rPr>
              <a:t>2, comma 70, della legge 28 giugno 2012, n. </a:t>
            </a:r>
            <a:r>
              <a:rPr lang="it-IT" altLang="it-IT" sz="1700" dirty="0" smtClean="0">
                <a:solidFill>
                  <a:schemeClr val="bg1"/>
                </a:solidFill>
              </a:rPr>
              <a:t>92 </a:t>
            </a:r>
            <a:r>
              <a:rPr lang="it-IT" altLang="it-IT" sz="1700" b="1" dirty="0">
                <a:solidFill>
                  <a:schemeClr val="bg1"/>
                </a:solidFill>
              </a:rPr>
              <a:t>ha abrogato l’articolo 3 della legge n. 223 del 1991 con effetto dal </a:t>
            </a:r>
            <a:r>
              <a:rPr lang="it-IT" altLang="it-IT" sz="1700" b="1" u="sng" dirty="0">
                <a:solidFill>
                  <a:schemeClr val="bg1"/>
                </a:solidFill>
              </a:rPr>
              <a:t>1° gennaio 2016.</a:t>
            </a:r>
          </a:p>
          <a:p>
            <a:pPr algn="just" eaLnBrk="1" hangingPunct="1"/>
            <a:r>
              <a:rPr lang="it-IT" altLang="it-IT" sz="1700" dirty="0" smtClean="0">
                <a:solidFill>
                  <a:schemeClr val="bg1"/>
                </a:solidFill>
              </a:rPr>
              <a:t>Pertanto</a:t>
            </a:r>
            <a:r>
              <a:rPr lang="it-IT" altLang="it-IT" sz="1700" dirty="0">
                <a:solidFill>
                  <a:schemeClr val="bg1"/>
                </a:solidFill>
              </a:rPr>
              <a:t>, espunta la suddetta disposizione dall’ordinamento giuridico, a decorrere dal 1° gennaio 2016, </a:t>
            </a:r>
            <a:r>
              <a:rPr lang="it-IT" altLang="it-IT" sz="1700" b="1" dirty="0">
                <a:solidFill>
                  <a:schemeClr val="bg1"/>
                </a:solidFill>
              </a:rPr>
              <a:t>viene meno la possibilità di autorizzare il trattamento CIGS conseguente all’ammissione alle procedure concorsuali individuate dal medesimo articolo 3.</a:t>
            </a:r>
          </a:p>
          <a:p>
            <a:pPr algn="just" eaLnBrk="1" hangingPunct="1"/>
            <a:r>
              <a:rPr lang="it-IT" altLang="it-IT" sz="1700" dirty="0" smtClean="0">
                <a:solidFill>
                  <a:schemeClr val="bg1"/>
                </a:solidFill>
              </a:rPr>
              <a:t>Fino </a:t>
            </a:r>
            <a:r>
              <a:rPr lang="it-IT" altLang="it-IT" sz="1700" dirty="0">
                <a:solidFill>
                  <a:schemeClr val="bg1"/>
                </a:solidFill>
              </a:rPr>
              <a:t>al 31 dicembre 2015, trovano applicazione le circolari </a:t>
            </a:r>
            <a:r>
              <a:rPr lang="it-IT" altLang="it-IT" sz="1700" dirty="0" err="1">
                <a:solidFill>
                  <a:schemeClr val="bg1"/>
                </a:solidFill>
              </a:rPr>
              <a:t>nn</a:t>
            </a:r>
            <a:r>
              <a:rPr lang="it-IT" altLang="it-IT" sz="1700" dirty="0">
                <a:solidFill>
                  <a:schemeClr val="bg1"/>
                </a:solidFill>
              </a:rPr>
              <a:t>. 4 del 2 marzo 2015 e 12 dell’8 aprile 2015. Conformemente a quanto previsto dall’art. 3 della legge n. 223 del 1991, il trattamento potrà decorrere dalla data della dichiarazione di fallimento, dalla dichiarazione di apertura del concordato preventivo, dalla data di emanazione del provvedimento di liquidazione coatta amministrativa ovvero di sottoposizione all'amministrazione straordinaria, e di conseguenza, l’inizio delle sospensioni potrà decorrere dalla data dei provvedimenti suindicati, applicandosi le norme procedimentali già previste per tali causali di intervento (fino al 31 dicembre 2015). </a:t>
            </a:r>
            <a:r>
              <a:rPr lang="it-IT" altLang="it-IT" sz="1700" b="1" dirty="0">
                <a:solidFill>
                  <a:schemeClr val="bg1"/>
                </a:solidFill>
              </a:rPr>
              <a:t>Successivamente al 31 dicembre 2015, nel caso in cui l’impresa sia sottoposta a procedura concorsuale con </a:t>
            </a:r>
            <a:r>
              <a:rPr lang="it-IT" altLang="it-IT" sz="1700" b="1" u="sng" dirty="0">
                <a:solidFill>
                  <a:schemeClr val="bg1"/>
                </a:solidFill>
              </a:rPr>
              <a:t>continuazione dell’esercizio d’impresa</a:t>
            </a:r>
            <a:r>
              <a:rPr lang="it-IT" altLang="it-IT" sz="1700" b="1" dirty="0">
                <a:solidFill>
                  <a:schemeClr val="bg1"/>
                </a:solidFill>
              </a:rPr>
              <a:t>, ove sussistano i presupposti, la fattispecie potrà rientrare nell’ambito delle altre causali previste dal decreto legislativo 148/2015.</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176</a:t>
            </a:fld>
            <a:endParaRPr lang="it-IT" dirty="0">
              <a:solidFill>
                <a:prstClr val="white">
                  <a:tint val="75000"/>
                </a:prstClr>
              </a:solidFill>
            </a:endParaRPr>
          </a:p>
        </p:txBody>
      </p:sp>
      <p:pic>
        <p:nvPicPr>
          <p:cNvPr id="3" name="Immagine 2"/>
          <p:cNvPicPr>
            <a:picLocks noChangeAspect="1"/>
          </p:cNvPicPr>
          <p:nvPr/>
        </p:nvPicPr>
        <p:blipFill>
          <a:blip r:embed="rId5" cstate="print"/>
          <a:stretch>
            <a:fillRect/>
          </a:stretch>
        </p:blipFill>
        <p:spPr>
          <a:xfrm>
            <a:off x="5580112" y="1524580"/>
            <a:ext cx="2523963" cy="1018120"/>
          </a:xfrm>
          <a:prstGeom prst="rect">
            <a:avLst/>
          </a:prstGeom>
        </p:spPr>
      </p:pic>
      <p:pic>
        <p:nvPicPr>
          <p:cNvPr id="9" name="Immagine 7"/>
          <p:cNvPicPr>
            <a:picLocks noChangeAspect="1"/>
          </p:cNvPicPr>
          <p:nvPr/>
        </p:nvPicPr>
        <p:blipFill>
          <a:blip r:embed="rId6" cstate="print"/>
          <a:srcRect/>
          <a:stretch>
            <a:fillRect/>
          </a:stretch>
        </p:blipFill>
        <p:spPr bwMode="auto">
          <a:xfrm>
            <a:off x="1762125" y="506413"/>
            <a:ext cx="4524375" cy="1000125"/>
          </a:xfrm>
          <a:prstGeom prst="rect">
            <a:avLst/>
          </a:prstGeom>
          <a:noFill/>
          <a:ln w="9525">
            <a:noFill/>
            <a:miter lim="800000"/>
            <a:headEnd/>
            <a:tailEnd/>
          </a:ln>
        </p:spPr>
      </p:pic>
      <p:sp>
        <p:nvSpPr>
          <p:cNvPr id="10" name="Esplosione 1 9"/>
          <p:cNvSpPr/>
          <p:nvPr/>
        </p:nvSpPr>
        <p:spPr>
          <a:xfrm>
            <a:off x="986631" y="1718096"/>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Procedure concorsuali</a:t>
            </a:r>
            <a:endParaRPr lang="it-IT" sz="1400" dirty="0">
              <a:solidFill>
                <a:schemeClr val="bg1"/>
              </a:solidFill>
            </a:endParaRPr>
          </a:p>
        </p:txBody>
      </p:sp>
    </p:spTree>
    <p:extLst>
      <p:ext uri="{BB962C8B-B14F-4D97-AF65-F5344CB8AC3E}">
        <p14:creationId xmlns:p14="http://schemas.microsoft.com/office/powerpoint/2010/main" val="170270244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endParaRPr lang="it-IT" altLang="it-IT" sz="1800" i="1" dirty="0" smtClean="0">
              <a:solidFill>
                <a:schemeClr val="bg1"/>
              </a:solidFill>
            </a:endParaRPr>
          </a:p>
          <a:p>
            <a:pPr algn="just"/>
            <a:r>
              <a:rPr lang="it-IT" sz="2000" dirty="0" smtClean="0">
                <a:solidFill>
                  <a:schemeClr val="bg1"/>
                </a:solidFill>
              </a:rPr>
              <a:t>In riscontro ai diversi quesiti presentati alla Direzione Generale degli Ammortizzatori Sociali e </a:t>
            </a:r>
            <a:r>
              <a:rPr lang="it-IT" sz="2000" dirty="0" err="1" smtClean="0">
                <a:solidFill>
                  <a:schemeClr val="bg1"/>
                </a:solidFill>
              </a:rPr>
              <a:t>I.O.</a:t>
            </a:r>
            <a:r>
              <a:rPr lang="it-IT" sz="2000" dirty="0" smtClean="0">
                <a:solidFill>
                  <a:schemeClr val="bg1"/>
                </a:solidFill>
              </a:rPr>
              <a:t>, concernenti la </a:t>
            </a:r>
            <a:r>
              <a:rPr lang="it-IT" sz="2000" b="1" dirty="0" smtClean="0">
                <a:solidFill>
                  <a:schemeClr val="bg1"/>
                </a:solidFill>
              </a:rPr>
              <a:t>richiesta di chiarimenti in merito alla fruizione del trattamento straordinario di integrazione salariale da parte di lavoratori dipendenti da imprese soggette a procedura concorsuale</a:t>
            </a:r>
            <a:r>
              <a:rPr lang="it-IT" sz="2000" dirty="0" smtClean="0">
                <a:solidFill>
                  <a:schemeClr val="bg1"/>
                </a:solidFill>
              </a:rPr>
              <a:t>, </a:t>
            </a:r>
            <a:r>
              <a:rPr lang="it-IT" sz="2000" b="1" dirty="0" smtClean="0">
                <a:solidFill>
                  <a:schemeClr val="bg1"/>
                </a:solidFill>
              </a:rPr>
              <a:t>intervenuta in costanza di trattamento già richiesto per le causali previste dalla previgente normativa</a:t>
            </a:r>
            <a:r>
              <a:rPr lang="it-IT" sz="2000" dirty="0" smtClean="0">
                <a:solidFill>
                  <a:schemeClr val="bg1"/>
                </a:solidFill>
              </a:rPr>
              <a:t> nonché dall’art. 21 del </a:t>
            </a:r>
            <a:r>
              <a:rPr lang="it-IT" sz="2000" dirty="0" err="1" smtClean="0">
                <a:solidFill>
                  <a:schemeClr val="bg1"/>
                </a:solidFill>
              </a:rPr>
              <a:t>D.Lgs.</a:t>
            </a:r>
            <a:r>
              <a:rPr lang="it-IT" sz="2000" dirty="0" smtClean="0">
                <a:solidFill>
                  <a:schemeClr val="bg1"/>
                </a:solidFill>
              </a:rPr>
              <a:t> n. 148/2015, acquisito il parere dell'Ufficio Legislativo </a:t>
            </a:r>
            <a:r>
              <a:rPr lang="it-IT" sz="2000" dirty="0" err="1" smtClean="0">
                <a:solidFill>
                  <a:schemeClr val="bg1"/>
                </a:solidFill>
              </a:rPr>
              <a:t>prot</a:t>
            </a:r>
            <a:r>
              <a:rPr lang="it-IT" sz="2000" dirty="0" smtClean="0">
                <a:solidFill>
                  <a:schemeClr val="bg1"/>
                </a:solidFill>
              </a:rPr>
              <a:t>. 335 del 21 gennaio 2016, si rappresenta quanto segue.</a:t>
            </a:r>
          </a:p>
          <a:p>
            <a:pPr algn="just"/>
            <a:r>
              <a:rPr lang="it-IT" sz="2000" dirty="0" smtClean="0">
                <a:solidFill>
                  <a:schemeClr val="bg1"/>
                </a:solidFill>
              </a:rPr>
              <a:t>L’art. 2, c. 70, della Legge n. 92/2012, ha abrogato l’</a:t>
            </a:r>
            <a:r>
              <a:rPr lang="it-IT" sz="2000" dirty="0" err="1" smtClean="0">
                <a:solidFill>
                  <a:schemeClr val="bg1"/>
                </a:solidFill>
              </a:rPr>
              <a:t>ar</a:t>
            </a:r>
            <a:r>
              <a:rPr lang="it-IT" sz="2000" dirty="0" smtClean="0">
                <a:solidFill>
                  <a:schemeClr val="bg1"/>
                </a:solidFill>
              </a:rPr>
              <a:t>. 3 della Legge n. 223/1991 con effetto dal 1° gennaio 2016.</a:t>
            </a:r>
            <a:endParaRPr 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177</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0" name="Ovale 9"/>
          <p:cNvSpPr/>
          <p:nvPr/>
        </p:nvSpPr>
        <p:spPr>
          <a:xfrm>
            <a:off x="5940152" y="1556792"/>
            <a:ext cx="24482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Min. </a:t>
            </a:r>
            <a:r>
              <a:rPr lang="it-IT" b="1" dirty="0" err="1" smtClean="0">
                <a:solidFill>
                  <a:prstClr val="white"/>
                </a:solidFill>
              </a:rPr>
              <a:t>Lav</a:t>
            </a:r>
            <a:r>
              <a:rPr lang="it-IT" b="1" dirty="0" smtClean="0">
                <a:solidFill>
                  <a:prstClr val="white"/>
                </a:solidFill>
              </a:rPr>
              <a:t>. circ. 1 del 22/1/2016</a:t>
            </a:r>
            <a:endParaRPr lang="it-IT" b="1" dirty="0">
              <a:solidFill>
                <a:prstClr val="white"/>
              </a:solidFill>
            </a:endParaRPr>
          </a:p>
        </p:txBody>
      </p:sp>
      <p:sp>
        <p:nvSpPr>
          <p:cNvPr id="11" name="Esplosione 1 10"/>
          <p:cNvSpPr/>
          <p:nvPr/>
        </p:nvSpPr>
        <p:spPr>
          <a:xfrm>
            <a:off x="986631" y="1718096"/>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Procedure concorsuali</a:t>
            </a:r>
            <a:endParaRPr lang="it-IT" sz="1400" dirty="0">
              <a:solidFill>
                <a:schemeClr val="bg1"/>
              </a:solidFill>
            </a:endParaRPr>
          </a:p>
        </p:txBody>
      </p:sp>
    </p:spTree>
    <p:extLst>
      <p:ext uri="{BB962C8B-B14F-4D97-AF65-F5344CB8AC3E}">
        <p14:creationId xmlns:p14="http://schemas.microsoft.com/office/powerpoint/2010/main" val="77938965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endParaRPr lang="it-IT" altLang="it-IT" sz="1800" i="1" dirty="0" smtClean="0">
              <a:solidFill>
                <a:schemeClr val="bg1"/>
              </a:solidFill>
            </a:endParaRPr>
          </a:p>
          <a:p>
            <a:pPr algn="just" eaLnBrk="1" hangingPunct="1"/>
            <a:endParaRPr lang="it-IT" altLang="it-IT" sz="1800" i="1" dirty="0">
              <a:solidFill>
                <a:schemeClr val="bg1"/>
              </a:solidFill>
            </a:endParaRPr>
          </a:p>
          <a:p>
            <a:pPr algn="just" eaLnBrk="1" hangingPunct="1"/>
            <a:endParaRPr lang="it-IT" altLang="it-IT" sz="1800" i="1" dirty="0" smtClean="0">
              <a:solidFill>
                <a:schemeClr val="bg1"/>
              </a:solidFill>
            </a:endParaRPr>
          </a:p>
          <a:p>
            <a:pPr algn="just"/>
            <a:r>
              <a:rPr lang="it-IT" sz="1600" dirty="0" smtClean="0">
                <a:solidFill>
                  <a:schemeClr val="bg1"/>
                </a:solidFill>
              </a:rPr>
              <a:t>Pertanto, espunta la suddetta disposizione dall’ordinamento giuridico</a:t>
            </a:r>
            <a:r>
              <a:rPr lang="it-IT" sz="1600" b="1" dirty="0" smtClean="0">
                <a:solidFill>
                  <a:schemeClr val="bg1"/>
                </a:solidFill>
              </a:rPr>
              <a:t>, a decorrere dal 1° gennaio 2016, viene meno la possibilità di autorizzare il trattamento CIGS conseguente all’ammissione alle procedure concorsuali</a:t>
            </a:r>
            <a:r>
              <a:rPr lang="it-IT" sz="1600" dirty="0" smtClean="0">
                <a:solidFill>
                  <a:schemeClr val="bg1"/>
                </a:solidFill>
              </a:rPr>
              <a:t> individuate dal medesimo art. 3. </a:t>
            </a:r>
          </a:p>
          <a:p>
            <a:pPr algn="just"/>
            <a:endParaRPr lang="it-IT" sz="1600" dirty="0">
              <a:solidFill>
                <a:schemeClr val="bg1"/>
              </a:solidFill>
            </a:endParaRPr>
          </a:p>
          <a:p>
            <a:pPr algn="just"/>
            <a:r>
              <a:rPr lang="it-IT" sz="1600" dirty="0" smtClean="0">
                <a:solidFill>
                  <a:schemeClr val="bg1"/>
                </a:solidFill>
              </a:rPr>
              <a:t>Nell’ambito della circ. 24/2015 di questa Direzione Generale, è stato precisato che, successivamente al 31 dicembre 2015, </a:t>
            </a:r>
            <a:r>
              <a:rPr lang="it-IT" sz="1600" b="1" dirty="0" smtClean="0">
                <a:solidFill>
                  <a:schemeClr val="bg1"/>
                </a:solidFill>
              </a:rPr>
              <a:t>nel caso in cui l’impresa sia sottoposta a procedura concorsuale con continuazione dell’esercizio d’impresa, ove sussistano i presupposti, la fattispecie potrà rientrare nell’ambito delle altre causali previste dal  </a:t>
            </a:r>
            <a:r>
              <a:rPr lang="it-IT" sz="1600" b="1" dirty="0" err="1" smtClean="0">
                <a:solidFill>
                  <a:schemeClr val="bg1"/>
                </a:solidFill>
              </a:rPr>
              <a:t>D.Lgs.</a:t>
            </a:r>
            <a:r>
              <a:rPr lang="it-IT" sz="1600" b="1" dirty="0" smtClean="0">
                <a:solidFill>
                  <a:schemeClr val="bg1"/>
                </a:solidFill>
              </a:rPr>
              <a:t> n. 148/2015</a:t>
            </a:r>
            <a:endParaRPr lang="it-IT" sz="1600" dirty="0" smtClean="0">
              <a:solidFill>
                <a:schemeClr val="bg1"/>
              </a:solidFill>
            </a:endParaRPr>
          </a:p>
          <a:p>
            <a:pPr algn="just"/>
            <a:r>
              <a:rPr lang="it-IT" sz="1600" b="1" dirty="0" smtClean="0">
                <a:solidFill>
                  <a:schemeClr val="bg1"/>
                </a:solidFill>
              </a:rPr>
              <a:t> </a:t>
            </a:r>
            <a:endParaRPr lang="it-IT" sz="16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178</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0" name="Ovale 9"/>
          <p:cNvSpPr/>
          <p:nvPr/>
        </p:nvSpPr>
        <p:spPr>
          <a:xfrm>
            <a:off x="5940152" y="2013992"/>
            <a:ext cx="24482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Min. </a:t>
            </a:r>
            <a:r>
              <a:rPr lang="it-IT" b="1" dirty="0" err="1" smtClean="0">
                <a:solidFill>
                  <a:prstClr val="white"/>
                </a:solidFill>
              </a:rPr>
              <a:t>Lav</a:t>
            </a:r>
            <a:r>
              <a:rPr lang="it-IT" b="1" dirty="0" smtClean="0">
                <a:solidFill>
                  <a:prstClr val="white"/>
                </a:solidFill>
              </a:rPr>
              <a:t>. circ. 1 del 22/1/2016</a:t>
            </a:r>
            <a:endParaRPr lang="it-IT" b="1" dirty="0">
              <a:solidFill>
                <a:prstClr val="white"/>
              </a:solidFill>
            </a:endParaRPr>
          </a:p>
        </p:txBody>
      </p:sp>
      <p:sp>
        <p:nvSpPr>
          <p:cNvPr id="11" name="Esplosione 1 10"/>
          <p:cNvSpPr/>
          <p:nvPr/>
        </p:nvSpPr>
        <p:spPr>
          <a:xfrm>
            <a:off x="986631" y="1718096"/>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Procedure concorsuali</a:t>
            </a:r>
            <a:endParaRPr lang="it-IT" sz="1400" dirty="0">
              <a:solidFill>
                <a:schemeClr val="bg1"/>
              </a:solidFill>
            </a:endParaRPr>
          </a:p>
        </p:txBody>
      </p:sp>
    </p:spTree>
    <p:extLst>
      <p:ext uri="{BB962C8B-B14F-4D97-AF65-F5344CB8AC3E}">
        <p14:creationId xmlns:p14="http://schemas.microsoft.com/office/powerpoint/2010/main" val="30305589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endParaRPr lang="it-IT" altLang="it-IT" sz="1800" i="1" dirty="0" smtClean="0">
              <a:solidFill>
                <a:schemeClr val="bg1"/>
              </a:solidFill>
            </a:endParaRPr>
          </a:p>
          <a:p>
            <a:pPr algn="just"/>
            <a:r>
              <a:rPr lang="it-IT" sz="1600" dirty="0" smtClean="0">
                <a:solidFill>
                  <a:schemeClr val="bg1"/>
                </a:solidFill>
              </a:rPr>
              <a:t> </a:t>
            </a:r>
          </a:p>
          <a:p>
            <a:pPr algn="just"/>
            <a:r>
              <a:rPr lang="it-IT" sz="1600" b="1" dirty="0" smtClean="0">
                <a:solidFill>
                  <a:schemeClr val="bg1"/>
                </a:solidFill>
              </a:rPr>
              <a:t>Fermo restando quanto sopra, con riferimento ad imprese che abbiano </a:t>
            </a:r>
            <a:r>
              <a:rPr lang="it-IT" sz="1600" b="1" u="sng" dirty="0" smtClean="0">
                <a:solidFill>
                  <a:schemeClr val="bg1"/>
                </a:solidFill>
              </a:rPr>
              <a:t>richiesto la concessione del trattamento di cassa integrazione guadagni straordinaria in forza delle causali d’intervento previste dalla previgente normativa nonché dall’art. 21 del vigente DLgs. n. 148,</a:t>
            </a:r>
            <a:r>
              <a:rPr lang="it-IT" sz="1600" b="1" dirty="0" smtClean="0">
                <a:solidFill>
                  <a:schemeClr val="bg1"/>
                </a:solidFill>
              </a:rPr>
              <a:t> e </a:t>
            </a:r>
            <a:r>
              <a:rPr lang="it-IT" sz="1600" b="1" u="sng" dirty="0" smtClean="0">
                <a:solidFill>
                  <a:schemeClr val="bg1"/>
                </a:solidFill>
              </a:rPr>
              <a:t>che, in costanza di fruizione del trattamento richiesto, siano sottoposte a procedura concorsuale con prosecuzione dell’esercizio d’impresa</a:t>
            </a:r>
            <a:r>
              <a:rPr lang="it-IT" sz="1600" b="1" dirty="0" smtClean="0">
                <a:solidFill>
                  <a:schemeClr val="bg1"/>
                </a:solidFill>
              </a:rPr>
              <a:t>, si precisa che, al fine di garantire la continuità del sostegno al reddito dei lavoratori, il </a:t>
            </a:r>
            <a:r>
              <a:rPr lang="it-IT" sz="1600" b="1" u="sng" dirty="0" smtClean="0">
                <a:solidFill>
                  <a:schemeClr val="bg1"/>
                </a:solidFill>
              </a:rPr>
              <a:t>trattamento potrà essere autorizzato </a:t>
            </a:r>
            <a:r>
              <a:rPr lang="it-IT" sz="1600" b="1" dirty="0" smtClean="0">
                <a:solidFill>
                  <a:schemeClr val="bg1"/>
                </a:solidFill>
              </a:rPr>
              <a:t>- ovviamente </a:t>
            </a:r>
            <a:r>
              <a:rPr lang="it-IT" sz="1600" b="1" u="sng" dirty="0" smtClean="0">
                <a:solidFill>
                  <a:schemeClr val="bg1"/>
                </a:solidFill>
              </a:rPr>
              <a:t>limitatamente al periodo già richiesto</a:t>
            </a:r>
            <a:r>
              <a:rPr lang="it-IT" sz="1600" b="1" dirty="0" smtClean="0">
                <a:solidFill>
                  <a:schemeClr val="bg1"/>
                </a:solidFill>
              </a:rPr>
              <a:t> - in favore dei lavoratori dipendenti a condizione che gli organi della procedura si impegnino a proseguire e concludere il programma inizialmente presentato.</a:t>
            </a:r>
            <a:endParaRPr lang="it-IT" sz="16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179</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0" name="Ovale 9"/>
          <p:cNvSpPr/>
          <p:nvPr/>
        </p:nvSpPr>
        <p:spPr>
          <a:xfrm>
            <a:off x="5940152" y="1772816"/>
            <a:ext cx="24482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Min. </a:t>
            </a:r>
            <a:r>
              <a:rPr lang="it-IT" b="1" dirty="0" err="1" smtClean="0">
                <a:solidFill>
                  <a:prstClr val="white"/>
                </a:solidFill>
              </a:rPr>
              <a:t>Lav</a:t>
            </a:r>
            <a:r>
              <a:rPr lang="it-IT" b="1" dirty="0" smtClean="0">
                <a:solidFill>
                  <a:prstClr val="white"/>
                </a:solidFill>
              </a:rPr>
              <a:t>. circ. 1 del 22/1/2016</a:t>
            </a:r>
            <a:endParaRPr lang="it-IT" b="1" dirty="0">
              <a:solidFill>
                <a:prstClr val="white"/>
              </a:solidFill>
            </a:endParaRPr>
          </a:p>
        </p:txBody>
      </p:sp>
      <p:sp>
        <p:nvSpPr>
          <p:cNvPr id="11" name="Esplosione 1 10"/>
          <p:cNvSpPr/>
          <p:nvPr/>
        </p:nvSpPr>
        <p:spPr>
          <a:xfrm>
            <a:off x="986631" y="1718096"/>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Procedure concorsuali</a:t>
            </a:r>
            <a:endParaRPr lang="it-IT" sz="1400" dirty="0">
              <a:solidFill>
                <a:schemeClr val="bg1"/>
              </a:solidFill>
            </a:endParaRPr>
          </a:p>
        </p:txBody>
      </p:sp>
    </p:spTree>
    <p:extLst>
      <p:ext uri="{BB962C8B-B14F-4D97-AF65-F5344CB8AC3E}">
        <p14:creationId xmlns:p14="http://schemas.microsoft.com/office/powerpoint/2010/main" val="1962935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3" y="77788"/>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2D2A1C-9000-446D-865F-F3561C6488EE}" type="slidenum">
              <a:rPr lang="it-IT" altLang="it-IT" sz="1200">
                <a:solidFill>
                  <a:srgbClr val="FFFFFF"/>
                </a:solidFill>
              </a:rPr>
              <a:pPr>
                <a:spcBef>
                  <a:spcPct val="0"/>
                </a:spcBef>
                <a:buFontTx/>
                <a:buNone/>
              </a:pPr>
              <a:t>18</a:t>
            </a:fld>
            <a:endParaRPr lang="it-IT" altLang="it-IT" sz="1200">
              <a:solidFill>
                <a:srgbClr val="FFFFFF"/>
              </a:solidFill>
            </a:endParaRPr>
          </a:p>
        </p:txBody>
      </p:sp>
      <p:pic>
        <p:nvPicPr>
          <p:cNvPr id="21508"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688975"/>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4A095542-A027-47DF-9113-EE9F4EE10DF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215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350" y="1301750"/>
            <a:ext cx="65563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913" y="3933825"/>
            <a:ext cx="65563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Immagin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26035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endParaRPr lang="it-IT" altLang="it-IT" sz="1800" i="1" dirty="0" smtClean="0">
              <a:solidFill>
                <a:schemeClr val="bg1"/>
              </a:solidFill>
            </a:endParaRPr>
          </a:p>
          <a:p>
            <a:pPr algn="just" fontAlgn="t"/>
            <a:r>
              <a:rPr lang="it-IT" sz="1600" dirty="0" smtClean="0">
                <a:solidFill>
                  <a:schemeClr val="bg1"/>
                </a:solidFill>
              </a:rPr>
              <a:t>A tal fine, </a:t>
            </a:r>
            <a:r>
              <a:rPr lang="it-IT" sz="1600" b="1" dirty="0" smtClean="0">
                <a:solidFill>
                  <a:schemeClr val="bg1"/>
                </a:solidFill>
              </a:rPr>
              <a:t>è necessario che gli organi della procedura concorsuale inoltrino telematicamente, all’interno della pratica di "</a:t>
            </a:r>
            <a:r>
              <a:rPr lang="it-IT" sz="1600" b="1" dirty="0" err="1" smtClean="0">
                <a:solidFill>
                  <a:schemeClr val="bg1"/>
                </a:solidFill>
              </a:rPr>
              <a:t>CIGSonline</a:t>
            </a:r>
            <a:r>
              <a:rPr lang="it-IT" sz="1600" b="1" dirty="0" smtClean="0">
                <a:solidFill>
                  <a:schemeClr val="bg1"/>
                </a:solidFill>
              </a:rPr>
              <a:t>" già acquisita dalla Divisione IV, della Direzione Generale degli Ammortizzatori Sociali e </a:t>
            </a:r>
            <a:r>
              <a:rPr lang="it-IT" sz="1600" b="1" dirty="0" err="1" smtClean="0">
                <a:solidFill>
                  <a:schemeClr val="bg1"/>
                </a:solidFill>
              </a:rPr>
              <a:t>I.O.</a:t>
            </a:r>
            <a:r>
              <a:rPr lang="it-IT" sz="1600" b="1" dirty="0" smtClean="0">
                <a:solidFill>
                  <a:schemeClr val="bg1"/>
                </a:solidFill>
              </a:rPr>
              <a:t>, una richiesta di subentro nella titolarità del programma già presentato e del quale si chiede la prosecuzione fino alla prevista scadenza, con l’impegno a garantirne il completamento</a:t>
            </a:r>
            <a:r>
              <a:rPr lang="it-IT" sz="1600" dirty="0" smtClean="0">
                <a:solidFill>
                  <a:schemeClr val="bg1"/>
                </a:solidFill>
              </a:rPr>
              <a:t>. Alla richiesta dovrà essere allegato l’accordo sindacale sottoscritto in sede di esame congiunto dalle parti sociali nonché il provvedimento dichiarativo o di ammissione alla procedura concorsuale.</a:t>
            </a:r>
          </a:p>
          <a:p>
            <a:pPr algn="just" fontAlgn="t"/>
            <a:r>
              <a:rPr lang="it-IT" sz="1600" dirty="0" smtClean="0">
                <a:solidFill>
                  <a:schemeClr val="bg1"/>
                </a:solidFill>
              </a:rPr>
              <a:t>Pertanto, a seguito dell’ammissione a procedura concorsuale, l’INPS provvede all’interruzione dell’erogazione del trattamento CIGS a decorrere dalla data del provvedimento dichiarativo o di ammissione alla procedura concorsuale. A seguito della richiesta di "voltura" presentata dagli organi della procedura concorsuale, potrà essere autorizzata - alle condizioni sopra descritte - con decreto direttoriale della Direzione Generale degli Ammortizzatori Sociali e </a:t>
            </a:r>
            <a:r>
              <a:rPr lang="it-IT" sz="1600" dirty="0" err="1" smtClean="0">
                <a:solidFill>
                  <a:schemeClr val="bg1"/>
                </a:solidFill>
              </a:rPr>
              <a:t>I.O.</a:t>
            </a:r>
            <a:r>
              <a:rPr lang="it-IT" sz="1600" dirty="0" smtClean="0">
                <a:solidFill>
                  <a:schemeClr val="bg1"/>
                </a:solidFill>
              </a:rPr>
              <a:t>, la corresponsione del trattamento straordinario di integrazione salariale in favore dei lavoratori dipendenti dalla procedura concorsuale per il periodo decorrente dalla data del provvedimento di ammissione alla data di conclusione del programma inizialmente presentato.</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180</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0" name="Ovale 9"/>
          <p:cNvSpPr/>
          <p:nvPr/>
        </p:nvSpPr>
        <p:spPr>
          <a:xfrm>
            <a:off x="5940152" y="1556792"/>
            <a:ext cx="24482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Min. </a:t>
            </a:r>
            <a:r>
              <a:rPr lang="it-IT" b="1" dirty="0" err="1" smtClean="0">
                <a:solidFill>
                  <a:prstClr val="white"/>
                </a:solidFill>
              </a:rPr>
              <a:t>Lav</a:t>
            </a:r>
            <a:r>
              <a:rPr lang="it-IT" b="1" dirty="0" smtClean="0">
                <a:solidFill>
                  <a:prstClr val="white"/>
                </a:solidFill>
              </a:rPr>
              <a:t>. circ. 1 del 22/1/2016</a:t>
            </a:r>
            <a:endParaRPr lang="it-IT" b="1" dirty="0">
              <a:solidFill>
                <a:prstClr val="white"/>
              </a:solidFill>
            </a:endParaRPr>
          </a:p>
        </p:txBody>
      </p:sp>
      <p:sp>
        <p:nvSpPr>
          <p:cNvPr id="11" name="Esplosione 1 10"/>
          <p:cNvSpPr/>
          <p:nvPr/>
        </p:nvSpPr>
        <p:spPr>
          <a:xfrm>
            <a:off x="986631" y="1718096"/>
            <a:ext cx="1914922" cy="824604"/>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rPr>
              <a:t>Procedure concorsuali</a:t>
            </a:r>
            <a:endParaRPr lang="it-IT" sz="1400" dirty="0">
              <a:solidFill>
                <a:schemeClr val="bg1"/>
              </a:solidFill>
            </a:endParaRPr>
          </a:p>
        </p:txBody>
      </p:sp>
    </p:spTree>
    <p:extLst>
      <p:ext uri="{BB962C8B-B14F-4D97-AF65-F5344CB8AC3E}">
        <p14:creationId xmlns:p14="http://schemas.microsoft.com/office/powerpoint/2010/main" val="92774291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824536"/>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a:t>
            </a:r>
            <a:r>
              <a:rPr lang="it-IT" altLang="it-IT" sz="2400" b="1" dirty="0" smtClean="0">
                <a:solidFill>
                  <a:schemeClr val="bg1"/>
                </a:solidFill>
              </a:rPr>
              <a:t>22</a:t>
            </a:r>
            <a:endParaRPr lang="it-IT" altLang="it-IT" sz="2400" b="1" dirty="0">
              <a:solidFill>
                <a:schemeClr val="bg1"/>
              </a:solidFill>
            </a:endParaRPr>
          </a:p>
          <a:p>
            <a:pPr eaLnBrk="1" hangingPunct="1"/>
            <a:r>
              <a:rPr lang="it-IT" altLang="it-IT" sz="2400" b="1" dirty="0" smtClean="0">
                <a:solidFill>
                  <a:schemeClr val="bg1"/>
                </a:solidFill>
              </a:rPr>
              <a:t>Durata</a:t>
            </a:r>
            <a:endParaRPr lang="it-IT" altLang="it-IT" sz="2400" b="1" dirty="0">
              <a:solidFill>
                <a:schemeClr val="bg1"/>
              </a:solidFill>
            </a:endParaRPr>
          </a:p>
          <a:p>
            <a:pPr algn="just" eaLnBrk="1" hangingPunct="1"/>
            <a:r>
              <a:rPr lang="it-IT" altLang="it-IT" sz="2200" b="1" i="1" dirty="0" smtClean="0">
                <a:solidFill>
                  <a:schemeClr val="bg1"/>
                </a:solidFill>
              </a:rPr>
              <a:t>1. </a:t>
            </a:r>
            <a:r>
              <a:rPr lang="it-IT" altLang="it-IT" sz="2200" dirty="0" smtClean="0">
                <a:solidFill>
                  <a:schemeClr val="bg1"/>
                </a:solidFill>
              </a:rPr>
              <a:t>Per </a:t>
            </a:r>
            <a:r>
              <a:rPr lang="it-IT" altLang="it-IT" sz="2200" dirty="0">
                <a:solidFill>
                  <a:schemeClr val="bg1"/>
                </a:solidFill>
              </a:rPr>
              <a:t>la causale di </a:t>
            </a:r>
            <a:r>
              <a:rPr lang="it-IT" altLang="it-IT" sz="2200" b="1" dirty="0">
                <a:solidFill>
                  <a:schemeClr val="bg1"/>
                </a:solidFill>
              </a:rPr>
              <a:t>riorganizzazione aziendale </a:t>
            </a:r>
            <a:r>
              <a:rPr lang="it-IT" altLang="it-IT" sz="2200" dirty="0">
                <a:solidFill>
                  <a:schemeClr val="bg1"/>
                </a:solidFill>
              </a:rPr>
              <a:t>di cui all’articolo 21, comma 1, lettera a), e </a:t>
            </a:r>
            <a:r>
              <a:rPr lang="it-IT" altLang="it-IT" sz="2200" u="sng" dirty="0">
                <a:solidFill>
                  <a:schemeClr val="bg1"/>
                </a:solidFill>
              </a:rPr>
              <a:t>relativamente a ciascuna unità produttiva</a:t>
            </a:r>
            <a:r>
              <a:rPr lang="it-IT" altLang="it-IT" sz="2200" dirty="0">
                <a:solidFill>
                  <a:schemeClr val="bg1"/>
                </a:solidFill>
              </a:rPr>
              <a:t>, il trattamento straordinario di integrazione salariale può avere una </a:t>
            </a:r>
            <a:r>
              <a:rPr lang="it-IT" altLang="it-IT" sz="2200" b="1" dirty="0">
                <a:solidFill>
                  <a:schemeClr val="bg1"/>
                </a:solidFill>
              </a:rPr>
              <a:t>durata massima di 24 mesi</a:t>
            </a:r>
            <a:r>
              <a:rPr lang="it-IT" altLang="it-IT" sz="2200" dirty="0">
                <a:solidFill>
                  <a:schemeClr val="bg1"/>
                </a:solidFill>
              </a:rPr>
              <a:t>, anche continuativi, in un quinquennio mobile.</a:t>
            </a:r>
          </a:p>
          <a:p>
            <a:pPr algn="just" eaLnBrk="1" hangingPunct="1"/>
            <a:r>
              <a:rPr lang="it-IT" altLang="it-IT" sz="2200" b="1" i="1" dirty="0" smtClean="0">
                <a:solidFill>
                  <a:schemeClr val="bg1"/>
                </a:solidFill>
              </a:rPr>
              <a:t>2. </a:t>
            </a:r>
            <a:r>
              <a:rPr lang="it-IT" altLang="it-IT" sz="2200" dirty="0" smtClean="0">
                <a:solidFill>
                  <a:schemeClr val="bg1"/>
                </a:solidFill>
              </a:rPr>
              <a:t>Per </a:t>
            </a:r>
            <a:r>
              <a:rPr lang="it-IT" altLang="it-IT" sz="2200" dirty="0">
                <a:solidFill>
                  <a:schemeClr val="bg1"/>
                </a:solidFill>
              </a:rPr>
              <a:t>la causale di </a:t>
            </a:r>
            <a:r>
              <a:rPr lang="it-IT" altLang="it-IT" sz="2200" b="1" dirty="0">
                <a:solidFill>
                  <a:schemeClr val="bg1"/>
                </a:solidFill>
              </a:rPr>
              <a:t>crisi aziendale </a:t>
            </a:r>
            <a:r>
              <a:rPr lang="it-IT" altLang="it-IT" sz="2200" dirty="0">
                <a:solidFill>
                  <a:schemeClr val="bg1"/>
                </a:solidFill>
              </a:rPr>
              <a:t>di cui all’articolo 21, comma 1, lettera b), e </a:t>
            </a:r>
            <a:r>
              <a:rPr lang="it-IT" altLang="it-IT" sz="2200" u="sng" dirty="0">
                <a:solidFill>
                  <a:schemeClr val="bg1"/>
                </a:solidFill>
              </a:rPr>
              <a:t>relativamente a ciascuna unità produttiva</a:t>
            </a:r>
            <a:r>
              <a:rPr lang="it-IT" altLang="it-IT" sz="2200" dirty="0">
                <a:solidFill>
                  <a:schemeClr val="bg1"/>
                </a:solidFill>
              </a:rPr>
              <a:t>, il trattamento straordinario di integrazione salariale può avere una </a:t>
            </a:r>
            <a:r>
              <a:rPr lang="it-IT" altLang="it-IT" sz="2200" b="1" dirty="0">
                <a:solidFill>
                  <a:schemeClr val="bg1"/>
                </a:solidFill>
              </a:rPr>
              <a:t>durata massima di 12 mesi</a:t>
            </a:r>
            <a:r>
              <a:rPr lang="it-IT" altLang="it-IT" sz="2200" dirty="0">
                <a:solidFill>
                  <a:schemeClr val="bg1"/>
                </a:solidFill>
              </a:rPr>
              <a:t>, anche continuativi. </a:t>
            </a:r>
            <a:r>
              <a:rPr lang="it-IT" altLang="it-IT" sz="2200" b="1" dirty="0">
                <a:solidFill>
                  <a:schemeClr val="bg1"/>
                </a:solidFill>
              </a:rPr>
              <a:t>Una nuova autorizzazione non può essere concessa prima che sia decorso un periodo pari a due terzi di quello relativo alla precedente autorizzazione.</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181</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76778287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endParaRPr lang="it-IT" altLang="it-IT" sz="2000" dirty="0" smtClean="0">
              <a:solidFill>
                <a:schemeClr val="bg1"/>
              </a:solidFill>
            </a:endParaRPr>
          </a:p>
          <a:p>
            <a:pPr algn="just" eaLnBrk="1" hangingPunct="1"/>
            <a:r>
              <a:rPr lang="it-IT" altLang="it-IT" sz="2000" dirty="0" smtClean="0">
                <a:solidFill>
                  <a:schemeClr val="bg1"/>
                </a:solidFill>
              </a:rPr>
              <a:t>In </a:t>
            </a:r>
            <a:r>
              <a:rPr lang="it-IT" altLang="it-IT" sz="2000" dirty="0">
                <a:solidFill>
                  <a:schemeClr val="bg1"/>
                </a:solidFill>
              </a:rPr>
              <a:t>ragione </a:t>
            </a:r>
            <a:r>
              <a:rPr lang="it-IT" altLang="it-IT" sz="2000" b="1" dirty="0">
                <a:solidFill>
                  <a:schemeClr val="bg1"/>
                </a:solidFill>
              </a:rPr>
              <a:t>del rapporto di continuità tra la disciplina dell'articolo 1, comma 5, della legge n. 223 del 1991 e dell'articolo 22, comma 2, del decreto legislativo n. 148 - di contenuto identico - </a:t>
            </a:r>
            <a:r>
              <a:rPr lang="it-IT" altLang="it-IT" sz="2000" b="1" u="sng" dirty="0">
                <a:solidFill>
                  <a:schemeClr val="bg1"/>
                </a:solidFill>
              </a:rPr>
              <a:t>la suddetta disposizione deve essere rispettata anche tra trattamenti autorizzati ai sensi della previgente normativa e trattamenti autorizzati ai sensi della nuova normativa</a:t>
            </a:r>
            <a:r>
              <a:rPr lang="it-IT" altLang="it-IT" sz="2000" b="1" dirty="0" smtClean="0">
                <a:solidFill>
                  <a:schemeClr val="bg1"/>
                </a:solidFill>
              </a:rPr>
              <a:t>.</a:t>
            </a:r>
          </a:p>
          <a:p>
            <a:pPr algn="just" eaLnBrk="1" hangingPunct="1"/>
            <a:endParaRPr lang="it-IT" altLang="it-IT" sz="2000" dirty="0">
              <a:solidFill>
                <a:schemeClr val="bg1"/>
              </a:solidFill>
            </a:endParaRPr>
          </a:p>
          <a:p>
            <a:pPr algn="just" eaLnBrk="1" hangingPunct="1"/>
            <a:r>
              <a:rPr lang="it-IT" altLang="it-IT" sz="2000" dirty="0" smtClean="0">
                <a:solidFill>
                  <a:schemeClr val="bg1"/>
                </a:solidFill>
              </a:rPr>
              <a:t>D'altro </a:t>
            </a:r>
            <a:r>
              <a:rPr lang="it-IT" altLang="it-IT" sz="2000" dirty="0">
                <a:solidFill>
                  <a:schemeClr val="bg1"/>
                </a:solidFill>
              </a:rPr>
              <a:t>canto, la presentazione di una istanza per l'accesso al trattamento CIGS per </a:t>
            </a:r>
            <a:r>
              <a:rPr lang="it-IT" altLang="it-IT" sz="2000" b="1" dirty="0">
                <a:solidFill>
                  <a:schemeClr val="bg1"/>
                </a:solidFill>
              </a:rPr>
              <a:t>crisi aziendale</a:t>
            </a:r>
            <a:r>
              <a:rPr lang="it-IT" altLang="it-IT" sz="2000" dirty="0">
                <a:solidFill>
                  <a:schemeClr val="bg1"/>
                </a:solidFill>
              </a:rPr>
              <a:t>, immediatamente successiva ad una precedente richiesta per la medesima causale di crisi aziendale, sarebbe evidentemente indicativa della mancata attuazione da parte dell'azienda del piano di risanamento cui l'azienda si era impegnata contestualmente alla presentazione della prima richiesta di trattamento.</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182</a:t>
            </a:fld>
            <a:endParaRPr lang="it-IT" dirty="0">
              <a:solidFill>
                <a:prstClr val="white">
                  <a:tint val="75000"/>
                </a:prstClr>
              </a:solidFill>
            </a:endParaRPr>
          </a:p>
        </p:txBody>
      </p:sp>
      <p:sp>
        <p:nvSpPr>
          <p:cNvPr id="9" name="Ovale 8"/>
          <p:cNvSpPr/>
          <p:nvPr/>
        </p:nvSpPr>
        <p:spPr>
          <a:xfrm>
            <a:off x="5940423" y="5733256"/>
            <a:ext cx="2978025" cy="936104"/>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57116788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2400" dirty="0" smtClean="0">
                <a:solidFill>
                  <a:schemeClr val="bg1"/>
                </a:solidFill>
              </a:rPr>
              <a:t>Per </a:t>
            </a:r>
            <a:r>
              <a:rPr lang="it-IT" altLang="it-IT" sz="2400" dirty="0">
                <a:solidFill>
                  <a:schemeClr val="bg1"/>
                </a:solidFill>
              </a:rPr>
              <a:t>la causale di </a:t>
            </a:r>
            <a:r>
              <a:rPr lang="it-IT" altLang="it-IT" sz="2400" b="1" dirty="0">
                <a:solidFill>
                  <a:schemeClr val="bg1"/>
                </a:solidFill>
              </a:rPr>
              <a:t>riorganizzazione aziendale</a:t>
            </a:r>
            <a:r>
              <a:rPr lang="it-IT" altLang="it-IT" sz="2400" dirty="0">
                <a:solidFill>
                  <a:schemeClr val="bg1"/>
                </a:solidFill>
              </a:rPr>
              <a:t>, relativamente a ciascuna unità produttiva, il trattamento straordinario d'integrazione salariale </a:t>
            </a:r>
            <a:r>
              <a:rPr lang="it-IT" altLang="it-IT" sz="2400" b="1" dirty="0">
                <a:solidFill>
                  <a:schemeClr val="bg1"/>
                </a:solidFill>
              </a:rPr>
              <a:t>può avere una durata massima  di 24 mesi, anche continuativi, in un quinquennio mobile.</a:t>
            </a:r>
          </a:p>
          <a:p>
            <a:pPr algn="just" eaLnBrk="1" hangingPunct="1"/>
            <a:r>
              <a:rPr lang="it-IT" altLang="it-IT" sz="2400" u="sng" dirty="0">
                <a:solidFill>
                  <a:schemeClr val="bg1"/>
                </a:solidFill>
              </a:rPr>
              <a:t>Si precisa che, alla luce delle nuove disposizioni normative</a:t>
            </a:r>
            <a:r>
              <a:rPr lang="it-IT" altLang="it-IT" sz="2400" b="1" u="sng" dirty="0">
                <a:solidFill>
                  <a:schemeClr val="bg1"/>
                </a:solidFill>
              </a:rPr>
              <a:t>, il periodo di CIGS concesso per riorganizzazione aziendale non potrà essere prorogato per complessità dei processi produttivi e per complessità connessa alle ricadute occupazionali</a:t>
            </a:r>
            <a:r>
              <a:rPr lang="it-IT" altLang="it-IT" sz="2400" u="sng" dirty="0">
                <a:solidFill>
                  <a:schemeClr val="bg1"/>
                </a:solidFill>
              </a:rPr>
              <a:t>, come era invece previsto dalla previgente normativa</a:t>
            </a:r>
            <a:r>
              <a:rPr lang="it-IT" altLang="it-IT" sz="2400" dirty="0">
                <a:solidFill>
                  <a:schemeClr val="bg1"/>
                </a:solidFill>
              </a:rPr>
              <a:t> (articolo 1, comma 3, legge n. 223 del 1991 abrogato dall'art. 46, comma 1, </a:t>
            </a:r>
            <a:r>
              <a:rPr lang="it-IT" altLang="it-IT" sz="2400" dirty="0" err="1">
                <a:solidFill>
                  <a:schemeClr val="bg1"/>
                </a:solidFill>
              </a:rPr>
              <a:t>lett</a:t>
            </a:r>
            <a:r>
              <a:rPr lang="it-IT" altLang="it-IT" sz="2400" dirty="0">
                <a:solidFill>
                  <a:schemeClr val="bg1"/>
                </a:solidFill>
              </a:rPr>
              <a:t>. m), del decreto legislativo n. 148).</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183</a:t>
            </a:fld>
            <a:endParaRPr lang="it-IT">
              <a:solidFill>
                <a:prstClr val="white">
                  <a:tint val="75000"/>
                </a:prstClr>
              </a:solidFill>
            </a:endParaRPr>
          </a:p>
        </p:txBody>
      </p:sp>
      <p:sp>
        <p:nvSpPr>
          <p:cNvPr id="9" name="Ovale 8"/>
          <p:cNvSpPr/>
          <p:nvPr/>
        </p:nvSpPr>
        <p:spPr>
          <a:xfrm>
            <a:off x="5940425" y="5517232"/>
            <a:ext cx="2978025" cy="115212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p>
          <a:p>
            <a:pPr algn="ctr" eaLnBrk="1" fontAlgn="auto" hangingPunct="1">
              <a:spcBef>
                <a:spcPts val="0"/>
              </a:spcBef>
              <a:spcAft>
                <a:spcPts val="0"/>
              </a:spcAft>
            </a:pPr>
            <a:r>
              <a:rPr lang="it-IT" sz="1400" b="1" dirty="0" smtClean="0">
                <a:solidFill>
                  <a:prstClr val="black"/>
                </a:solidFill>
              </a:rPr>
              <a:t>Circ. 24 del 05/10/2015</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21303945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a:t>
            </a:r>
            <a:r>
              <a:rPr lang="it-IT" altLang="it-IT" sz="2400" b="1" dirty="0" smtClean="0">
                <a:solidFill>
                  <a:schemeClr val="bg1"/>
                </a:solidFill>
              </a:rPr>
              <a:t>22</a:t>
            </a:r>
            <a:endParaRPr lang="it-IT" altLang="it-IT" sz="2400" b="1" dirty="0">
              <a:solidFill>
                <a:schemeClr val="bg1"/>
              </a:solidFill>
            </a:endParaRPr>
          </a:p>
          <a:p>
            <a:pPr eaLnBrk="1" hangingPunct="1"/>
            <a:r>
              <a:rPr lang="it-IT" altLang="it-IT" sz="2400" b="1" dirty="0" smtClean="0">
                <a:solidFill>
                  <a:srgbClr val="FF0000"/>
                </a:solidFill>
              </a:rPr>
              <a:t>Durata</a:t>
            </a:r>
            <a:endParaRPr lang="it-IT" altLang="it-IT" sz="2400" b="1" dirty="0">
              <a:solidFill>
                <a:srgbClr val="FF0000"/>
              </a:solidFill>
            </a:endParaRPr>
          </a:p>
          <a:p>
            <a:pPr algn="just" eaLnBrk="1" hangingPunct="1"/>
            <a:r>
              <a:rPr lang="it-IT" sz="2400" b="1" i="1" dirty="0" smtClean="0">
                <a:solidFill>
                  <a:schemeClr val="bg1"/>
                </a:solidFill>
              </a:rPr>
              <a:t>4. </a:t>
            </a:r>
            <a:r>
              <a:rPr lang="it-IT" sz="2400" dirty="0" smtClean="0">
                <a:solidFill>
                  <a:schemeClr val="bg1"/>
                </a:solidFill>
              </a:rPr>
              <a:t>Per le causali di </a:t>
            </a:r>
            <a:r>
              <a:rPr lang="it-IT" sz="2400" b="1" dirty="0" smtClean="0">
                <a:solidFill>
                  <a:schemeClr val="bg1"/>
                </a:solidFill>
              </a:rPr>
              <a:t>riorganizzazione aziendale e crisi aziendale</a:t>
            </a:r>
            <a:r>
              <a:rPr lang="it-IT" sz="2400" dirty="0" smtClean="0">
                <a:solidFill>
                  <a:schemeClr val="bg1"/>
                </a:solidFill>
              </a:rPr>
              <a:t>, possono essere </a:t>
            </a:r>
            <a:r>
              <a:rPr lang="it-IT" sz="2400" b="1" dirty="0" smtClean="0">
                <a:solidFill>
                  <a:schemeClr val="bg1"/>
                </a:solidFill>
              </a:rPr>
              <a:t>autorizzate sospensioni del lavoro soltanto nel limite dell'80 per cento delle ore lavorabili nell'unità produttiva nell'arco di tempo di cui al programma autorizzato</a:t>
            </a:r>
            <a:r>
              <a:rPr lang="it-IT" sz="2400" dirty="0" smtClean="0">
                <a:solidFill>
                  <a:schemeClr val="bg1"/>
                </a:solidFill>
              </a:rPr>
              <a:t>.</a:t>
            </a:r>
            <a:endParaRPr lang="it-IT" altLang="it-IT" sz="22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184</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76548054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a:t>
            </a:r>
            <a:r>
              <a:rPr lang="it-IT" altLang="it-IT" sz="2400" b="1" dirty="0" smtClean="0">
                <a:solidFill>
                  <a:schemeClr val="bg1"/>
                </a:solidFill>
              </a:rPr>
              <a:t>44</a:t>
            </a:r>
            <a:endParaRPr lang="it-IT" altLang="it-IT" sz="2400" b="1" dirty="0">
              <a:solidFill>
                <a:schemeClr val="bg1"/>
              </a:solidFill>
            </a:endParaRPr>
          </a:p>
          <a:p>
            <a:pPr eaLnBrk="1" hangingPunct="1"/>
            <a:r>
              <a:rPr lang="it-IT" altLang="it-IT" sz="2400" b="1" dirty="0" smtClean="0">
                <a:solidFill>
                  <a:schemeClr val="bg1"/>
                </a:solidFill>
              </a:rPr>
              <a:t>Disposizioni finali e transitorie</a:t>
            </a:r>
            <a:endParaRPr lang="it-IT" altLang="it-IT" sz="2400" b="1" dirty="0">
              <a:solidFill>
                <a:schemeClr val="bg1"/>
              </a:solidFill>
            </a:endParaRPr>
          </a:p>
          <a:p>
            <a:pPr eaLnBrk="1" hangingPunct="1"/>
            <a:endParaRPr lang="it-IT" altLang="it-IT" sz="2400" b="1" dirty="0">
              <a:solidFill>
                <a:schemeClr val="bg1"/>
              </a:solidFill>
            </a:endParaRPr>
          </a:p>
          <a:p>
            <a:pPr marL="457200" indent="-457200" algn="just" eaLnBrk="1" hangingPunct="1"/>
            <a:r>
              <a:rPr lang="it-IT" altLang="it-IT" sz="2200" b="1" i="1" dirty="0" smtClean="0">
                <a:solidFill>
                  <a:schemeClr val="bg1"/>
                </a:solidFill>
              </a:rPr>
              <a:t> 3.   </a:t>
            </a:r>
            <a:r>
              <a:rPr lang="it-IT" altLang="it-IT" sz="2200" dirty="0" smtClean="0">
                <a:solidFill>
                  <a:schemeClr val="bg1"/>
                </a:solidFill>
              </a:rPr>
              <a:t>La </a:t>
            </a:r>
            <a:r>
              <a:rPr lang="it-IT" altLang="it-IT" sz="2200" dirty="0">
                <a:solidFill>
                  <a:schemeClr val="bg1"/>
                </a:solidFill>
              </a:rPr>
              <a:t>disposizione di cui all’articolo 22, comma 4, </a:t>
            </a:r>
            <a:r>
              <a:rPr lang="it-IT" altLang="it-IT" sz="2200" b="1" dirty="0">
                <a:solidFill>
                  <a:schemeClr val="bg1"/>
                </a:solidFill>
              </a:rPr>
              <a:t>non si applica nei primi 24 mesi</a:t>
            </a:r>
            <a:r>
              <a:rPr lang="it-IT" altLang="it-IT" sz="2200" dirty="0">
                <a:solidFill>
                  <a:schemeClr val="bg1"/>
                </a:solidFill>
              </a:rPr>
              <a:t> dall’entrata in vigore del presente decreto</a:t>
            </a:r>
            <a:r>
              <a:rPr lang="it-IT" altLang="it-IT" sz="2200" dirty="0" smtClean="0">
                <a:solidFill>
                  <a:schemeClr val="bg1"/>
                </a:solidFill>
              </a:rPr>
              <a:t>.</a:t>
            </a:r>
          </a:p>
          <a:p>
            <a:pPr marL="457200" indent="-457200" algn="just" eaLnBrk="1" hangingPunct="1">
              <a:buAutoNum type="arabicPeriod" startAt="3"/>
            </a:pPr>
            <a:endParaRPr lang="it-IT" altLang="it-IT" sz="2200" i="1" dirty="0">
              <a:solidFill>
                <a:schemeClr val="bg1"/>
              </a:solidFill>
            </a:endParaRPr>
          </a:p>
          <a:p>
            <a:pPr marL="457200" indent="-457200" algn="just" eaLnBrk="1" hangingPunct="1">
              <a:buAutoNum type="arabicPeriod" startAt="3"/>
            </a:pPr>
            <a:endParaRPr lang="it-IT" altLang="it-IT" sz="2200" i="1" dirty="0" smtClean="0">
              <a:solidFill>
                <a:schemeClr val="bg1"/>
              </a:solidFill>
            </a:endParaRPr>
          </a:p>
          <a:p>
            <a:pPr algn="just" eaLnBrk="1" hangingPunct="1"/>
            <a:r>
              <a:rPr lang="it-IT" altLang="it-IT" sz="2200" i="1" dirty="0" smtClean="0">
                <a:solidFill>
                  <a:schemeClr val="bg1"/>
                </a:solidFill>
              </a:rPr>
              <a:t>                                         </a:t>
            </a:r>
            <a:r>
              <a:rPr lang="it-IT" altLang="it-IT" sz="2200" b="1" i="1" u="sng" dirty="0" smtClean="0">
                <a:solidFill>
                  <a:srgbClr val="FF0000"/>
                </a:solidFill>
              </a:rPr>
              <a:t>Quindi, fino al 23 settembre 2017</a:t>
            </a:r>
            <a:endParaRPr lang="it-IT" altLang="it-IT" sz="2200" b="1" i="1" u="sng" dirty="0">
              <a:solidFill>
                <a:srgbClr val="FF0000"/>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185</a:t>
            </a:fld>
            <a:endParaRPr lang="it-IT">
              <a:solidFill>
                <a:prstClr val="white">
                  <a:tint val="75000"/>
                </a:prstClr>
              </a:solidFill>
            </a:endParaRPr>
          </a:p>
        </p:txBody>
      </p:sp>
      <p:sp>
        <p:nvSpPr>
          <p:cNvPr id="3" name="Freccia a destra 2"/>
          <p:cNvSpPr/>
          <p:nvPr/>
        </p:nvSpPr>
        <p:spPr>
          <a:xfrm>
            <a:off x="1691680" y="50851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22827838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23</a:t>
            </a:r>
          </a:p>
          <a:p>
            <a:pPr eaLnBrk="1" hangingPunct="1"/>
            <a:r>
              <a:rPr lang="it-IT" altLang="it-IT" sz="2400" b="1" dirty="0" smtClean="0">
                <a:solidFill>
                  <a:schemeClr val="bg1"/>
                </a:solidFill>
              </a:rPr>
              <a:t>Contribuzione</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1. </a:t>
            </a:r>
            <a:r>
              <a:rPr lang="it-IT" altLang="it-IT" sz="2200" dirty="0" smtClean="0">
                <a:solidFill>
                  <a:schemeClr val="bg1"/>
                </a:solidFill>
              </a:rPr>
              <a:t>È </a:t>
            </a:r>
            <a:r>
              <a:rPr lang="it-IT" altLang="it-IT" sz="2200" dirty="0">
                <a:solidFill>
                  <a:schemeClr val="bg1"/>
                </a:solidFill>
              </a:rPr>
              <a:t>stabilito un c</a:t>
            </a:r>
            <a:r>
              <a:rPr lang="it-IT" altLang="it-IT" sz="2200" b="1" dirty="0">
                <a:solidFill>
                  <a:schemeClr val="bg1"/>
                </a:solidFill>
              </a:rPr>
              <a:t>ontributo ordinario nella misura dello 0,90 per cento della retribuzione imponibile </a:t>
            </a:r>
            <a:r>
              <a:rPr lang="it-IT" altLang="it-IT" sz="2200" dirty="0">
                <a:solidFill>
                  <a:schemeClr val="bg1"/>
                </a:solidFill>
              </a:rPr>
              <a:t>ai fini previdenziali dei lavoratori per i quali trova applicazione la disciplina delle integrazioni salariali straordinarie, </a:t>
            </a:r>
            <a:r>
              <a:rPr lang="it-IT" altLang="it-IT" sz="2200" b="1" dirty="0">
                <a:solidFill>
                  <a:schemeClr val="bg1"/>
                </a:solidFill>
              </a:rPr>
              <a:t>di cui 0,60 per cento a carico dell’impresa o del partito politico e 0,30 per cento a carico del lavoratore.</a:t>
            </a:r>
          </a:p>
          <a:p>
            <a:pPr algn="just" eaLnBrk="1" hangingPunct="1"/>
            <a:r>
              <a:rPr lang="it-IT" altLang="it-IT" sz="2200" b="1" dirty="0" smtClean="0">
                <a:solidFill>
                  <a:schemeClr val="bg1"/>
                </a:solidFill>
              </a:rPr>
              <a:t>2.</a:t>
            </a:r>
            <a:r>
              <a:rPr lang="it-IT" altLang="it-IT" sz="2200" dirty="0">
                <a:solidFill>
                  <a:schemeClr val="bg1"/>
                </a:solidFill>
              </a:rPr>
              <a:t> </a:t>
            </a:r>
            <a:r>
              <a:rPr lang="it-IT" altLang="it-IT" sz="2200" dirty="0" smtClean="0">
                <a:solidFill>
                  <a:schemeClr val="bg1"/>
                </a:solidFill>
              </a:rPr>
              <a:t>A </a:t>
            </a:r>
            <a:r>
              <a:rPr lang="it-IT" altLang="it-IT" sz="2200" dirty="0">
                <a:solidFill>
                  <a:schemeClr val="bg1"/>
                </a:solidFill>
              </a:rPr>
              <a:t>carico delle imprese o dei partiti politici che presentano domanda di integrazione salariale straordinaria è stabilito il contributo addizionale di cui all’articolo 5.</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186</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87612341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eaLnBrk="1" hangingPunct="1"/>
            <a:r>
              <a:rPr lang="it-IT" altLang="it-IT" sz="1800" b="1" dirty="0" smtClean="0">
                <a:solidFill>
                  <a:schemeClr val="bg1"/>
                </a:solidFill>
              </a:rPr>
              <a:t> </a:t>
            </a:r>
            <a:endParaRPr lang="it-IT" altLang="it-IT" sz="1800" b="1" dirty="0">
              <a:solidFill>
                <a:schemeClr val="bg1"/>
              </a:solidFill>
            </a:endParaRPr>
          </a:p>
          <a:p>
            <a:pPr eaLnBrk="1" hangingPunct="1"/>
            <a:endParaRPr lang="it-IT" altLang="it-IT" sz="1800" b="1" dirty="0" smtClean="0">
              <a:solidFill>
                <a:schemeClr val="bg1"/>
              </a:solidFill>
            </a:endParaRPr>
          </a:p>
          <a:p>
            <a:pPr eaLnBrk="1" hangingPunct="1"/>
            <a:endParaRPr lang="it-IT" altLang="it-IT" sz="1800" b="1" dirty="0">
              <a:solidFill>
                <a:schemeClr val="bg1"/>
              </a:solidFill>
            </a:endParaRPr>
          </a:p>
          <a:p>
            <a:pPr eaLnBrk="1" hangingPunct="1"/>
            <a:endParaRPr lang="it-IT" altLang="it-IT" sz="1800" dirty="0">
              <a:solidFill>
                <a:schemeClr val="bg1"/>
              </a:solidFill>
            </a:endParaRPr>
          </a:p>
          <a:p>
            <a:pPr algn="just" eaLnBrk="1" hangingPunct="1"/>
            <a:r>
              <a:rPr lang="it-IT" altLang="it-IT" sz="2200" dirty="0">
                <a:solidFill>
                  <a:schemeClr val="bg1"/>
                </a:solidFill>
              </a:rPr>
              <a:t>L'articolo 23 </a:t>
            </a:r>
            <a:r>
              <a:rPr lang="it-IT" altLang="it-IT" sz="2200" b="1" dirty="0">
                <a:solidFill>
                  <a:schemeClr val="bg1"/>
                </a:solidFill>
              </a:rPr>
              <a:t>conferma l'attuale aliquota di contribuzione ordinaria pari allo 0,90% </a:t>
            </a:r>
            <a:r>
              <a:rPr lang="it-IT" altLang="it-IT" sz="2200" dirty="0">
                <a:solidFill>
                  <a:schemeClr val="bg1"/>
                </a:solidFill>
              </a:rPr>
              <a:t>della retribuzione imponibile ai fini previdenziali dei lavoratori per i quali trova applicazione la disciplina delle integrazioni salariali straordinarie, di cui 0,60 per cento a carico dell'impresa o del partito politico e 0,30 per cento a carico del lavoratore</a:t>
            </a:r>
            <a:r>
              <a:rPr lang="it-IT" altLang="it-IT" sz="2200" dirty="0" smtClean="0">
                <a:solidFill>
                  <a:schemeClr val="bg1"/>
                </a:solidFill>
              </a:rPr>
              <a:t>.</a:t>
            </a:r>
          </a:p>
          <a:p>
            <a:pPr eaLnBrk="1" hangingPunct="1"/>
            <a:endParaRPr lang="it-IT" altLang="it-IT" sz="2200" dirty="0">
              <a:solidFill>
                <a:schemeClr val="bg1"/>
              </a:solidFill>
            </a:endParaRPr>
          </a:p>
          <a:p>
            <a:pPr algn="just" eaLnBrk="1" hangingPunct="1"/>
            <a:r>
              <a:rPr lang="it-IT" altLang="it-IT" sz="2200" dirty="0">
                <a:solidFill>
                  <a:schemeClr val="bg1"/>
                </a:solidFill>
              </a:rPr>
              <a:t>A carico delle imprese o dei partiti politici che presentano domanda d'integrazione salariale straordinaria </a:t>
            </a:r>
            <a:r>
              <a:rPr lang="it-IT" altLang="it-IT" sz="2200" dirty="0" smtClean="0">
                <a:solidFill>
                  <a:schemeClr val="bg1"/>
                </a:solidFill>
              </a:rPr>
              <a:t>è stabilito </a:t>
            </a:r>
            <a:r>
              <a:rPr lang="it-IT" altLang="it-IT" sz="2200" dirty="0">
                <a:solidFill>
                  <a:schemeClr val="bg1"/>
                </a:solidFill>
              </a:rPr>
              <a:t>il </a:t>
            </a:r>
            <a:r>
              <a:rPr lang="it-IT" altLang="it-IT" sz="2200" b="1" dirty="0">
                <a:solidFill>
                  <a:schemeClr val="bg1"/>
                </a:solidFill>
              </a:rPr>
              <a:t>contributo addizionale </a:t>
            </a:r>
            <a:r>
              <a:rPr lang="it-IT" altLang="it-IT" sz="2200" dirty="0">
                <a:solidFill>
                  <a:schemeClr val="bg1"/>
                </a:solidFill>
              </a:rPr>
              <a:t>di cui all'articolo </a:t>
            </a:r>
            <a:r>
              <a:rPr lang="it-IT" altLang="it-IT" sz="2200" dirty="0" smtClean="0">
                <a:solidFill>
                  <a:schemeClr val="bg1"/>
                </a:solidFill>
              </a:rPr>
              <a:t>5</a:t>
            </a:r>
            <a:r>
              <a:rPr lang="it-IT" altLang="it-IT" sz="1800" dirty="0" smtClean="0">
                <a:solidFill>
                  <a:schemeClr val="bg1"/>
                </a:solidFill>
              </a:rPr>
              <a:t>.</a:t>
            </a:r>
            <a:endParaRPr lang="it-IT" alt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187</a:t>
            </a:fld>
            <a:endParaRPr lang="it-IT">
              <a:solidFill>
                <a:prstClr val="white">
                  <a:tint val="75000"/>
                </a:prstClr>
              </a:solidFill>
            </a:endParaRPr>
          </a:p>
        </p:txBody>
      </p:sp>
      <p:sp>
        <p:nvSpPr>
          <p:cNvPr id="3" name="Freccia in giù 2"/>
          <p:cNvSpPr/>
          <p:nvPr/>
        </p:nvSpPr>
        <p:spPr>
          <a:xfrm>
            <a:off x="4355976" y="184482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60370543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endParaRPr lang="it-IT" altLang="it-IT" sz="1800" i="1" dirty="0" smtClean="0">
              <a:solidFill>
                <a:schemeClr val="bg1"/>
              </a:solidFill>
            </a:endParaRPr>
          </a:p>
          <a:p>
            <a:pPr algn="just" eaLnBrk="1" hangingPunct="1"/>
            <a:r>
              <a:rPr lang="it-IT" altLang="it-IT" sz="1800" dirty="0" smtClean="0">
                <a:solidFill>
                  <a:schemeClr val="bg1"/>
                </a:solidFill>
              </a:rPr>
              <a:t>Il </a:t>
            </a:r>
            <a:r>
              <a:rPr lang="it-IT" altLang="it-IT" sz="1800" dirty="0">
                <a:solidFill>
                  <a:schemeClr val="bg1"/>
                </a:solidFill>
              </a:rPr>
              <a:t>contributo </a:t>
            </a:r>
            <a:r>
              <a:rPr lang="it-IT" altLang="it-IT" sz="1800" b="1" dirty="0">
                <a:solidFill>
                  <a:schemeClr val="bg1"/>
                </a:solidFill>
              </a:rPr>
              <a:t>non è dovuto:</a:t>
            </a:r>
          </a:p>
          <a:p>
            <a:pPr marL="285750" indent="-285750" algn="just" eaLnBrk="1" hangingPunct="1">
              <a:buFont typeface="Arial" panose="020B0604020202020204" pitchFamily="34" charset="0"/>
              <a:buChar char="•"/>
            </a:pPr>
            <a:r>
              <a:rPr lang="it-IT" altLang="it-IT" sz="1800" dirty="0" smtClean="0">
                <a:solidFill>
                  <a:schemeClr val="bg1"/>
                </a:solidFill>
              </a:rPr>
              <a:t>dalle </a:t>
            </a:r>
            <a:r>
              <a:rPr lang="it-IT" altLang="it-IT" sz="1800" b="1" dirty="0">
                <a:solidFill>
                  <a:schemeClr val="bg1"/>
                </a:solidFill>
              </a:rPr>
              <a:t>imprese sottoposte a procedura concorsuale</a:t>
            </a:r>
            <a:r>
              <a:rPr lang="it-IT" altLang="it-IT" sz="1800" dirty="0">
                <a:solidFill>
                  <a:schemeClr val="bg1"/>
                </a:solidFill>
              </a:rPr>
              <a:t>, come già previsto dall’art. 8, comma 8 bis, della legge 20 maggio 1988, n. 160;</a:t>
            </a:r>
          </a:p>
          <a:p>
            <a:pPr marL="285750" indent="-285750" algn="just" eaLnBrk="1" hangingPunct="1">
              <a:buFont typeface="Arial" panose="020B0604020202020204" pitchFamily="34" charset="0"/>
              <a:buChar char="•"/>
            </a:pPr>
            <a:r>
              <a:rPr lang="it-IT" altLang="it-IT" sz="1800" dirty="0" smtClean="0">
                <a:solidFill>
                  <a:schemeClr val="bg1"/>
                </a:solidFill>
              </a:rPr>
              <a:t>dalle </a:t>
            </a:r>
            <a:r>
              <a:rPr lang="it-IT" altLang="it-IT" sz="1800" dirty="0">
                <a:solidFill>
                  <a:schemeClr val="bg1"/>
                </a:solidFill>
              </a:rPr>
              <a:t>imprese che ricorrono ai </a:t>
            </a:r>
            <a:r>
              <a:rPr lang="it-IT" altLang="it-IT" sz="1800" b="1" dirty="0">
                <a:solidFill>
                  <a:schemeClr val="bg1"/>
                </a:solidFill>
              </a:rPr>
              <a:t>trattamenti di cui all’articolo 7, comma 10-ter, del decreto- legge 20 maggio 1993, n. 148, convertito con modificazioni dalla legge 19 luglio 1993, n. </a:t>
            </a:r>
            <a:r>
              <a:rPr lang="it-IT" altLang="it-IT" sz="1800" b="1" dirty="0" smtClean="0">
                <a:solidFill>
                  <a:schemeClr val="bg1"/>
                </a:solidFill>
              </a:rPr>
              <a:t>236 (imprese in amministrazione straordinaria);</a:t>
            </a:r>
            <a:endParaRPr lang="it-IT" altLang="it-IT" sz="1800" b="1" dirty="0">
              <a:solidFill>
                <a:schemeClr val="bg1"/>
              </a:solidFill>
            </a:endParaRPr>
          </a:p>
          <a:p>
            <a:pPr marL="285750" indent="-285750" algn="just" eaLnBrk="1" hangingPunct="1">
              <a:buFont typeface="Arial" panose="020B0604020202020204" pitchFamily="34" charset="0"/>
              <a:buChar char="•"/>
            </a:pPr>
            <a:r>
              <a:rPr lang="it-IT" altLang="it-IT" sz="1800" dirty="0" smtClean="0">
                <a:solidFill>
                  <a:schemeClr val="bg1"/>
                </a:solidFill>
              </a:rPr>
              <a:t>dalle </a:t>
            </a:r>
            <a:r>
              <a:rPr lang="it-IT" altLang="it-IT" sz="1800" b="1" dirty="0">
                <a:solidFill>
                  <a:schemeClr val="bg1"/>
                </a:solidFill>
              </a:rPr>
              <a:t>imprese sottoposte a procedura concorsuale con continuazione dell’attività aziendale </a:t>
            </a:r>
            <a:r>
              <a:rPr lang="it-IT" altLang="it-IT" sz="1800" dirty="0">
                <a:solidFill>
                  <a:schemeClr val="bg1"/>
                </a:solidFill>
              </a:rPr>
              <a:t>che, sussistendone i presupposti, accederanno, a decorrere dal 1° gennaio 2016, al trattamento di cassa integrazione guadagni straordinaria per le causali previste dal decreto legislativo </a:t>
            </a:r>
            <a:r>
              <a:rPr lang="it-IT" altLang="it-IT" sz="1800" dirty="0" smtClean="0">
                <a:solidFill>
                  <a:schemeClr val="bg1"/>
                </a:solidFill>
              </a:rPr>
              <a:t>148/2015. </a:t>
            </a:r>
            <a:r>
              <a:rPr lang="it-IT" altLang="it-IT" sz="1800" dirty="0">
                <a:solidFill>
                  <a:schemeClr val="bg1"/>
                </a:solidFill>
              </a:rPr>
              <a:t>La norma di esonero dalla contribuzione addizionale di cui dall’art. 8, comma 8-bis, della legge n. 160 del 1988 fa infatti riferimento ad imprese sottoposte a procedure concorsuali nell’individuare il campo di applicazione delle imprese escluse dal versamento dei contributi in parola.</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188</a:t>
            </a:fld>
            <a:endParaRPr lang="it-IT" dirty="0">
              <a:solidFill>
                <a:prstClr val="white">
                  <a:tint val="75000"/>
                </a:prstClr>
              </a:solidFill>
            </a:endParaRPr>
          </a:p>
        </p:txBody>
      </p:sp>
      <p:pic>
        <p:nvPicPr>
          <p:cNvPr id="3" name="Immagine 2"/>
          <p:cNvPicPr>
            <a:picLocks noChangeAspect="1"/>
          </p:cNvPicPr>
          <p:nvPr/>
        </p:nvPicPr>
        <p:blipFill>
          <a:blip r:embed="rId5" cstate="print"/>
          <a:stretch>
            <a:fillRect/>
          </a:stretch>
        </p:blipFill>
        <p:spPr>
          <a:xfrm>
            <a:off x="5291218" y="1771229"/>
            <a:ext cx="2523963" cy="1018120"/>
          </a:xfrm>
          <a:prstGeom prst="rect">
            <a:avLst/>
          </a:prstGeom>
        </p:spPr>
      </p:pic>
      <p:pic>
        <p:nvPicPr>
          <p:cNvPr id="9" name="Immagine 7"/>
          <p:cNvPicPr>
            <a:picLocks noChangeAspect="1"/>
          </p:cNvPicPr>
          <p:nvPr/>
        </p:nvPicPr>
        <p:blipFill>
          <a:blip r:embed="rId6"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69732652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a:t>
            </a:r>
            <a:r>
              <a:rPr lang="it-IT" altLang="it-IT" sz="2400" b="1" dirty="0" smtClean="0">
                <a:solidFill>
                  <a:schemeClr val="bg1"/>
                </a:solidFill>
              </a:rPr>
              <a:t>24</a:t>
            </a:r>
            <a:endParaRPr lang="it-IT" altLang="it-IT" sz="2400" b="1" dirty="0">
              <a:solidFill>
                <a:schemeClr val="bg1"/>
              </a:solidFill>
            </a:endParaRPr>
          </a:p>
          <a:p>
            <a:pPr eaLnBrk="1" hangingPunct="1"/>
            <a:r>
              <a:rPr lang="it-IT" altLang="it-IT" sz="2400" b="1" dirty="0" smtClean="0">
                <a:solidFill>
                  <a:schemeClr val="bg1"/>
                </a:solidFill>
              </a:rPr>
              <a:t>Consultazione sindacale</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1. </a:t>
            </a:r>
            <a:r>
              <a:rPr lang="it-IT" altLang="it-IT" sz="2200" dirty="0" smtClean="0">
                <a:solidFill>
                  <a:schemeClr val="bg1"/>
                </a:solidFill>
              </a:rPr>
              <a:t>L'impresa </a:t>
            </a:r>
            <a:r>
              <a:rPr lang="it-IT" altLang="it-IT" sz="2200" dirty="0">
                <a:solidFill>
                  <a:schemeClr val="bg1"/>
                </a:solidFill>
              </a:rPr>
              <a:t>che intende </a:t>
            </a:r>
            <a:r>
              <a:rPr lang="it-IT" altLang="it-IT" sz="2200" b="1" dirty="0">
                <a:solidFill>
                  <a:schemeClr val="bg1"/>
                </a:solidFill>
              </a:rPr>
              <a:t>richiedere il trattamento straordinario </a:t>
            </a:r>
            <a:r>
              <a:rPr lang="it-IT" altLang="it-IT" sz="2200" b="1" dirty="0" smtClean="0">
                <a:solidFill>
                  <a:schemeClr val="bg1"/>
                </a:solidFill>
              </a:rPr>
              <a:t>di integrazione </a:t>
            </a:r>
            <a:r>
              <a:rPr lang="it-IT" altLang="it-IT" sz="2200" b="1" dirty="0">
                <a:solidFill>
                  <a:schemeClr val="bg1"/>
                </a:solidFill>
              </a:rPr>
              <a:t>salariale </a:t>
            </a:r>
            <a:r>
              <a:rPr lang="it-IT" altLang="it-IT" sz="2200" dirty="0">
                <a:solidFill>
                  <a:schemeClr val="bg1"/>
                </a:solidFill>
              </a:rPr>
              <a:t>per le causali di cui all'articolo  21,  comma 1, lettere a), e b), è</a:t>
            </a:r>
            <a:r>
              <a:rPr lang="it-IT" altLang="it-IT" sz="2200" dirty="0" smtClean="0">
                <a:solidFill>
                  <a:schemeClr val="bg1"/>
                </a:solidFill>
              </a:rPr>
              <a:t> </a:t>
            </a:r>
            <a:r>
              <a:rPr lang="it-IT" altLang="it-IT" sz="2200" b="1" dirty="0">
                <a:solidFill>
                  <a:schemeClr val="bg1"/>
                </a:solidFill>
              </a:rPr>
              <a:t>tenuta a comunicare</a:t>
            </a:r>
            <a:r>
              <a:rPr lang="it-IT" altLang="it-IT" sz="2200" dirty="0">
                <a:solidFill>
                  <a:schemeClr val="bg1"/>
                </a:solidFill>
              </a:rPr>
              <a:t>, direttamente  o  tramite l'associazione imprenditoriale cui  aderisce  o  conferisce  mandato, </a:t>
            </a:r>
            <a:r>
              <a:rPr lang="it-IT" altLang="it-IT" sz="2200" b="1" dirty="0">
                <a:solidFill>
                  <a:schemeClr val="bg1"/>
                </a:solidFill>
              </a:rPr>
              <a:t>alle  rappresentanze  sindacali  aziendali </a:t>
            </a:r>
            <a:r>
              <a:rPr lang="it-IT" altLang="it-IT" sz="2200" dirty="0">
                <a:solidFill>
                  <a:schemeClr val="bg1"/>
                </a:solidFill>
              </a:rPr>
              <a:t> o   alla   rappresentanza sindacale unitaria, </a:t>
            </a:r>
            <a:r>
              <a:rPr lang="it-IT" altLang="it-IT" sz="2200" dirty="0" smtClean="0">
                <a:solidFill>
                  <a:schemeClr val="bg1"/>
                </a:solidFill>
              </a:rPr>
              <a:t>nonché  </a:t>
            </a:r>
            <a:r>
              <a:rPr lang="it-IT" altLang="it-IT" sz="2200" dirty="0">
                <a:solidFill>
                  <a:schemeClr val="bg1"/>
                </a:solidFill>
              </a:rPr>
              <a:t>alle  articolazioni  territoriali  delle associazioni  sindacali  comparativamente  </a:t>
            </a:r>
            <a:r>
              <a:rPr lang="it-IT" altLang="it-IT" sz="2200" dirty="0" smtClean="0">
                <a:solidFill>
                  <a:schemeClr val="bg1"/>
                </a:solidFill>
              </a:rPr>
              <a:t>più  </a:t>
            </a:r>
            <a:r>
              <a:rPr lang="it-IT" altLang="it-IT" sz="2200" dirty="0">
                <a:solidFill>
                  <a:schemeClr val="bg1"/>
                </a:solidFill>
              </a:rPr>
              <a:t>rappresentative   a livello nazionale, </a:t>
            </a:r>
            <a:r>
              <a:rPr lang="it-IT" altLang="it-IT" sz="2200" b="1" dirty="0">
                <a:solidFill>
                  <a:schemeClr val="bg1"/>
                </a:solidFill>
              </a:rPr>
              <a:t>le cause di sospensione o di riduzione dell'orario di  lavoro,  </a:t>
            </a:r>
            <a:r>
              <a:rPr lang="it-IT" altLang="it-IT" sz="2200" b="1" dirty="0" smtClean="0">
                <a:solidFill>
                  <a:schemeClr val="bg1"/>
                </a:solidFill>
              </a:rPr>
              <a:t>l'entità  </a:t>
            </a:r>
            <a:r>
              <a:rPr lang="it-IT" altLang="it-IT" sz="2200" b="1" dirty="0">
                <a:solidFill>
                  <a:schemeClr val="bg1"/>
                </a:solidFill>
              </a:rPr>
              <a:t>e  la  durata  prevedibile,  il  numero   dei lavoratori interessati.</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189</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6300192" y="1844824"/>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comunicazione alle </a:t>
            </a:r>
            <a:r>
              <a:rPr lang="it-IT" sz="2000" b="1" dirty="0" err="1" smtClean="0">
                <a:solidFill>
                  <a:prstClr val="white"/>
                </a:solidFill>
              </a:rPr>
              <a:t>OO.SS</a:t>
            </a:r>
            <a:r>
              <a:rPr lang="it-IT" sz="2000" b="1" dirty="0" smtClean="0">
                <a:solidFill>
                  <a:prstClr val="white"/>
                </a:solidFill>
              </a:rPr>
              <a:t>.</a:t>
            </a:r>
            <a:endParaRPr lang="it-IT" sz="2000" b="1" dirty="0">
              <a:solidFill>
                <a:prstClr val="white"/>
              </a:solidFill>
            </a:endParaRPr>
          </a:p>
        </p:txBody>
      </p:sp>
    </p:spTree>
    <p:extLst>
      <p:ext uri="{BB962C8B-B14F-4D97-AF65-F5344CB8AC3E}">
        <p14:creationId xmlns:p14="http://schemas.microsoft.com/office/powerpoint/2010/main" val="3784513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3" y="77788"/>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D3FABD-DDEA-4D6F-904C-E8F90E2B744B}" type="slidenum">
              <a:rPr lang="it-IT" altLang="it-IT" sz="1200">
                <a:solidFill>
                  <a:srgbClr val="FFFFFF"/>
                </a:solidFill>
              </a:rPr>
              <a:pPr>
                <a:spcBef>
                  <a:spcPct val="0"/>
                </a:spcBef>
                <a:buFontTx/>
                <a:buNone/>
              </a:pPr>
              <a:t>19</a:t>
            </a:fld>
            <a:endParaRPr lang="it-IT" altLang="it-IT" sz="1200">
              <a:solidFill>
                <a:srgbClr val="FFFFFF"/>
              </a:solidFill>
            </a:endParaRPr>
          </a:p>
        </p:txBody>
      </p:sp>
      <p:pic>
        <p:nvPicPr>
          <p:cNvPr id="2253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688975"/>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2EE4180-6F7D-425B-8A25-67796978D70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2253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813" y="2068513"/>
            <a:ext cx="6556375"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3333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190</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7" name="Onda 2 6"/>
          <p:cNvSpPr/>
          <p:nvPr/>
        </p:nvSpPr>
        <p:spPr>
          <a:xfrm>
            <a:off x="6761240" y="29022"/>
            <a:ext cx="2026568" cy="1058416"/>
          </a:xfrm>
          <a:prstGeom prst="double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lumMod val="95000"/>
                    <a:lumOff val="5000"/>
                  </a:prstClr>
                </a:solidFill>
              </a:rPr>
              <a:t>CIGS </a:t>
            </a:r>
          </a:p>
          <a:p>
            <a:pPr algn="ctr" eaLnBrk="1" fontAlgn="auto" hangingPunct="1">
              <a:spcBef>
                <a:spcPts val="0"/>
              </a:spcBef>
              <a:spcAft>
                <a:spcPts val="0"/>
              </a:spcAft>
            </a:pPr>
            <a:r>
              <a:rPr lang="it-IT" b="1" dirty="0" smtClean="0">
                <a:solidFill>
                  <a:prstClr val="black">
                    <a:lumMod val="95000"/>
                    <a:lumOff val="5000"/>
                  </a:prstClr>
                </a:solidFill>
              </a:rPr>
              <a:t>richiesta consultazione</a:t>
            </a:r>
            <a:endParaRPr lang="it-IT" b="1" dirty="0">
              <a:solidFill>
                <a:prstClr val="black">
                  <a:lumMod val="95000"/>
                  <a:lumOff val="5000"/>
                </a:prstClr>
              </a:solidFill>
            </a:endParaRPr>
          </a:p>
        </p:txBody>
      </p:sp>
      <p:pic>
        <p:nvPicPr>
          <p:cNvPr id="6" name="Immagine 5"/>
          <p:cNvPicPr>
            <a:picLocks noChangeAspect="1"/>
          </p:cNvPicPr>
          <p:nvPr/>
        </p:nvPicPr>
        <p:blipFill>
          <a:blip r:embed="rId6"/>
          <a:stretch>
            <a:fillRect/>
          </a:stretch>
        </p:blipFill>
        <p:spPr>
          <a:xfrm>
            <a:off x="179513" y="1603487"/>
            <a:ext cx="8608295" cy="5122701"/>
          </a:xfrm>
          <a:prstGeom prst="rect">
            <a:avLst/>
          </a:prstGeom>
        </p:spPr>
      </p:pic>
      <p:sp>
        <p:nvSpPr>
          <p:cNvPr id="4" name="Sottotitolo 3"/>
          <p:cNvSpPr>
            <a:spLocks noGrp="1"/>
          </p:cNvSpPr>
          <p:nvPr>
            <p:ph type="subTitle" idx="1"/>
          </p:nvPr>
        </p:nvSpPr>
        <p:spPr>
          <a:xfrm>
            <a:off x="179512" y="1506537"/>
            <a:ext cx="8608296" cy="4946799"/>
          </a:xfrm>
        </p:spPr>
        <p:txBody>
          <a:bodyPr/>
          <a:lstStyle/>
          <a:p>
            <a:endParaRPr lang="it-IT" dirty="0"/>
          </a:p>
        </p:txBody>
      </p:sp>
    </p:spTree>
    <p:extLst>
      <p:ext uri="{BB962C8B-B14F-4D97-AF65-F5344CB8AC3E}">
        <p14:creationId xmlns:p14="http://schemas.microsoft.com/office/powerpoint/2010/main" val="250537224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a:t>
            </a:r>
            <a:r>
              <a:rPr lang="it-IT" altLang="it-IT" sz="2400" b="1" dirty="0" smtClean="0">
                <a:solidFill>
                  <a:schemeClr val="bg1"/>
                </a:solidFill>
              </a:rPr>
              <a:t>24</a:t>
            </a:r>
            <a:endParaRPr lang="it-IT" altLang="it-IT" sz="2400" b="1" dirty="0">
              <a:solidFill>
                <a:schemeClr val="bg1"/>
              </a:solidFill>
            </a:endParaRPr>
          </a:p>
          <a:p>
            <a:pPr eaLnBrk="1" hangingPunct="1"/>
            <a:r>
              <a:rPr lang="it-IT" altLang="it-IT" sz="2400" b="1" dirty="0" smtClean="0">
                <a:solidFill>
                  <a:srgbClr val="FF0000"/>
                </a:solidFill>
              </a:rPr>
              <a:t>Consultazione sindacale</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2. </a:t>
            </a:r>
            <a:r>
              <a:rPr lang="it-IT" altLang="it-IT" sz="2200" b="1" dirty="0" smtClean="0">
                <a:solidFill>
                  <a:schemeClr val="bg1"/>
                </a:solidFill>
              </a:rPr>
              <a:t>Entro </a:t>
            </a:r>
            <a:r>
              <a:rPr lang="it-IT" altLang="it-IT" sz="2200" b="1" dirty="0">
                <a:solidFill>
                  <a:schemeClr val="bg1"/>
                </a:solidFill>
              </a:rPr>
              <a:t>tre giorni  </a:t>
            </a:r>
            <a:r>
              <a:rPr lang="it-IT" altLang="it-IT" sz="2200" dirty="0">
                <a:solidFill>
                  <a:schemeClr val="bg1"/>
                </a:solidFill>
              </a:rPr>
              <a:t>dalla  predetta  comunicazione  </a:t>
            </a:r>
            <a:r>
              <a:rPr lang="it-IT" altLang="it-IT" sz="2200" b="1" dirty="0">
                <a:solidFill>
                  <a:schemeClr val="bg1"/>
                </a:solidFill>
              </a:rPr>
              <a:t>è</a:t>
            </a:r>
            <a:r>
              <a:rPr lang="it-IT" altLang="it-IT" sz="2200" b="1" dirty="0" smtClean="0">
                <a:solidFill>
                  <a:schemeClr val="bg1"/>
                </a:solidFill>
              </a:rPr>
              <a:t> presentata dall'impresa </a:t>
            </a:r>
            <a:r>
              <a:rPr lang="it-IT" altLang="it-IT" sz="2200" dirty="0">
                <a:solidFill>
                  <a:schemeClr val="bg1"/>
                </a:solidFill>
              </a:rPr>
              <a:t>o dai soggetti di cui  al  comma  1,  </a:t>
            </a:r>
            <a:r>
              <a:rPr lang="it-IT" altLang="it-IT" sz="2200" b="1" dirty="0">
                <a:solidFill>
                  <a:schemeClr val="bg1"/>
                </a:solidFill>
              </a:rPr>
              <a:t>domanda  di  esame congiunto della situazione aziendale</a:t>
            </a:r>
            <a:r>
              <a:rPr lang="it-IT" altLang="it-IT" sz="2200" dirty="0">
                <a:solidFill>
                  <a:schemeClr val="bg1"/>
                </a:solidFill>
              </a:rPr>
              <a:t>. Tale domanda è</a:t>
            </a:r>
            <a:r>
              <a:rPr lang="it-IT" altLang="it-IT" sz="2200" dirty="0" smtClean="0">
                <a:solidFill>
                  <a:schemeClr val="bg1"/>
                </a:solidFill>
              </a:rPr>
              <a:t>  </a:t>
            </a:r>
            <a:r>
              <a:rPr lang="it-IT" altLang="it-IT" sz="2200" dirty="0">
                <a:solidFill>
                  <a:schemeClr val="bg1"/>
                </a:solidFill>
              </a:rPr>
              <a:t>trasmessa,  ai fini  della  convocazione  delle   parti,   al   </a:t>
            </a:r>
            <a:r>
              <a:rPr lang="it-IT" altLang="it-IT" sz="2200" b="1" dirty="0">
                <a:solidFill>
                  <a:schemeClr val="bg1"/>
                </a:solidFill>
              </a:rPr>
              <a:t>competente   ufficio individuato dalla regione  </a:t>
            </a:r>
            <a:r>
              <a:rPr lang="it-IT" altLang="it-IT" sz="2200" dirty="0">
                <a:solidFill>
                  <a:schemeClr val="bg1"/>
                </a:solidFill>
              </a:rPr>
              <a:t>del  territorio  di  riferimento,  </a:t>
            </a:r>
            <a:r>
              <a:rPr lang="it-IT" altLang="it-IT" sz="2200" u="sng" dirty="0">
                <a:solidFill>
                  <a:schemeClr val="bg1"/>
                </a:solidFill>
              </a:rPr>
              <a:t>qualora l'intervento richiesto riguardi </a:t>
            </a:r>
            <a:r>
              <a:rPr lang="it-IT" altLang="it-IT" sz="2200" u="sng" dirty="0" smtClean="0">
                <a:solidFill>
                  <a:schemeClr val="bg1"/>
                </a:solidFill>
              </a:rPr>
              <a:t>unità </a:t>
            </a:r>
            <a:r>
              <a:rPr lang="it-IT" altLang="it-IT" sz="2200" u="sng" dirty="0">
                <a:solidFill>
                  <a:schemeClr val="bg1"/>
                </a:solidFill>
              </a:rPr>
              <a:t>produttive ubicate in una sola regione</a:t>
            </a:r>
            <a:r>
              <a:rPr lang="it-IT" altLang="it-IT" sz="2200" dirty="0">
                <a:solidFill>
                  <a:schemeClr val="bg1"/>
                </a:solidFill>
              </a:rPr>
              <a:t>, </a:t>
            </a:r>
            <a:r>
              <a:rPr lang="it-IT" altLang="it-IT" sz="2200" b="1" dirty="0">
                <a:solidFill>
                  <a:schemeClr val="bg1"/>
                </a:solidFill>
              </a:rPr>
              <a:t>o al Ministero del lavoro e delle politiche sociali</a:t>
            </a:r>
            <a:r>
              <a:rPr lang="it-IT" altLang="it-IT" sz="2200" dirty="0">
                <a:solidFill>
                  <a:schemeClr val="bg1"/>
                </a:solidFill>
              </a:rPr>
              <a:t>, </a:t>
            </a:r>
            <a:r>
              <a:rPr lang="it-IT" altLang="it-IT" sz="2200" u="sng" dirty="0">
                <a:solidFill>
                  <a:schemeClr val="bg1"/>
                </a:solidFill>
              </a:rPr>
              <a:t>qualora l'intervento riguardi </a:t>
            </a:r>
            <a:r>
              <a:rPr lang="it-IT" altLang="it-IT" sz="2200" u="sng" dirty="0" smtClean="0">
                <a:solidFill>
                  <a:schemeClr val="bg1"/>
                </a:solidFill>
              </a:rPr>
              <a:t>unità </a:t>
            </a:r>
            <a:r>
              <a:rPr lang="it-IT" altLang="it-IT" sz="2200" u="sng" dirty="0">
                <a:solidFill>
                  <a:schemeClr val="bg1"/>
                </a:solidFill>
              </a:rPr>
              <a:t>produttive ubicate in </a:t>
            </a:r>
            <a:r>
              <a:rPr lang="it-IT" altLang="it-IT" sz="2200" u="sng" dirty="0" smtClean="0">
                <a:solidFill>
                  <a:schemeClr val="bg1"/>
                </a:solidFill>
              </a:rPr>
              <a:t>più  </a:t>
            </a:r>
            <a:r>
              <a:rPr lang="it-IT" altLang="it-IT" sz="2200" u="sng" dirty="0">
                <a:solidFill>
                  <a:schemeClr val="bg1"/>
                </a:solidFill>
              </a:rPr>
              <a:t>regioni.</a:t>
            </a:r>
            <a:r>
              <a:rPr lang="it-IT" altLang="it-IT" sz="2200" dirty="0">
                <a:solidFill>
                  <a:schemeClr val="bg1"/>
                </a:solidFill>
              </a:rPr>
              <a:t>  In tale caso il Ministero richiede, comunque, il  parere  delle  regioni interessate.</a:t>
            </a:r>
            <a:endParaRPr lang="it-IT" altLang="it-IT" sz="22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191</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6228184" y="1772816"/>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comunicazione alla Regione o al Min. </a:t>
            </a:r>
            <a:r>
              <a:rPr lang="it-IT" sz="2000" b="1" dirty="0" err="1" smtClean="0">
                <a:solidFill>
                  <a:prstClr val="white"/>
                </a:solidFill>
              </a:rPr>
              <a:t>Lav</a:t>
            </a:r>
            <a:r>
              <a:rPr lang="it-IT" sz="2000" b="1" dirty="0" smtClean="0">
                <a:solidFill>
                  <a:prstClr val="white"/>
                </a:solidFill>
              </a:rPr>
              <a:t>.</a:t>
            </a:r>
            <a:endParaRPr lang="it-IT" sz="2000" b="1" dirty="0">
              <a:solidFill>
                <a:prstClr val="white"/>
              </a:solidFill>
            </a:endParaRPr>
          </a:p>
        </p:txBody>
      </p:sp>
    </p:spTree>
    <p:extLst>
      <p:ext uri="{BB962C8B-B14F-4D97-AF65-F5344CB8AC3E}">
        <p14:creationId xmlns:p14="http://schemas.microsoft.com/office/powerpoint/2010/main" val="118550703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192</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7" name="Onda 2 6"/>
          <p:cNvSpPr/>
          <p:nvPr/>
        </p:nvSpPr>
        <p:spPr>
          <a:xfrm>
            <a:off x="6761240" y="29022"/>
            <a:ext cx="2026568" cy="1058416"/>
          </a:xfrm>
          <a:prstGeom prst="double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lumMod val="95000"/>
                    <a:lumOff val="5000"/>
                  </a:prstClr>
                </a:solidFill>
              </a:rPr>
              <a:t>CIGS</a:t>
            </a:r>
          </a:p>
          <a:p>
            <a:pPr algn="ctr" eaLnBrk="1" fontAlgn="auto" hangingPunct="1">
              <a:spcBef>
                <a:spcPts val="0"/>
              </a:spcBef>
              <a:spcAft>
                <a:spcPts val="0"/>
              </a:spcAft>
            </a:pPr>
            <a:r>
              <a:rPr lang="it-IT" b="1" dirty="0">
                <a:solidFill>
                  <a:prstClr val="black">
                    <a:lumMod val="95000"/>
                    <a:lumOff val="5000"/>
                  </a:prstClr>
                </a:solidFill>
              </a:rPr>
              <a:t>v</a:t>
            </a:r>
            <a:r>
              <a:rPr lang="it-IT" b="1" dirty="0" smtClean="0">
                <a:solidFill>
                  <a:prstClr val="black">
                    <a:lumMod val="95000"/>
                    <a:lumOff val="5000"/>
                  </a:prstClr>
                </a:solidFill>
              </a:rPr>
              <a:t>erbale accordo</a:t>
            </a:r>
            <a:endParaRPr lang="it-IT" b="1" dirty="0">
              <a:solidFill>
                <a:prstClr val="black">
                  <a:lumMod val="95000"/>
                  <a:lumOff val="5000"/>
                </a:prstClr>
              </a:solidFill>
            </a:endParaRPr>
          </a:p>
        </p:txBody>
      </p:sp>
      <p:pic>
        <p:nvPicPr>
          <p:cNvPr id="3" name="Immagine 2"/>
          <p:cNvPicPr>
            <a:picLocks noChangeAspect="1"/>
          </p:cNvPicPr>
          <p:nvPr/>
        </p:nvPicPr>
        <p:blipFill>
          <a:blip r:embed="rId6"/>
          <a:stretch>
            <a:fillRect/>
          </a:stretch>
        </p:blipFill>
        <p:spPr>
          <a:xfrm>
            <a:off x="395536" y="1506538"/>
            <a:ext cx="8496944" cy="5093278"/>
          </a:xfrm>
          <a:prstGeom prst="rect">
            <a:avLst/>
          </a:prstGeom>
        </p:spPr>
      </p:pic>
    </p:spTree>
    <p:extLst>
      <p:ext uri="{BB962C8B-B14F-4D97-AF65-F5344CB8AC3E}">
        <p14:creationId xmlns:p14="http://schemas.microsoft.com/office/powerpoint/2010/main" val="216099068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193</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7" name="Onda 2 6"/>
          <p:cNvSpPr/>
          <p:nvPr/>
        </p:nvSpPr>
        <p:spPr>
          <a:xfrm>
            <a:off x="6761240" y="29022"/>
            <a:ext cx="2026568" cy="1058416"/>
          </a:xfrm>
          <a:prstGeom prst="double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lumMod val="95000"/>
                    <a:lumOff val="5000"/>
                  </a:prstClr>
                </a:solidFill>
              </a:rPr>
              <a:t>CIGS</a:t>
            </a:r>
          </a:p>
          <a:p>
            <a:pPr algn="ctr" eaLnBrk="1" fontAlgn="auto" hangingPunct="1">
              <a:spcBef>
                <a:spcPts val="0"/>
              </a:spcBef>
              <a:spcAft>
                <a:spcPts val="0"/>
              </a:spcAft>
            </a:pPr>
            <a:r>
              <a:rPr lang="it-IT" b="1" dirty="0" smtClean="0">
                <a:solidFill>
                  <a:prstClr val="black">
                    <a:lumMod val="95000"/>
                    <a:lumOff val="5000"/>
                  </a:prstClr>
                </a:solidFill>
              </a:rPr>
              <a:t>richiesta esame congiunto</a:t>
            </a:r>
            <a:endParaRPr lang="it-IT" b="1" dirty="0">
              <a:solidFill>
                <a:prstClr val="black">
                  <a:lumMod val="95000"/>
                  <a:lumOff val="5000"/>
                </a:prstClr>
              </a:solidFill>
            </a:endParaRPr>
          </a:p>
        </p:txBody>
      </p:sp>
      <p:pic>
        <p:nvPicPr>
          <p:cNvPr id="6" name="Immagine 5"/>
          <p:cNvPicPr>
            <a:picLocks noChangeAspect="1"/>
          </p:cNvPicPr>
          <p:nvPr/>
        </p:nvPicPr>
        <p:blipFill>
          <a:blip r:embed="rId6"/>
          <a:stretch>
            <a:fillRect/>
          </a:stretch>
        </p:blipFill>
        <p:spPr>
          <a:xfrm>
            <a:off x="323528" y="1628800"/>
            <a:ext cx="8568952" cy="5174058"/>
          </a:xfrm>
          <a:prstGeom prst="rect">
            <a:avLst/>
          </a:prstGeom>
        </p:spPr>
      </p:pic>
    </p:spTree>
    <p:extLst>
      <p:ext uri="{BB962C8B-B14F-4D97-AF65-F5344CB8AC3E}">
        <p14:creationId xmlns:p14="http://schemas.microsoft.com/office/powerpoint/2010/main" val="132360818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a:t>
            </a:r>
            <a:r>
              <a:rPr lang="it-IT" altLang="it-IT" sz="2400" b="1" dirty="0" smtClean="0">
                <a:solidFill>
                  <a:schemeClr val="bg1"/>
                </a:solidFill>
              </a:rPr>
              <a:t>24</a:t>
            </a:r>
            <a:endParaRPr lang="it-IT" altLang="it-IT" sz="2400" b="1" dirty="0">
              <a:solidFill>
                <a:schemeClr val="bg1"/>
              </a:solidFill>
            </a:endParaRPr>
          </a:p>
          <a:p>
            <a:pPr eaLnBrk="1" hangingPunct="1"/>
            <a:r>
              <a:rPr lang="it-IT" altLang="it-IT" sz="2400" b="1" dirty="0" smtClean="0">
                <a:solidFill>
                  <a:srgbClr val="FF0000"/>
                </a:solidFill>
              </a:rPr>
              <a:t>Consultazione sindacale</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3. </a:t>
            </a:r>
            <a:r>
              <a:rPr lang="it-IT" altLang="it-IT" sz="2200" dirty="0" smtClean="0">
                <a:solidFill>
                  <a:schemeClr val="bg1"/>
                </a:solidFill>
              </a:rPr>
              <a:t>Costituiscono </a:t>
            </a:r>
            <a:r>
              <a:rPr lang="it-IT" altLang="it-IT" sz="2200" b="1" dirty="0">
                <a:solidFill>
                  <a:schemeClr val="bg1"/>
                </a:solidFill>
              </a:rPr>
              <a:t>oggetto  dell'esame  congiunto  </a:t>
            </a:r>
            <a:r>
              <a:rPr lang="it-IT" altLang="it-IT" sz="2200" dirty="0">
                <a:solidFill>
                  <a:schemeClr val="bg1"/>
                </a:solidFill>
              </a:rPr>
              <a:t>il  </a:t>
            </a:r>
            <a:r>
              <a:rPr lang="it-IT" altLang="it-IT" sz="2200" b="1" dirty="0">
                <a:solidFill>
                  <a:schemeClr val="bg1"/>
                </a:solidFill>
              </a:rPr>
              <a:t>programma  </a:t>
            </a:r>
            <a:r>
              <a:rPr lang="it-IT" altLang="it-IT" sz="2200" b="1" dirty="0" smtClean="0">
                <a:solidFill>
                  <a:schemeClr val="bg1"/>
                </a:solidFill>
              </a:rPr>
              <a:t>che l'impresa </a:t>
            </a:r>
            <a:r>
              <a:rPr lang="it-IT" altLang="it-IT" sz="2200" b="1" dirty="0">
                <a:solidFill>
                  <a:schemeClr val="bg1"/>
                </a:solidFill>
              </a:rPr>
              <a:t>intende attuare</a:t>
            </a:r>
            <a:r>
              <a:rPr lang="it-IT" altLang="it-IT" sz="2200" dirty="0">
                <a:solidFill>
                  <a:schemeClr val="bg1"/>
                </a:solidFill>
              </a:rPr>
              <a:t>, comprensivo della </a:t>
            </a:r>
            <a:r>
              <a:rPr lang="it-IT" altLang="it-IT" sz="2200" b="1" dirty="0">
                <a:solidFill>
                  <a:schemeClr val="bg1"/>
                </a:solidFill>
              </a:rPr>
              <a:t>durata </a:t>
            </a:r>
            <a:r>
              <a:rPr lang="it-IT" altLang="it-IT" sz="2200" dirty="0">
                <a:solidFill>
                  <a:schemeClr val="bg1"/>
                </a:solidFill>
              </a:rPr>
              <a:t>e del </a:t>
            </a:r>
            <a:r>
              <a:rPr lang="it-IT" altLang="it-IT" sz="2200" b="1" dirty="0">
                <a:solidFill>
                  <a:schemeClr val="bg1"/>
                </a:solidFill>
              </a:rPr>
              <a:t>numero </a:t>
            </a:r>
            <a:r>
              <a:rPr lang="it-IT" altLang="it-IT" sz="2200" dirty="0">
                <a:solidFill>
                  <a:schemeClr val="bg1"/>
                </a:solidFill>
              </a:rPr>
              <a:t> dei </a:t>
            </a:r>
            <a:r>
              <a:rPr lang="it-IT" altLang="it-IT" sz="2200" b="1" dirty="0">
                <a:solidFill>
                  <a:schemeClr val="bg1"/>
                </a:solidFill>
              </a:rPr>
              <a:t>lavoratori interessati </a:t>
            </a:r>
            <a:r>
              <a:rPr lang="it-IT" altLang="it-IT" sz="2200" dirty="0">
                <a:solidFill>
                  <a:schemeClr val="bg1"/>
                </a:solidFill>
              </a:rPr>
              <a:t>alla sospensione o riduzione di orario e delle </a:t>
            </a:r>
            <a:r>
              <a:rPr lang="it-IT" altLang="it-IT" sz="2200" b="1" dirty="0">
                <a:solidFill>
                  <a:schemeClr val="bg1"/>
                </a:solidFill>
              </a:rPr>
              <a:t>ragioni</a:t>
            </a:r>
            <a:r>
              <a:rPr lang="it-IT" altLang="it-IT" sz="2200" dirty="0">
                <a:solidFill>
                  <a:schemeClr val="bg1"/>
                </a:solidFill>
              </a:rPr>
              <a:t> che rendono </a:t>
            </a:r>
            <a:r>
              <a:rPr lang="it-IT" altLang="it-IT" sz="2200" b="1" dirty="0">
                <a:solidFill>
                  <a:schemeClr val="bg1"/>
                </a:solidFill>
              </a:rPr>
              <a:t>non praticabili forme alternative </a:t>
            </a:r>
            <a:r>
              <a:rPr lang="it-IT" altLang="it-IT" sz="2200" dirty="0">
                <a:solidFill>
                  <a:schemeClr val="bg1"/>
                </a:solidFill>
              </a:rPr>
              <a:t>di riduzioni di orario, </a:t>
            </a:r>
            <a:r>
              <a:rPr lang="it-IT" altLang="it-IT" sz="2200" dirty="0" smtClean="0">
                <a:solidFill>
                  <a:schemeClr val="bg1"/>
                </a:solidFill>
              </a:rPr>
              <a:t>nonché </a:t>
            </a:r>
            <a:r>
              <a:rPr lang="it-IT" altLang="it-IT" sz="2200" dirty="0">
                <a:solidFill>
                  <a:schemeClr val="bg1"/>
                </a:solidFill>
              </a:rPr>
              <a:t>delle </a:t>
            </a:r>
            <a:r>
              <a:rPr lang="it-IT" altLang="it-IT" sz="2200" b="1" dirty="0">
                <a:solidFill>
                  <a:schemeClr val="bg1"/>
                </a:solidFill>
              </a:rPr>
              <a:t>misure previste per la gestione delle eventuali eccedenze di  personale</a:t>
            </a:r>
            <a:r>
              <a:rPr lang="it-IT" altLang="it-IT" sz="2200" dirty="0">
                <a:solidFill>
                  <a:schemeClr val="bg1"/>
                </a:solidFill>
              </a:rPr>
              <a:t>,  i  </a:t>
            </a:r>
            <a:r>
              <a:rPr lang="it-IT" altLang="it-IT" sz="2200" b="1" dirty="0">
                <a:solidFill>
                  <a:schemeClr val="bg1"/>
                </a:solidFill>
              </a:rPr>
              <a:t>criteri  di  scelta  dei  lavoratori  da sospendere</a:t>
            </a:r>
            <a:r>
              <a:rPr lang="it-IT" altLang="it-IT" sz="2200" dirty="0">
                <a:solidFill>
                  <a:schemeClr val="bg1"/>
                </a:solidFill>
              </a:rPr>
              <a:t>, che devono essere coerenti con le ragioni per le quali è</a:t>
            </a:r>
            <a:r>
              <a:rPr lang="it-IT" altLang="it-IT" sz="2200" dirty="0" smtClean="0">
                <a:solidFill>
                  <a:schemeClr val="bg1"/>
                </a:solidFill>
              </a:rPr>
              <a:t> </a:t>
            </a:r>
            <a:r>
              <a:rPr lang="it-IT" altLang="it-IT" sz="2200" dirty="0">
                <a:solidFill>
                  <a:schemeClr val="bg1"/>
                </a:solidFill>
              </a:rPr>
              <a:t>richiesto  l'intervento,  e  le  </a:t>
            </a:r>
            <a:r>
              <a:rPr lang="it-IT" altLang="it-IT" sz="2200" b="1" dirty="0" smtClean="0">
                <a:solidFill>
                  <a:schemeClr val="bg1"/>
                </a:solidFill>
              </a:rPr>
              <a:t>modalità  </a:t>
            </a:r>
            <a:r>
              <a:rPr lang="it-IT" altLang="it-IT" sz="2200" b="1" dirty="0">
                <a:solidFill>
                  <a:schemeClr val="bg1"/>
                </a:solidFill>
              </a:rPr>
              <a:t>della  rotazione  </a:t>
            </a:r>
            <a:r>
              <a:rPr lang="it-IT" altLang="it-IT" sz="2200" dirty="0">
                <a:solidFill>
                  <a:schemeClr val="bg1"/>
                </a:solidFill>
              </a:rPr>
              <a:t>tra   i lavoratori o le ragioni tecnico-organizzative della mancata  adozione di meccanismi di rotazione.</a:t>
            </a:r>
            <a:endParaRPr lang="it-IT" altLang="it-IT" sz="22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194</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6228184" y="1772816"/>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programma</a:t>
            </a:r>
          </a:p>
          <a:p>
            <a:pPr algn="ctr" eaLnBrk="1" fontAlgn="auto" hangingPunct="1">
              <a:spcBef>
                <a:spcPts val="0"/>
              </a:spcBef>
              <a:spcAft>
                <a:spcPts val="0"/>
              </a:spcAft>
            </a:pPr>
            <a:r>
              <a:rPr lang="it-IT" sz="2000" b="1" dirty="0" smtClean="0">
                <a:solidFill>
                  <a:prstClr val="white"/>
                </a:solidFill>
              </a:rPr>
              <a:t>eccedenze</a:t>
            </a:r>
          </a:p>
          <a:p>
            <a:pPr algn="ctr" eaLnBrk="1" fontAlgn="auto" hangingPunct="1">
              <a:spcBef>
                <a:spcPts val="0"/>
              </a:spcBef>
              <a:spcAft>
                <a:spcPts val="0"/>
              </a:spcAft>
            </a:pPr>
            <a:r>
              <a:rPr lang="it-IT" sz="2000" b="1" dirty="0" smtClean="0">
                <a:solidFill>
                  <a:prstClr val="white"/>
                </a:solidFill>
              </a:rPr>
              <a:t>rotazione</a:t>
            </a:r>
            <a:endParaRPr lang="it-IT" sz="2000" b="1" dirty="0">
              <a:solidFill>
                <a:prstClr val="white"/>
              </a:solidFill>
            </a:endParaRPr>
          </a:p>
        </p:txBody>
      </p:sp>
    </p:spTree>
    <p:extLst>
      <p:ext uri="{BB962C8B-B14F-4D97-AF65-F5344CB8AC3E}">
        <p14:creationId xmlns:p14="http://schemas.microsoft.com/office/powerpoint/2010/main" val="312581527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r>
              <a:rPr lang="it-IT" altLang="it-IT" sz="2400" b="1" dirty="0" smtClean="0">
                <a:solidFill>
                  <a:schemeClr val="bg1"/>
                </a:solidFill>
              </a:rPr>
              <a:t>Art</a:t>
            </a:r>
            <a:r>
              <a:rPr lang="it-IT" altLang="it-IT" sz="2400" b="1" dirty="0">
                <a:solidFill>
                  <a:schemeClr val="bg1"/>
                </a:solidFill>
              </a:rPr>
              <a:t>. </a:t>
            </a:r>
            <a:r>
              <a:rPr lang="it-IT" altLang="it-IT" sz="2400" b="1" dirty="0" smtClean="0">
                <a:solidFill>
                  <a:schemeClr val="bg1"/>
                </a:solidFill>
              </a:rPr>
              <a:t>24</a:t>
            </a:r>
            <a:endParaRPr lang="it-IT" altLang="it-IT" sz="2400" b="1" dirty="0">
              <a:solidFill>
                <a:schemeClr val="bg1"/>
              </a:solidFill>
            </a:endParaRPr>
          </a:p>
          <a:p>
            <a:pPr eaLnBrk="1" hangingPunct="1"/>
            <a:r>
              <a:rPr lang="it-IT" altLang="it-IT" sz="2400" b="1" dirty="0" smtClean="0">
                <a:solidFill>
                  <a:srgbClr val="FF0000"/>
                </a:solidFill>
              </a:rPr>
              <a:t>Consultazione sindacale</a:t>
            </a:r>
          </a:p>
          <a:p>
            <a:pPr algn="just" eaLnBrk="1" hangingPunct="1"/>
            <a:r>
              <a:rPr lang="it-IT" altLang="it-IT" sz="2200" b="1" i="1" dirty="0" smtClean="0">
                <a:solidFill>
                  <a:schemeClr val="bg1"/>
                </a:solidFill>
              </a:rPr>
              <a:t>4</a:t>
            </a:r>
            <a:r>
              <a:rPr lang="it-IT" altLang="it-IT" sz="2000" b="1" i="1" dirty="0" smtClean="0">
                <a:solidFill>
                  <a:schemeClr val="bg1"/>
                </a:solidFill>
              </a:rPr>
              <a:t>. </a:t>
            </a:r>
            <a:r>
              <a:rPr lang="it-IT" altLang="it-IT" sz="2000" u="sng" dirty="0" smtClean="0">
                <a:solidFill>
                  <a:schemeClr val="bg1"/>
                </a:solidFill>
              </a:rPr>
              <a:t>Salvo </a:t>
            </a:r>
            <a:r>
              <a:rPr lang="it-IT" altLang="it-IT" sz="2000" u="sng" dirty="0">
                <a:solidFill>
                  <a:schemeClr val="bg1"/>
                </a:solidFill>
              </a:rPr>
              <a:t>il caso di richieste di trattamento presentate da  </a:t>
            </a:r>
            <a:r>
              <a:rPr lang="it-IT" altLang="it-IT" sz="2000" u="sng" dirty="0" smtClean="0">
                <a:solidFill>
                  <a:schemeClr val="bg1"/>
                </a:solidFill>
              </a:rPr>
              <a:t>imprese edili </a:t>
            </a:r>
            <a:r>
              <a:rPr lang="it-IT" altLang="it-IT" sz="2000" u="sng" dirty="0">
                <a:solidFill>
                  <a:schemeClr val="bg1"/>
                </a:solidFill>
              </a:rPr>
              <a:t>e affini, </a:t>
            </a:r>
            <a:r>
              <a:rPr lang="it-IT" altLang="it-IT" sz="2000" b="1" u="sng" dirty="0">
                <a:solidFill>
                  <a:schemeClr val="bg1"/>
                </a:solidFill>
              </a:rPr>
              <a:t>le  parti  devono  espressamente  dichiarare  la  non </a:t>
            </a:r>
            <a:r>
              <a:rPr lang="it-IT" altLang="it-IT" sz="2000" b="1" u="sng" dirty="0" smtClean="0">
                <a:solidFill>
                  <a:schemeClr val="bg1"/>
                </a:solidFill>
              </a:rPr>
              <a:t>percorribilità </a:t>
            </a:r>
            <a:r>
              <a:rPr lang="it-IT" altLang="it-IT" sz="2000" b="1" u="sng" dirty="0">
                <a:solidFill>
                  <a:schemeClr val="bg1"/>
                </a:solidFill>
              </a:rPr>
              <a:t>della causale di contratto  di  </a:t>
            </a:r>
            <a:r>
              <a:rPr lang="it-IT" altLang="it-IT" sz="2000" b="1" u="sng" dirty="0" smtClean="0">
                <a:solidFill>
                  <a:schemeClr val="bg1"/>
                </a:solidFill>
              </a:rPr>
              <a:t>solidarietà  </a:t>
            </a:r>
            <a:r>
              <a:rPr lang="it-IT" altLang="it-IT" sz="2000" b="1" u="sng" dirty="0">
                <a:solidFill>
                  <a:schemeClr val="bg1"/>
                </a:solidFill>
              </a:rPr>
              <a:t>d</a:t>
            </a:r>
            <a:r>
              <a:rPr lang="it-IT" altLang="it-IT" sz="2000" u="sng" dirty="0">
                <a:solidFill>
                  <a:schemeClr val="bg1"/>
                </a:solidFill>
              </a:rPr>
              <a:t>i  cui all'articolo 21, comma 1, lettera c).</a:t>
            </a:r>
          </a:p>
          <a:p>
            <a:pPr algn="just" eaLnBrk="1" hangingPunct="1"/>
            <a:r>
              <a:rPr lang="it-IT" altLang="it-IT" sz="2000" b="1" dirty="0" smtClean="0">
                <a:solidFill>
                  <a:schemeClr val="bg1"/>
                </a:solidFill>
              </a:rPr>
              <a:t>5. L'intera </a:t>
            </a:r>
            <a:r>
              <a:rPr lang="it-IT" altLang="it-IT" sz="2000" b="1" dirty="0">
                <a:solidFill>
                  <a:schemeClr val="bg1"/>
                </a:solidFill>
              </a:rPr>
              <a:t>procedura di consultazione</a:t>
            </a:r>
            <a:r>
              <a:rPr lang="it-IT" altLang="it-IT" sz="2000" dirty="0">
                <a:solidFill>
                  <a:schemeClr val="bg1"/>
                </a:solidFill>
              </a:rPr>
              <a:t>, attivata dalla richiesta </a:t>
            </a:r>
            <a:r>
              <a:rPr lang="it-IT" altLang="it-IT" sz="2000" dirty="0" smtClean="0">
                <a:solidFill>
                  <a:schemeClr val="bg1"/>
                </a:solidFill>
              </a:rPr>
              <a:t>di esame </a:t>
            </a:r>
            <a:r>
              <a:rPr lang="it-IT" altLang="it-IT" sz="2000" dirty="0">
                <a:solidFill>
                  <a:schemeClr val="bg1"/>
                </a:solidFill>
              </a:rPr>
              <a:t>congiunto, </a:t>
            </a:r>
            <a:r>
              <a:rPr lang="it-IT" altLang="it-IT" sz="2000" b="1" dirty="0">
                <a:solidFill>
                  <a:schemeClr val="bg1"/>
                </a:solidFill>
              </a:rPr>
              <a:t>si esaurisce entro i 25 giorni successivi  a  quello in cui </a:t>
            </a:r>
            <a:r>
              <a:rPr lang="it-IT" altLang="it-IT" sz="2000" b="1" dirty="0" smtClean="0">
                <a:solidFill>
                  <a:schemeClr val="bg1"/>
                </a:solidFill>
              </a:rPr>
              <a:t>è </a:t>
            </a:r>
            <a:r>
              <a:rPr lang="it-IT" altLang="it-IT" sz="2000" b="1" dirty="0">
                <a:solidFill>
                  <a:schemeClr val="bg1"/>
                </a:solidFill>
              </a:rPr>
              <a:t>stata avanzata la richiesta medesima</a:t>
            </a:r>
            <a:r>
              <a:rPr lang="it-IT" altLang="it-IT" sz="2000" dirty="0">
                <a:solidFill>
                  <a:schemeClr val="bg1"/>
                </a:solidFill>
              </a:rPr>
              <a:t>, </a:t>
            </a:r>
            <a:r>
              <a:rPr lang="it-IT" altLang="it-IT" sz="2000" b="1" dirty="0">
                <a:solidFill>
                  <a:schemeClr val="bg1"/>
                </a:solidFill>
              </a:rPr>
              <a:t>ridotti a 10  per  le imprese che occupano fino a 50 dipendenti.</a:t>
            </a:r>
          </a:p>
          <a:p>
            <a:pPr algn="just" eaLnBrk="1" hangingPunct="1"/>
            <a:r>
              <a:rPr lang="it-IT" altLang="it-IT" sz="2000" b="1" dirty="0" smtClean="0">
                <a:solidFill>
                  <a:schemeClr val="bg1"/>
                </a:solidFill>
              </a:rPr>
              <a:t>6. </a:t>
            </a:r>
            <a:r>
              <a:rPr lang="it-IT" altLang="it-IT" sz="2000" dirty="0" smtClean="0">
                <a:solidFill>
                  <a:schemeClr val="bg1"/>
                </a:solidFill>
              </a:rPr>
              <a:t>Con </a:t>
            </a:r>
            <a:r>
              <a:rPr lang="it-IT" altLang="it-IT" sz="2000" b="1" dirty="0">
                <a:solidFill>
                  <a:schemeClr val="bg1"/>
                </a:solidFill>
              </a:rPr>
              <a:t>decreto del Ministro del lavoro </a:t>
            </a:r>
            <a:r>
              <a:rPr lang="it-IT" altLang="it-IT" sz="2000" dirty="0">
                <a:solidFill>
                  <a:schemeClr val="bg1"/>
                </a:solidFill>
              </a:rPr>
              <a:t>e delle  politiche  sociali</a:t>
            </a:r>
            <a:r>
              <a:rPr lang="it-IT" altLang="it-IT" sz="2000" dirty="0" smtClean="0">
                <a:solidFill>
                  <a:schemeClr val="bg1"/>
                </a:solidFill>
              </a:rPr>
              <a:t>, di </a:t>
            </a:r>
            <a:r>
              <a:rPr lang="it-IT" altLang="it-IT" sz="2000" dirty="0">
                <a:solidFill>
                  <a:schemeClr val="bg1"/>
                </a:solidFill>
              </a:rPr>
              <a:t>concerto  con  il  Ministro  dell'economia  e  delle  finanze,  da adottare entro 60 giorni dall'entrata in vigore del presente decreto, è</a:t>
            </a:r>
            <a:r>
              <a:rPr lang="it-IT" altLang="it-IT" sz="2000" dirty="0" smtClean="0">
                <a:solidFill>
                  <a:schemeClr val="bg1"/>
                </a:solidFill>
              </a:rPr>
              <a:t> </a:t>
            </a:r>
            <a:r>
              <a:rPr lang="it-IT" altLang="it-IT" sz="2000" b="1" dirty="0">
                <a:solidFill>
                  <a:schemeClr val="bg1"/>
                </a:solidFill>
              </a:rPr>
              <a:t>definito l'incremento della contribuzione addizionale, applicabile a titolo di sanzione per  il  mancato  rispetto  delle  </a:t>
            </a:r>
            <a:r>
              <a:rPr lang="it-IT" altLang="it-IT" sz="2000" b="1" dirty="0" smtClean="0">
                <a:solidFill>
                  <a:schemeClr val="bg1"/>
                </a:solidFill>
              </a:rPr>
              <a:t>modalità  </a:t>
            </a:r>
            <a:r>
              <a:rPr lang="it-IT" altLang="it-IT" sz="2000" b="1" dirty="0">
                <a:solidFill>
                  <a:schemeClr val="bg1"/>
                </a:solidFill>
              </a:rPr>
              <a:t>di rotazione tra i lavoratori di cui al comma 3.                                </a:t>
            </a:r>
            <a:endParaRPr lang="it-IT" altLang="it-IT" sz="22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195</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6300192" y="1556792"/>
            <a:ext cx="266429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no </a:t>
            </a:r>
            <a:r>
              <a:rPr lang="it-IT" sz="2000" b="1" dirty="0" err="1" smtClean="0">
                <a:solidFill>
                  <a:prstClr val="white"/>
                </a:solidFill>
              </a:rPr>
              <a:t>cds</a:t>
            </a:r>
            <a:endParaRPr lang="it-IT" sz="2000" b="1" dirty="0" smtClean="0">
              <a:solidFill>
                <a:prstClr val="white"/>
              </a:solidFill>
            </a:endParaRPr>
          </a:p>
          <a:p>
            <a:pPr algn="ctr" eaLnBrk="1" fontAlgn="auto" hangingPunct="1">
              <a:spcBef>
                <a:spcPts val="0"/>
              </a:spcBef>
              <a:spcAft>
                <a:spcPts val="0"/>
              </a:spcAft>
            </a:pPr>
            <a:r>
              <a:rPr lang="it-IT" sz="2000" b="1" dirty="0" smtClean="0">
                <a:solidFill>
                  <a:prstClr val="white"/>
                </a:solidFill>
              </a:rPr>
              <a:t>fine procedura</a:t>
            </a:r>
          </a:p>
          <a:p>
            <a:pPr algn="ctr" eaLnBrk="1" fontAlgn="auto" hangingPunct="1">
              <a:spcBef>
                <a:spcPts val="0"/>
              </a:spcBef>
              <a:spcAft>
                <a:spcPts val="0"/>
              </a:spcAft>
            </a:pPr>
            <a:r>
              <a:rPr lang="it-IT" sz="2000" b="1" dirty="0" smtClean="0">
                <a:solidFill>
                  <a:prstClr val="white"/>
                </a:solidFill>
              </a:rPr>
              <a:t>sanzioni</a:t>
            </a:r>
            <a:endParaRPr lang="it-IT" sz="2000" b="1" dirty="0">
              <a:solidFill>
                <a:prstClr val="white"/>
              </a:solidFill>
            </a:endParaRPr>
          </a:p>
        </p:txBody>
      </p:sp>
    </p:spTree>
    <p:extLst>
      <p:ext uri="{BB962C8B-B14F-4D97-AF65-F5344CB8AC3E}">
        <p14:creationId xmlns:p14="http://schemas.microsoft.com/office/powerpoint/2010/main" val="86833850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pPr algn="just" eaLnBrk="1" hangingPunct="1"/>
            <a:endParaRPr lang="it-IT" altLang="it-IT" sz="2000" b="1" dirty="0" smtClean="0">
              <a:solidFill>
                <a:schemeClr val="bg1"/>
              </a:solidFill>
            </a:endParaRPr>
          </a:p>
          <a:p>
            <a:pPr algn="just" eaLnBrk="1" hangingPunct="1"/>
            <a:endParaRPr lang="it-IT" altLang="it-IT" sz="2000" b="1" dirty="0">
              <a:solidFill>
                <a:schemeClr val="bg1"/>
              </a:solidFill>
            </a:endParaRPr>
          </a:p>
          <a:p>
            <a:pPr algn="just" eaLnBrk="1" hangingPunct="1"/>
            <a:r>
              <a:rPr lang="it-IT" altLang="it-IT" sz="2000" b="1" i="1" dirty="0">
                <a:solidFill>
                  <a:schemeClr val="bg1"/>
                </a:solidFill>
              </a:rPr>
              <a:t>Semplificazione procedure di consultazione sindacale:</a:t>
            </a:r>
          </a:p>
          <a:p>
            <a:pPr marL="342900" indent="-342900" algn="just" eaLnBrk="1" hangingPunct="1">
              <a:buFont typeface="Arial" panose="020B0604020202020204" pitchFamily="34" charset="0"/>
              <a:buChar char="•"/>
            </a:pPr>
            <a:r>
              <a:rPr lang="it-IT" altLang="it-IT" sz="2000" dirty="0">
                <a:solidFill>
                  <a:schemeClr val="bg1"/>
                </a:solidFill>
              </a:rPr>
              <a:t>all’atto della comunicazione alle associazioni sindacali, </a:t>
            </a:r>
            <a:r>
              <a:rPr lang="it-IT" altLang="it-IT" sz="2000" b="1" dirty="0">
                <a:solidFill>
                  <a:schemeClr val="bg1"/>
                </a:solidFill>
              </a:rPr>
              <a:t>viene meno l’obbligo </a:t>
            </a:r>
            <a:r>
              <a:rPr lang="it-IT" altLang="it-IT" sz="2000" dirty="0">
                <a:solidFill>
                  <a:schemeClr val="bg1"/>
                </a:solidFill>
              </a:rPr>
              <a:t>per l’impresa di  comunicare i criteri di individuazione dei lavoratori da sospendere e le modalità di rotazione;</a:t>
            </a:r>
          </a:p>
          <a:p>
            <a:pPr marL="342900" indent="-342900" algn="just" eaLnBrk="1" hangingPunct="1">
              <a:buFont typeface="Arial" panose="020B0604020202020204" pitchFamily="34" charset="0"/>
              <a:buChar char="•"/>
            </a:pPr>
            <a:r>
              <a:rPr lang="it-IT" altLang="it-IT" sz="2000" dirty="0">
                <a:solidFill>
                  <a:schemeClr val="bg1"/>
                </a:solidFill>
              </a:rPr>
              <a:t>per quanto riguarda i criteri di scelta e rotazione, viene stabilito che la congruità dei criteri  di scelta si valuta sulla coerenza con le ragioni per cui viene richiesto l’intervento;</a:t>
            </a:r>
          </a:p>
          <a:p>
            <a:pPr marL="342900" indent="-342900" algn="just" eaLnBrk="1" hangingPunct="1">
              <a:buFont typeface="Arial" panose="020B0604020202020204" pitchFamily="34" charset="0"/>
              <a:buChar char="•"/>
            </a:pPr>
            <a:r>
              <a:rPr lang="it-IT" altLang="it-IT" sz="2000" b="1" dirty="0">
                <a:solidFill>
                  <a:schemeClr val="bg1"/>
                </a:solidFill>
              </a:rPr>
              <a:t>vengono  abrogate  le  norme  sulla  rotazione</a:t>
            </a:r>
            <a:r>
              <a:rPr lang="it-IT" altLang="it-IT" sz="2000" dirty="0">
                <a:solidFill>
                  <a:schemeClr val="bg1"/>
                </a:solidFill>
              </a:rPr>
              <a:t>,  complicatissime  e  di  difficile  attuazione,  e  le   sanzioni  che  ne  conseguivano.  D’ora  in  poi,  le sanzioni (semplificate) si applicano solo per il  mancato rispetto delle modalità di rotazione concordate nell’esame congiunto</a:t>
            </a:r>
            <a:r>
              <a:rPr lang="it-IT" altLang="it-IT" sz="2000" dirty="0" smtClean="0">
                <a:solidFill>
                  <a:schemeClr val="bg1"/>
                </a:solidFill>
              </a:rPr>
              <a:t>.</a:t>
            </a:r>
          </a:p>
          <a:p>
            <a:pPr eaLnBrk="1" hangingPunct="1"/>
            <a:r>
              <a:rPr lang="it-IT" altLang="it-IT" sz="2000" b="1" dirty="0" smtClean="0">
                <a:solidFill>
                  <a:schemeClr val="bg1"/>
                </a:solidFill>
              </a:rPr>
              <a:t>Le sanzioni dovranno essere determinate da un Decreto Ministeriale del Lavoro entro 60 giorni dall’entrata in vigore del decreto legislativo</a:t>
            </a:r>
            <a:r>
              <a:rPr lang="it-IT" altLang="it-IT" sz="2000" dirty="0" smtClean="0">
                <a:solidFill>
                  <a:schemeClr val="bg1"/>
                </a:solidFill>
              </a:rPr>
              <a:t>.</a:t>
            </a:r>
            <a:endParaRPr lang="it-IT" altLang="it-IT" sz="2000" dirty="0">
              <a:solidFill>
                <a:schemeClr val="bg1"/>
              </a:solidFill>
            </a:endParaRPr>
          </a:p>
          <a:p>
            <a:pPr algn="just" eaLnBrk="1" hangingPunct="1"/>
            <a:endParaRPr lang="it-IT" altLang="it-IT" sz="2000" b="1" dirty="0" smtClean="0">
              <a:solidFill>
                <a:schemeClr val="bg1"/>
              </a:solidFill>
            </a:endParaRPr>
          </a:p>
          <a:p>
            <a:pPr algn="just" eaLnBrk="1" hangingPunct="1"/>
            <a:endParaRPr lang="it-IT" altLang="it-IT" sz="2000" b="1" dirty="0">
              <a:solidFill>
                <a:schemeClr val="bg1"/>
              </a:solidFill>
            </a:endParaRPr>
          </a:p>
          <a:p>
            <a:pPr marL="342900" indent="-342900" algn="just" eaLnBrk="1" hangingPunct="1">
              <a:buFont typeface="Arial" panose="020B0604020202020204" pitchFamily="34" charset="0"/>
              <a:buChar char="•"/>
            </a:pPr>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196</a:t>
            </a:fld>
            <a:endParaRPr lang="it-IT">
              <a:solidFill>
                <a:prstClr val="white">
                  <a:tint val="75000"/>
                </a:prstClr>
              </a:solidFill>
            </a:endParaRPr>
          </a:p>
        </p:txBody>
      </p:sp>
      <p:sp>
        <p:nvSpPr>
          <p:cNvPr id="7" name="Ovale 6"/>
          <p:cNvSpPr/>
          <p:nvPr/>
        </p:nvSpPr>
        <p:spPr>
          <a:xfrm>
            <a:off x="5924895" y="1771229"/>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endParaRPr lang="it-IT" sz="1400" b="1" dirty="0">
              <a:solidFill>
                <a:prstClr val="black"/>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80391151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0" y="1733228"/>
            <a:ext cx="9144000" cy="4968552"/>
          </a:xfrm>
        </p:spPr>
        <p:txBody>
          <a:bodyPr/>
          <a:lstStyle/>
          <a:p>
            <a:pPr eaLnBrk="1" hangingPunct="1"/>
            <a:r>
              <a:rPr lang="it-IT" altLang="it-IT" sz="1800" b="1" dirty="0" smtClean="0">
                <a:solidFill>
                  <a:schemeClr val="bg1"/>
                </a:solidFill>
              </a:rPr>
              <a:t> </a:t>
            </a:r>
          </a:p>
          <a:p>
            <a:pPr eaLnBrk="1" hangingPunct="1"/>
            <a:endParaRPr lang="it-IT" altLang="it-IT" sz="1800" b="1" dirty="0">
              <a:solidFill>
                <a:schemeClr val="bg1"/>
              </a:solidFill>
            </a:endParaRPr>
          </a:p>
          <a:p>
            <a:pPr eaLnBrk="1" hangingPunct="1"/>
            <a:r>
              <a:rPr lang="it-IT" altLang="it-IT" sz="1800" b="1" dirty="0" smtClean="0">
                <a:solidFill>
                  <a:schemeClr val="bg1"/>
                </a:solidFill>
              </a:rPr>
              <a:t>semplificazione </a:t>
            </a:r>
            <a:r>
              <a:rPr lang="it-IT" altLang="it-IT" sz="1800" b="1" dirty="0">
                <a:solidFill>
                  <a:schemeClr val="bg1"/>
                </a:solidFill>
              </a:rPr>
              <a:t>della procedura sindacale </a:t>
            </a:r>
            <a:r>
              <a:rPr lang="it-IT" altLang="it-IT" sz="1800" b="1" dirty="0" smtClean="0">
                <a:solidFill>
                  <a:schemeClr val="bg1"/>
                </a:solidFill>
              </a:rPr>
              <a:t> </a:t>
            </a:r>
          </a:p>
          <a:p>
            <a:pPr eaLnBrk="1" hangingPunct="1"/>
            <a:endParaRPr lang="it-IT" altLang="it-IT" sz="1800" b="1" dirty="0">
              <a:solidFill>
                <a:schemeClr val="bg1"/>
              </a:solidFill>
            </a:endParaRPr>
          </a:p>
          <a:p>
            <a:pPr eaLnBrk="1" hangingPunct="1"/>
            <a:endParaRPr lang="it-IT" altLang="it-IT" sz="1800" b="1" dirty="0" smtClean="0">
              <a:solidFill>
                <a:schemeClr val="bg1"/>
              </a:solidFill>
            </a:endParaRPr>
          </a:p>
          <a:p>
            <a:pPr algn="just" eaLnBrk="1" hangingPunct="1"/>
            <a:r>
              <a:rPr lang="it-IT" altLang="it-IT" sz="1800" b="1" dirty="0" smtClean="0">
                <a:solidFill>
                  <a:schemeClr val="bg1"/>
                </a:solidFill>
              </a:rPr>
              <a:t>Abolizione </a:t>
            </a:r>
            <a:r>
              <a:rPr lang="it-IT" altLang="it-IT" sz="1800" b="1" dirty="0">
                <a:solidFill>
                  <a:schemeClr val="bg1"/>
                </a:solidFill>
              </a:rPr>
              <a:t>di un contenuto obbligatorio della comunicazione di avvio della procedura per la concessione del trattamento straordinario da inviare alle </a:t>
            </a:r>
            <a:r>
              <a:rPr lang="it-IT" altLang="it-IT" sz="1800" b="1" dirty="0" err="1">
                <a:solidFill>
                  <a:schemeClr val="bg1"/>
                </a:solidFill>
              </a:rPr>
              <a:t>Rsa</a:t>
            </a:r>
            <a:r>
              <a:rPr lang="it-IT" altLang="it-IT" sz="1800" b="1" dirty="0">
                <a:solidFill>
                  <a:schemeClr val="bg1"/>
                </a:solidFill>
              </a:rPr>
              <a:t>/</a:t>
            </a:r>
            <a:r>
              <a:rPr lang="it-IT" altLang="it-IT" sz="1800" b="1" dirty="0" err="1">
                <a:solidFill>
                  <a:schemeClr val="bg1"/>
                </a:solidFill>
              </a:rPr>
              <a:t>Rsu</a:t>
            </a:r>
            <a:r>
              <a:rPr lang="it-IT" altLang="it-IT" sz="1800" b="1" dirty="0">
                <a:solidFill>
                  <a:schemeClr val="bg1"/>
                </a:solidFill>
              </a:rPr>
              <a:t>. L’impresa dovrà semplicemente indicare che intende richiedere la concessione del trattamento e, soltanto in sede di esame congiunto, </a:t>
            </a:r>
            <a:r>
              <a:rPr lang="it-IT" altLang="it-IT" sz="1800" b="1" dirty="0" smtClean="0">
                <a:solidFill>
                  <a:schemeClr val="bg1"/>
                </a:solidFill>
              </a:rPr>
              <a:t>da richiedere entro 3 giorni, portare </a:t>
            </a:r>
            <a:r>
              <a:rPr lang="it-IT" altLang="it-IT" sz="1800" b="1" dirty="0">
                <a:solidFill>
                  <a:schemeClr val="bg1"/>
                </a:solidFill>
              </a:rPr>
              <a:t>a conoscenza della controparte sindacale il programma che intende attuare, la durata, il numero dei lavoratori, le ragioni che non rendono praticabili forme alternative di riduzioni di orario, i criteri di scelta, le modalità della rotazione o le ragioni tecnico-organizzative della mancata adozione della stessa. </a:t>
            </a:r>
            <a:endParaRPr lang="it-IT" altLang="it-IT" sz="1800" b="1" dirty="0" smtClean="0">
              <a:solidFill>
                <a:schemeClr val="bg1"/>
              </a:solidFill>
            </a:endParaRPr>
          </a:p>
          <a:p>
            <a:pPr algn="just" eaLnBrk="1" hangingPunct="1"/>
            <a:r>
              <a:rPr lang="it-IT" altLang="it-IT" sz="1800" dirty="0" smtClean="0">
                <a:solidFill>
                  <a:schemeClr val="bg1"/>
                </a:solidFill>
              </a:rPr>
              <a:t>Un </a:t>
            </a:r>
            <a:r>
              <a:rPr lang="it-IT" altLang="it-IT" sz="1800" dirty="0">
                <a:solidFill>
                  <a:schemeClr val="bg1"/>
                </a:solidFill>
              </a:rPr>
              <a:t>intervento auspicato, considerata la mole di contenzioso instaurato dai lavoratori per incompletezza della comunicazione iniziale e la propensione della giurisprudenza a concedere il risarcimento anche a fronte di minime carenze e pur in presenza di accordi sindacali.</a:t>
            </a:r>
          </a:p>
          <a:p>
            <a:pPr eaLnBrk="1" hangingPunct="1"/>
            <a:endParaRPr lang="it-IT" altLang="it-IT" sz="18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197</a:t>
            </a:fld>
            <a:endParaRPr lang="it-IT">
              <a:solidFill>
                <a:prstClr val="white">
                  <a:tint val="75000"/>
                </a:prstClr>
              </a:solidFill>
            </a:endParaRPr>
          </a:p>
        </p:txBody>
      </p:sp>
      <p:sp>
        <p:nvSpPr>
          <p:cNvPr id="3" name="Freccia in giù 2"/>
          <p:cNvSpPr/>
          <p:nvPr/>
        </p:nvSpPr>
        <p:spPr>
          <a:xfrm>
            <a:off x="4329684" y="1817101"/>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
        <p:nvSpPr>
          <p:cNvPr id="4" name="Freccia in giù 3"/>
          <p:cNvSpPr/>
          <p:nvPr/>
        </p:nvSpPr>
        <p:spPr>
          <a:xfrm>
            <a:off x="4329684" y="289636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47116849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Articolo 25</a:t>
            </a:r>
          </a:p>
          <a:p>
            <a:pPr eaLnBrk="1" hangingPunct="1"/>
            <a:r>
              <a:rPr lang="it-IT" altLang="it-IT" sz="2400" b="1" dirty="0">
                <a:solidFill>
                  <a:schemeClr val="bg1"/>
                </a:solidFill>
              </a:rPr>
              <a:t>Procedimento</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1. </a:t>
            </a:r>
            <a:r>
              <a:rPr lang="it-IT" altLang="it-IT" sz="2200" dirty="0" smtClean="0">
                <a:solidFill>
                  <a:schemeClr val="bg1"/>
                </a:solidFill>
              </a:rPr>
              <a:t>La </a:t>
            </a:r>
            <a:r>
              <a:rPr lang="it-IT" altLang="it-IT" sz="2200" dirty="0">
                <a:solidFill>
                  <a:schemeClr val="bg1"/>
                </a:solidFill>
              </a:rPr>
              <a:t>domanda di concessione di trattamento straordinario di integrazione salariale è presentata </a:t>
            </a:r>
            <a:r>
              <a:rPr lang="it-IT" altLang="it-IT" sz="2200" b="1" dirty="0">
                <a:solidFill>
                  <a:schemeClr val="bg1"/>
                </a:solidFill>
              </a:rPr>
              <a:t>entro sette giorni </a:t>
            </a:r>
            <a:r>
              <a:rPr lang="it-IT" altLang="it-IT" sz="2200" dirty="0">
                <a:solidFill>
                  <a:schemeClr val="bg1"/>
                </a:solidFill>
              </a:rPr>
              <a:t>dalla data di conclusione della procedura di consultazione sindacale </a:t>
            </a:r>
            <a:r>
              <a:rPr lang="it-IT" altLang="it-IT" sz="2200" b="1" dirty="0">
                <a:solidFill>
                  <a:schemeClr val="bg1"/>
                </a:solidFill>
              </a:rPr>
              <a:t>o dalla data di stipula dell’accordo collettivo aziendale </a:t>
            </a:r>
            <a:r>
              <a:rPr lang="it-IT" altLang="it-IT" sz="2200" dirty="0">
                <a:solidFill>
                  <a:schemeClr val="bg1"/>
                </a:solidFill>
              </a:rPr>
              <a:t>relativo al ricorso all’intervento e deve essere corredata dell’elenco nominativo dei lavoratori interessati dalle sospensioni o riduzioni di orario. </a:t>
            </a:r>
            <a:r>
              <a:rPr lang="it-IT" altLang="it-IT" sz="2200" dirty="0" smtClean="0">
                <a:solidFill>
                  <a:schemeClr val="bg1"/>
                </a:solidFill>
              </a:rPr>
              <a:t>(…)</a:t>
            </a:r>
            <a:endParaRPr lang="it-IT" altLang="it-IT" sz="22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198</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6228184" y="1844824"/>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termine presentazione domanda</a:t>
            </a:r>
            <a:endParaRPr lang="it-IT" sz="2000" b="1" dirty="0">
              <a:solidFill>
                <a:prstClr val="white"/>
              </a:solidFill>
            </a:endParaRPr>
          </a:p>
        </p:txBody>
      </p:sp>
    </p:spTree>
    <p:extLst>
      <p:ext uri="{BB962C8B-B14F-4D97-AF65-F5344CB8AC3E}">
        <p14:creationId xmlns:p14="http://schemas.microsoft.com/office/powerpoint/2010/main" val="422459459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eaLnBrk="1" hangingPunct="1"/>
            <a:r>
              <a:rPr lang="it-IT" altLang="it-IT" sz="1800" b="1" dirty="0" smtClean="0">
                <a:solidFill>
                  <a:schemeClr val="bg1"/>
                </a:solidFill>
              </a:rPr>
              <a:t> </a:t>
            </a:r>
          </a:p>
          <a:p>
            <a:pPr eaLnBrk="1" hangingPunct="1"/>
            <a:endParaRPr lang="it-IT" altLang="it-IT" sz="1800" b="1" dirty="0">
              <a:solidFill>
                <a:schemeClr val="bg1"/>
              </a:solidFill>
            </a:endParaRPr>
          </a:p>
          <a:p>
            <a:pPr eaLnBrk="1" hangingPunct="1"/>
            <a:endParaRPr lang="it-IT" altLang="it-IT" sz="1800" b="1" dirty="0" smtClean="0">
              <a:solidFill>
                <a:schemeClr val="bg1"/>
              </a:solidFill>
            </a:endParaRPr>
          </a:p>
          <a:p>
            <a:pPr eaLnBrk="1" hangingPunct="1"/>
            <a:endParaRPr lang="it-IT" altLang="it-IT" sz="1800" b="1" dirty="0">
              <a:solidFill>
                <a:schemeClr val="bg1"/>
              </a:solidFill>
            </a:endParaRPr>
          </a:p>
          <a:p>
            <a:pPr eaLnBrk="1" hangingPunct="1"/>
            <a:endParaRPr lang="it-IT" altLang="it-IT" sz="1800" dirty="0" smtClean="0">
              <a:solidFill>
                <a:schemeClr val="bg1"/>
              </a:solidFill>
            </a:endParaRPr>
          </a:p>
          <a:p>
            <a:pPr algn="just" eaLnBrk="1" hangingPunct="1"/>
            <a:r>
              <a:rPr lang="it-IT" altLang="it-IT" sz="2200" dirty="0" smtClean="0">
                <a:solidFill>
                  <a:schemeClr val="bg1"/>
                </a:solidFill>
              </a:rPr>
              <a:t>Anche </a:t>
            </a:r>
            <a:r>
              <a:rPr lang="it-IT" altLang="it-IT" sz="2200" dirty="0">
                <a:solidFill>
                  <a:schemeClr val="bg1"/>
                </a:solidFill>
              </a:rPr>
              <a:t>per la </a:t>
            </a:r>
            <a:r>
              <a:rPr lang="it-IT" altLang="it-IT" sz="2200" dirty="0" err="1">
                <a:solidFill>
                  <a:schemeClr val="bg1"/>
                </a:solidFill>
              </a:rPr>
              <a:t>Cigs</a:t>
            </a:r>
            <a:r>
              <a:rPr lang="it-IT" altLang="it-IT" sz="2200" dirty="0">
                <a:solidFill>
                  <a:schemeClr val="bg1"/>
                </a:solidFill>
              </a:rPr>
              <a:t> appare però contingentato l’iter del procedimento per la concessione del trattamento: </a:t>
            </a:r>
            <a:r>
              <a:rPr lang="it-IT" altLang="it-IT" sz="2200" b="1" dirty="0">
                <a:solidFill>
                  <a:schemeClr val="bg1"/>
                </a:solidFill>
              </a:rPr>
              <a:t>il termine </a:t>
            </a:r>
            <a:r>
              <a:rPr lang="it-IT" altLang="it-IT" sz="2200" dirty="0">
                <a:solidFill>
                  <a:schemeClr val="bg1"/>
                </a:solidFill>
              </a:rPr>
              <a:t>per produrre la domanda al ministero del Lavoro (contestualmente anche alla </a:t>
            </a:r>
            <a:r>
              <a:rPr lang="it-IT" altLang="it-IT" sz="2200" dirty="0" err="1">
                <a:solidFill>
                  <a:schemeClr val="bg1"/>
                </a:solidFill>
              </a:rPr>
              <a:t>Dtl</a:t>
            </a:r>
            <a:r>
              <a:rPr lang="it-IT" altLang="it-IT" sz="2200" dirty="0">
                <a:solidFill>
                  <a:schemeClr val="bg1"/>
                </a:solidFill>
              </a:rPr>
              <a:t>) </a:t>
            </a:r>
            <a:r>
              <a:rPr lang="it-IT" altLang="it-IT" sz="2200" b="1" u="sng" dirty="0">
                <a:solidFill>
                  <a:schemeClr val="bg1"/>
                </a:solidFill>
              </a:rPr>
              <a:t>passa </a:t>
            </a:r>
            <a:r>
              <a:rPr lang="it-IT" altLang="it-IT" sz="2200" b="1" u="sng" dirty="0" smtClean="0">
                <a:solidFill>
                  <a:schemeClr val="bg1"/>
                </a:solidFill>
              </a:rPr>
              <a:t>dal previgente </a:t>
            </a:r>
            <a:r>
              <a:rPr lang="it-IT" altLang="it-IT" sz="2200" b="1" u="sng" dirty="0">
                <a:solidFill>
                  <a:schemeClr val="bg1"/>
                </a:solidFill>
              </a:rPr>
              <a:t>25° giorno </a:t>
            </a:r>
            <a:r>
              <a:rPr lang="it-IT" altLang="it-IT" sz="2200" u="sng" dirty="0">
                <a:solidFill>
                  <a:schemeClr val="bg1"/>
                </a:solidFill>
              </a:rPr>
              <a:t>dalla fine del periodo di paga in corso al termine della settimana in cui ha avuto inizio la sospensione o la riduzione di orario </a:t>
            </a:r>
            <a:r>
              <a:rPr lang="it-IT" altLang="it-IT" sz="2200" dirty="0">
                <a:solidFill>
                  <a:schemeClr val="bg1"/>
                </a:solidFill>
              </a:rPr>
              <a:t>(ridotto a 20 giorni dalla sospensione per le </a:t>
            </a:r>
            <a:r>
              <a:rPr lang="it-IT" altLang="it-IT" sz="2200" dirty="0" err="1">
                <a:solidFill>
                  <a:schemeClr val="bg1"/>
                </a:solidFill>
              </a:rPr>
              <a:t>Cigs</a:t>
            </a:r>
            <a:r>
              <a:rPr lang="it-IT" altLang="it-IT" sz="2200" dirty="0">
                <a:solidFill>
                  <a:schemeClr val="bg1"/>
                </a:solidFill>
              </a:rPr>
              <a:t> a pagamento diretto) </a:t>
            </a:r>
            <a:r>
              <a:rPr lang="it-IT" altLang="it-IT" sz="2200" b="1" u="sng" dirty="0">
                <a:solidFill>
                  <a:schemeClr val="bg1"/>
                </a:solidFill>
              </a:rPr>
              <a:t>a soli 7 giorni </a:t>
            </a:r>
            <a:r>
              <a:rPr lang="it-IT" altLang="it-IT" sz="2200" u="sng" dirty="0">
                <a:solidFill>
                  <a:schemeClr val="bg1"/>
                </a:solidFill>
              </a:rPr>
              <a:t>dalla data di conclusione della procedura di consultazione sindacale o dalla data di stipula dell’accordo collettivo aziendale che ne disciplina il ricorso.</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199</a:t>
            </a:fld>
            <a:endParaRPr lang="it-IT">
              <a:solidFill>
                <a:prstClr val="white">
                  <a:tint val="75000"/>
                </a:prstClr>
              </a:solidFill>
            </a:endParaRPr>
          </a:p>
        </p:txBody>
      </p:sp>
      <p:sp>
        <p:nvSpPr>
          <p:cNvPr id="3" name="Freccia in giù 2"/>
          <p:cNvSpPr/>
          <p:nvPr/>
        </p:nvSpPr>
        <p:spPr>
          <a:xfrm>
            <a:off x="4329684" y="256490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475672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algn="just" eaLnBrk="1" hangingPunct="1">
              <a:defRPr/>
            </a:pPr>
            <a:endParaRPr lang="it-IT" altLang="it-IT" sz="2000" dirty="0" smtClean="0">
              <a:solidFill>
                <a:schemeClr val="bg1"/>
              </a:solidFill>
            </a:endParaRPr>
          </a:p>
          <a:p>
            <a:pPr marL="342900" indent="-342900" eaLnBrk="1" hangingPunct="1">
              <a:buFont typeface="Arial" charset="0"/>
              <a:buNone/>
              <a:defRPr/>
            </a:pPr>
            <a:r>
              <a:rPr lang="it-IT" altLang="it-IT" sz="2000" b="1" u="sng" dirty="0" smtClean="0">
                <a:solidFill>
                  <a:srgbClr val="0070C0"/>
                </a:solidFill>
              </a:rPr>
              <a:t>LE  FONTI</a:t>
            </a:r>
          </a:p>
          <a:p>
            <a:pPr marL="342900" indent="-342900" eaLnBrk="1" hangingPunct="1">
              <a:buFont typeface="Arial" charset="0"/>
              <a:buNone/>
              <a:defRPr/>
            </a:pPr>
            <a:endParaRPr lang="it-IT" altLang="it-IT" sz="2000" b="1" dirty="0" smtClean="0">
              <a:solidFill>
                <a:srgbClr val="0070C0"/>
              </a:solidFill>
            </a:endParaRPr>
          </a:p>
          <a:p>
            <a:pPr marL="342900" indent="-342900" eaLnBrk="1" hangingPunct="1">
              <a:buFont typeface="Arial" charset="0"/>
              <a:buNone/>
              <a:defRPr/>
            </a:pPr>
            <a:endParaRPr lang="it-IT" altLang="it-IT" sz="2000" b="1" dirty="0" smtClean="0">
              <a:solidFill>
                <a:srgbClr val="0070C0"/>
              </a:solidFill>
            </a:endParaRPr>
          </a:p>
          <a:p>
            <a:pPr marL="342900" indent="-342900" eaLnBrk="1" hangingPunct="1">
              <a:buFont typeface="Arial" panose="020B0604020202020204" pitchFamily="34" charset="0"/>
              <a:buChar char="•"/>
              <a:defRPr/>
            </a:pPr>
            <a:r>
              <a:rPr lang="it-IT" altLang="it-IT" sz="2000" b="1" dirty="0" smtClean="0">
                <a:solidFill>
                  <a:schemeClr val="bg1"/>
                </a:solidFill>
              </a:rPr>
              <a:t>D.lgs. </a:t>
            </a:r>
            <a:r>
              <a:rPr lang="it-IT" altLang="it-IT" sz="2000" b="1" dirty="0">
                <a:solidFill>
                  <a:schemeClr val="bg1"/>
                </a:solidFill>
              </a:rPr>
              <a:t>14 settembre 2015, n. 151 </a:t>
            </a:r>
            <a:r>
              <a:rPr lang="it-IT" altLang="it-IT" sz="2000" b="1" dirty="0" smtClean="0">
                <a:solidFill>
                  <a:schemeClr val="bg1"/>
                </a:solidFill>
              </a:rPr>
              <a:t>(Art. 26)</a:t>
            </a:r>
          </a:p>
          <a:p>
            <a:pPr marL="342900" indent="-342900" eaLnBrk="1" hangingPunct="1">
              <a:buFont typeface="Arial" panose="020B0604020202020204" pitchFamily="34" charset="0"/>
              <a:buChar char="•"/>
              <a:defRPr/>
            </a:pPr>
            <a:endParaRPr lang="it-IT" altLang="it-IT" sz="800" b="1" dirty="0">
              <a:solidFill>
                <a:schemeClr val="bg1"/>
              </a:solidFill>
            </a:endParaRPr>
          </a:p>
          <a:p>
            <a:pPr marL="342900" indent="-342900" eaLnBrk="1" hangingPunct="1">
              <a:buFont typeface="Arial" panose="020B0604020202020204" pitchFamily="34" charset="0"/>
              <a:buChar char="•"/>
              <a:defRPr/>
            </a:pPr>
            <a:r>
              <a:rPr lang="it-IT" altLang="it-IT" sz="2000" b="1" dirty="0" smtClean="0">
                <a:solidFill>
                  <a:schemeClr val="bg1"/>
                </a:solidFill>
              </a:rPr>
              <a:t>D.M. LAVORO del </a:t>
            </a:r>
            <a:r>
              <a:rPr lang="it-IT" altLang="it-IT" sz="2000" b="1" dirty="0">
                <a:solidFill>
                  <a:schemeClr val="bg1"/>
                </a:solidFill>
              </a:rPr>
              <a:t>15 dicembre 2015 </a:t>
            </a:r>
            <a:r>
              <a:rPr lang="it-IT" altLang="it-IT" sz="2000" dirty="0" smtClean="0">
                <a:solidFill>
                  <a:schemeClr val="bg1"/>
                </a:solidFill>
              </a:rPr>
              <a:t>(in G.U. </a:t>
            </a:r>
            <a:r>
              <a:rPr lang="it-IT" altLang="it-IT" sz="2000" dirty="0">
                <a:solidFill>
                  <a:schemeClr val="bg1"/>
                </a:solidFill>
              </a:rPr>
              <a:t>n. 7 dell’11 gennaio </a:t>
            </a:r>
            <a:r>
              <a:rPr lang="it-IT" altLang="it-IT" sz="2000" dirty="0" smtClean="0">
                <a:solidFill>
                  <a:schemeClr val="bg1"/>
                </a:solidFill>
              </a:rPr>
              <a:t>2016) </a:t>
            </a:r>
          </a:p>
          <a:p>
            <a:pPr marL="342900" indent="-342900" eaLnBrk="1" hangingPunct="1">
              <a:buFont typeface="Arial" panose="020B0604020202020204" pitchFamily="34" charset="0"/>
              <a:buChar char="•"/>
              <a:defRPr/>
            </a:pPr>
            <a:endParaRPr lang="it-IT" altLang="it-IT" sz="800" b="1" dirty="0" smtClean="0">
              <a:solidFill>
                <a:schemeClr val="bg1"/>
              </a:solidFill>
            </a:endParaRPr>
          </a:p>
          <a:p>
            <a:pPr marL="342900" indent="-342900" eaLnBrk="1" hangingPunct="1">
              <a:buFont typeface="Arial" panose="020B0604020202020204" pitchFamily="34" charset="0"/>
              <a:buChar char="•"/>
              <a:defRPr/>
            </a:pPr>
            <a:r>
              <a:rPr lang="it-IT" altLang="it-IT" sz="2000" b="1" dirty="0" smtClean="0">
                <a:solidFill>
                  <a:schemeClr val="bg1"/>
                </a:solidFill>
              </a:rPr>
              <a:t>Circ. Min. LAVORO 4 marzo 2016, n. 12 </a:t>
            </a:r>
          </a:p>
          <a:p>
            <a:pPr eaLnBrk="1" hangingPunct="1">
              <a:defRPr/>
            </a:pPr>
            <a:endParaRPr lang="it-IT" altLang="it-IT" sz="2000" b="1" dirty="0">
              <a:solidFill>
                <a:schemeClr val="bg1"/>
              </a:solidFill>
            </a:endParaRPr>
          </a:p>
        </p:txBody>
      </p:sp>
      <p:sp>
        <p:nvSpPr>
          <p:cNvPr id="51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6FF874-3FFD-4E00-B17B-23AD825190DE}" type="slidenum">
              <a:rPr lang="it-IT" altLang="it-IT" sz="1200">
                <a:solidFill>
                  <a:srgbClr val="FFFFFF"/>
                </a:solidFill>
              </a:rPr>
              <a:pPr>
                <a:spcBef>
                  <a:spcPct val="0"/>
                </a:spcBef>
                <a:buFontTx/>
                <a:buNone/>
              </a:pPr>
              <a:t>2</a:t>
            </a:fld>
            <a:endParaRPr lang="it-IT" altLang="it-IT" sz="1200">
              <a:solidFill>
                <a:srgbClr val="FFFFFF"/>
              </a:solidFill>
            </a:endParaRPr>
          </a:p>
        </p:txBody>
      </p:sp>
      <p:pic>
        <p:nvPicPr>
          <p:cNvPr id="51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8AC46DD-0958-43E9-AB0C-EAB28AA45BC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12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3" y="77788"/>
            <a:ext cx="1036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90B209-5216-4C29-B5E9-C4AE43B16ADC}" type="slidenum">
              <a:rPr lang="it-IT" altLang="it-IT" sz="1200">
                <a:solidFill>
                  <a:srgbClr val="FFFFFF"/>
                </a:solidFill>
              </a:rPr>
              <a:pPr>
                <a:spcBef>
                  <a:spcPct val="0"/>
                </a:spcBef>
                <a:buFontTx/>
                <a:buNone/>
              </a:pPr>
              <a:t>20</a:t>
            </a:fld>
            <a:endParaRPr lang="it-IT" altLang="it-IT" sz="1200">
              <a:solidFill>
                <a:srgbClr val="FFFFFF"/>
              </a:solidFill>
            </a:endParaRPr>
          </a:p>
        </p:txBody>
      </p:sp>
      <p:pic>
        <p:nvPicPr>
          <p:cNvPr id="23556"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688975"/>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2928D049-B4AC-4987-A8B6-89F7C370B131}" type="datetime1">
              <a:rPr lang="it-IT" smtClean="0">
                <a:solidFill>
                  <a:prstClr val="white">
                    <a:tint val="75000"/>
                  </a:prstClr>
                </a:solidFill>
              </a:rPr>
              <a:pPr>
                <a:defRPr/>
              </a:pPr>
              <a:t>21/03/2016</a:t>
            </a:fld>
            <a:endParaRPr lang="it-IT">
              <a:solidFill>
                <a:prstClr val="white">
                  <a:tint val="75000"/>
                </a:prstClr>
              </a:solidFill>
            </a:endParaRPr>
          </a:p>
        </p:txBody>
      </p:sp>
      <p:pic>
        <p:nvPicPr>
          <p:cNvPr id="235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1263" y="1700213"/>
            <a:ext cx="65563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913" y="3789363"/>
            <a:ext cx="65563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Immagin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1889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Articolo 25</a:t>
            </a:r>
          </a:p>
          <a:p>
            <a:pPr eaLnBrk="1" hangingPunct="1"/>
            <a:r>
              <a:rPr lang="it-IT" altLang="it-IT" sz="2400" b="1" dirty="0">
                <a:solidFill>
                  <a:srgbClr val="FF0000"/>
                </a:solidFill>
              </a:rPr>
              <a:t>Procedimento</a:t>
            </a:r>
          </a:p>
          <a:p>
            <a:pPr eaLnBrk="1" hangingPunct="1"/>
            <a:endParaRPr lang="it-IT" altLang="it-IT" sz="2400" b="1" dirty="0">
              <a:solidFill>
                <a:schemeClr val="bg1"/>
              </a:solidFill>
            </a:endParaRPr>
          </a:p>
          <a:p>
            <a:pPr marL="342900" indent="-342900" algn="just" eaLnBrk="1" hangingPunct="1"/>
            <a:r>
              <a:rPr lang="it-IT" altLang="it-IT" sz="2200" b="1" dirty="0" smtClean="0">
                <a:solidFill>
                  <a:schemeClr val="bg1"/>
                </a:solidFill>
              </a:rPr>
              <a:t>  </a:t>
            </a:r>
            <a:r>
              <a:rPr lang="it-IT" altLang="it-IT" sz="2200" b="1" i="1" dirty="0" smtClean="0">
                <a:solidFill>
                  <a:schemeClr val="bg1"/>
                </a:solidFill>
              </a:rPr>
              <a:t>2. </a:t>
            </a:r>
            <a:r>
              <a:rPr lang="it-IT" altLang="it-IT" sz="2200" dirty="0" smtClean="0">
                <a:solidFill>
                  <a:schemeClr val="bg1"/>
                </a:solidFill>
              </a:rPr>
              <a:t>La </a:t>
            </a:r>
            <a:r>
              <a:rPr lang="it-IT" altLang="it-IT" sz="2200" dirty="0">
                <a:solidFill>
                  <a:schemeClr val="bg1"/>
                </a:solidFill>
              </a:rPr>
              <a:t>sospensione o la riduzione dell’orario, così come concordata tra le </a:t>
            </a:r>
            <a:r>
              <a:rPr lang="it-IT" altLang="it-IT" sz="2200" dirty="0" smtClean="0">
                <a:solidFill>
                  <a:schemeClr val="bg1"/>
                </a:solidFill>
              </a:rPr>
              <a:t> parti </a:t>
            </a:r>
            <a:r>
              <a:rPr lang="it-IT" altLang="it-IT" sz="2200" dirty="0">
                <a:solidFill>
                  <a:schemeClr val="bg1"/>
                </a:solidFill>
              </a:rPr>
              <a:t>nelle procedure di cui all’articolo 24, </a:t>
            </a:r>
            <a:r>
              <a:rPr lang="it-IT" altLang="it-IT" sz="2200" b="1" dirty="0">
                <a:solidFill>
                  <a:schemeClr val="bg1"/>
                </a:solidFill>
              </a:rPr>
              <a:t>decorre non prima del trentesimo giorno </a:t>
            </a:r>
            <a:r>
              <a:rPr lang="it-IT" altLang="it-IT" sz="2200" dirty="0">
                <a:solidFill>
                  <a:schemeClr val="bg1"/>
                </a:solidFill>
              </a:rPr>
              <a:t>successivo alla data di presentazione della domanda di cui al comma 1</a:t>
            </a:r>
            <a:r>
              <a:rPr lang="it-IT" altLang="it-IT" sz="2200" dirty="0" smtClean="0">
                <a:solidFill>
                  <a:schemeClr val="bg1"/>
                </a:solidFill>
              </a:rPr>
              <a:t>.</a:t>
            </a:r>
          </a:p>
          <a:p>
            <a:pPr marL="342900" indent="-342900" algn="just" eaLnBrk="1" hangingPunct="1">
              <a:buAutoNum type="arabicPeriod" startAt="2"/>
            </a:pPr>
            <a:endParaRPr lang="it-IT" altLang="it-IT" sz="1800" i="1" dirty="0">
              <a:solidFill>
                <a:schemeClr val="bg1"/>
              </a:solidFill>
            </a:endParaRPr>
          </a:p>
          <a:p>
            <a:pPr algn="just" eaLnBrk="1" hangingPunct="1"/>
            <a:endParaRPr lang="it-IT" altLang="it-IT" sz="1800" i="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200</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5436096" y="5013176"/>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decorrenza sospensione</a:t>
            </a:r>
            <a:endParaRPr lang="it-IT" sz="2000" b="1" dirty="0">
              <a:solidFill>
                <a:prstClr val="white"/>
              </a:solidFill>
            </a:endParaRPr>
          </a:p>
        </p:txBody>
      </p:sp>
    </p:spTree>
    <p:extLst>
      <p:ext uri="{BB962C8B-B14F-4D97-AF65-F5344CB8AC3E}">
        <p14:creationId xmlns:p14="http://schemas.microsoft.com/office/powerpoint/2010/main" val="234278905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Articolo </a:t>
            </a:r>
            <a:r>
              <a:rPr lang="it-IT" altLang="it-IT" sz="2400" b="1" dirty="0" smtClean="0">
                <a:solidFill>
                  <a:schemeClr val="bg1"/>
                </a:solidFill>
              </a:rPr>
              <a:t>44</a:t>
            </a:r>
            <a:endParaRPr lang="it-IT" altLang="it-IT" sz="2400" b="1" dirty="0">
              <a:solidFill>
                <a:schemeClr val="bg1"/>
              </a:solidFill>
            </a:endParaRPr>
          </a:p>
          <a:p>
            <a:pPr eaLnBrk="1" hangingPunct="1"/>
            <a:r>
              <a:rPr lang="it-IT" altLang="it-IT" sz="2400" b="1" dirty="0">
                <a:solidFill>
                  <a:schemeClr val="bg1"/>
                </a:solidFill>
              </a:rPr>
              <a:t>Disposizioni finali e </a:t>
            </a:r>
            <a:r>
              <a:rPr lang="it-IT" altLang="it-IT" sz="2400" b="1" dirty="0" smtClean="0">
                <a:solidFill>
                  <a:schemeClr val="bg1"/>
                </a:solidFill>
              </a:rPr>
              <a:t>transitorie</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4. </a:t>
            </a:r>
            <a:r>
              <a:rPr lang="it-IT" altLang="it-IT" sz="2200" dirty="0" smtClean="0">
                <a:solidFill>
                  <a:schemeClr val="bg1"/>
                </a:solidFill>
              </a:rPr>
              <a:t>La </a:t>
            </a:r>
            <a:r>
              <a:rPr lang="it-IT" altLang="it-IT" sz="2200" dirty="0">
                <a:solidFill>
                  <a:schemeClr val="bg1"/>
                </a:solidFill>
              </a:rPr>
              <a:t>disposizione di cui all’articolo 25, comma 2, si applica ai trattamenti straordinari di integrazione salariale richiesti </a:t>
            </a:r>
            <a:r>
              <a:rPr lang="it-IT" altLang="it-IT" sz="2200" b="1" dirty="0">
                <a:solidFill>
                  <a:schemeClr val="bg1"/>
                </a:solidFill>
              </a:rPr>
              <a:t>a decorrere dal 1° novembre 2015.</a:t>
            </a:r>
          </a:p>
          <a:p>
            <a:pPr marL="342900" indent="-342900" algn="just" eaLnBrk="1" hangingPunct="1">
              <a:buAutoNum type="arabicPeriod" startAt="3"/>
            </a:pPr>
            <a:endParaRPr lang="it-IT" altLang="it-IT" sz="1800" i="1" dirty="0" smtClean="0">
              <a:solidFill>
                <a:schemeClr val="bg1"/>
              </a:solidFill>
            </a:endParaRPr>
          </a:p>
          <a:p>
            <a:pPr marL="342900" indent="-342900" algn="just" eaLnBrk="1" hangingPunct="1">
              <a:buAutoNum type="arabicPeriod" startAt="3"/>
            </a:pPr>
            <a:endParaRPr lang="it-IT" altLang="it-IT" sz="1800" i="1" dirty="0">
              <a:solidFill>
                <a:schemeClr val="bg1"/>
              </a:solidFill>
            </a:endParaRPr>
          </a:p>
          <a:p>
            <a:pPr eaLnBrk="1" hangingPunct="1"/>
            <a:r>
              <a:rPr lang="it-IT" altLang="it-IT" sz="2200" b="1" i="1" dirty="0">
                <a:solidFill>
                  <a:schemeClr val="bg1"/>
                </a:solidFill>
              </a:rPr>
              <a:t>Certezza dei tempi:</a:t>
            </a:r>
          </a:p>
          <a:p>
            <a:pPr eaLnBrk="1" hangingPunct="1"/>
            <a:r>
              <a:rPr lang="it-IT" altLang="it-IT" sz="2200" dirty="0">
                <a:solidFill>
                  <a:schemeClr val="bg1"/>
                </a:solidFill>
              </a:rPr>
              <a:t>la  CIGS  parte  30  giorni  dopo  la  domanda  (per  le  richieste  presentate  a  decorrere  dal  1  novembre 2015</a:t>
            </a:r>
            <a:r>
              <a:rPr lang="it-IT" altLang="it-IT" sz="2200" dirty="0" smtClean="0">
                <a:solidFill>
                  <a:schemeClr val="bg1"/>
                </a:solidFill>
              </a:rPr>
              <a:t>)</a:t>
            </a:r>
            <a:endParaRPr lang="it-IT" altLang="it-IT" sz="2200" dirty="0">
              <a:solidFill>
                <a:schemeClr val="bg1"/>
              </a:solidFill>
            </a:endParaRPr>
          </a:p>
          <a:p>
            <a:pPr eaLnBrk="1" hangingPunct="1"/>
            <a:endParaRPr lang="it-IT" altLang="it-IT" sz="1800" i="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201</a:t>
            </a:fld>
            <a:endParaRPr lang="it-IT">
              <a:solidFill>
                <a:prstClr val="white">
                  <a:tint val="75000"/>
                </a:prstClr>
              </a:solidFill>
            </a:endParaRPr>
          </a:p>
        </p:txBody>
      </p:sp>
      <p:sp>
        <p:nvSpPr>
          <p:cNvPr id="3" name="Freccia in giù 2"/>
          <p:cNvSpPr/>
          <p:nvPr/>
        </p:nvSpPr>
        <p:spPr>
          <a:xfrm>
            <a:off x="4263713" y="436510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20835638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Articolo 25</a:t>
            </a:r>
          </a:p>
          <a:p>
            <a:pPr eaLnBrk="1" hangingPunct="1"/>
            <a:r>
              <a:rPr lang="it-IT" altLang="it-IT" sz="2400" b="1" dirty="0">
                <a:solidFill>
                  <a:srgbClr val="FF0000"/>
                </a:solidFill>
              </a:rPr>
              <a:t>Procedimento</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3.</a:t>
            </a:r>
            <a:r>
              <a:rPr lang="it-IT" altLang="it-IT" sz="2200" i="1" dirty="0">
                <a:solidFill>
                  <a:schemeClr val="bg1"/>
                </a:solidFill>
              </a:rPr>
              <a:t> </a:t>
            </a:r>
            <a:r>
              <a:rPr lang="it-IT" altLang="it-IT" sz="2200" b="1" dirty="0" smtClean="0">
                <a:solidFill>
                  <a:schemeClr val="bg1"/>
                </a:solidFill>
              </a:rPr>
              <a:t>In </a:t>
            </a:r>
            <a:r>
              <a:rPr lang="it-IT" altLang="it-IT" sz="2200" b="1" dirty="0">
                <a:solidFill>
                  <a:schemeClr val="bg1"/>
                </a:solidFill>
              </a:rPr>
              <a:t>caso di presentazione tardiva </a:t>
            </a:r>
            <a:r>
              <a:rPr lang="it-IT" altLang="it-IT" sz="2200" dirty="0">
                <a:solidFill>
                  <a:schemeClr val="bg1"/>
                </a:solidFill>
              </a:rPr>
              <a:t>della domanda, il trattamento decorre dal </a:t>
            </a:r>
            <a:r>
              <a:rPr lang="it-IT" altLang="it-IT" sz="2200" b="1" dirty="0">
                <a:solidFill>
                  <a:schemeClr val="bg1"/>
                </a:solidFill>
              </a:rPr>
              <a:t>trentesimo giorno successivo </a:t>
            </a:r>
            <a:r>
              <a:rPr lang="it-IT" altLang="it-IT" sz="2200" dirty="0">
                <a:solidFill>
                  <a:schemeClr val="bg1"/>
                </a:solidFill>
              </a:rPr>
              <a:t>alla presentazione della domanda medesima.</a:t>
            </a:r>
          </a:p>
          <a:p>
            <a:pPr algn="just" eaLnBrk="1" hangingPunct="1"/>
            <a:r>
              <a:rPr lang="it-IT" altLang="it-IT" sz="2200" b="1" i="1" dirty="0" smtClean="0">
                <a:solidFill>
                  <a:schemeClr val="bg1"/>
                </a:solidFill>
              </a:rPr>
              <a:t>4.</a:t>
            </a:r>
            <a:r>
              <a:rPr lang="it-IT" altLang="it-IT" sz="2200" dirty="0">
                <a:solidFill>
                  <a:schemeClr val="bg1"/>
                </a:solidFill>
              </a:rPr>
              <a:t> </a:t>
            </a:r>
            <a:r>
              <a:rPr lang="it-IT" altLang="it-IT" sz="2200" b="1" dirty="0" smtClean="0">
                <a:solidFill>
                  <a:schemeClr val="bg1"/>
                </a:solidFill>
              </a:rPr>
              <a:t>Qualora </a:t>
            </a:r>
            <a:r>
              <a:rPr lang="it-IT" altLang="it-IT" sz="2200" b="1" dirty="0">
                <a:solidFill>
                  <a:schemeClr val="bg1"/>
                </a:solidFill>
              </a:rPr>
              <a:t>dalla omessa o tardiva presentazione della domanda derivi a danno </a:t>
            </a:r>
            <a:r>
              <a:rPr lang="it-IT" altLang="it-IT" sz="2200" dirty="0">
                <a:solidFill>
                  <a:schemeClr val="bg1"/>
                </a:solidFill>
              </a:rPr>
              <a:t>dei lavoratori la perdita parziale o totale del diritto all'integrazione salariale, </a:t>
            </a:r>
            <a:r>
              <a:rPr lang="it-IT" altLang="it-IT" sz="2200" b="1" dirty="0">
                <a:solidFill>
                  <a:schemeClr val="bg1"/>
                </a:solidFill>
              </a:rPr>
              <a:t>l’impresa è tenuta a corrispondere ai lavoratori stessi una somma di importo equivalente all’integrazione salariale non percepita.</a:t>
            </a:r>
          </a:p>
          <a:p>
            <a:pPr marL="342900" indent="-342900" algn="just" eaLnBrk="1" hangingPunct="1">
              <a:buAutoNum type="arabicPeriod" startAt="2"/>
            </a:pPr>
            <a:endParaRPr lang="it-IT" altLang="it-IT" sz="1800" i="1" dirty="0">
              <a:solidFill>
                <a:schemeClr val="bg1"/>
              </a:solidFill>
            </a:endParaRPr>
          </a:p>
          <a:p>
            <a:pPr algn="just" eaLnBrk="1" hangingPunct="1"/>
            <a:endParaRPr lang="it-IT" altLang="it-IT" sz="1800" i="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202</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6084168" y="1844824"/>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ritardo o omissione domanda</a:t>
            </a:r>
            <a:endParaRPr lang="it-IT" sz="2000" b="1" dirty="0">
              <a:solidFill>
                <a:prstClr val="white"/>
              </a:solidFill>
            </a:endParaRPr>
          </a:p>
        </p:txBody>
      </p:sp>
    </p:spTree>
    <p:extLst>
      <p:ext uri="{BB962C8B-B14F-4D97-AF65-F5344CB8AC3E}">
        <p14:creationId xmlns:p14="http://schemas.microsoft.com/office/powerpoint/2010/main" val="397315147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r>
              <a:rPr lang="it-IT" altLang="it-IT" sz="2400" b="1" dirty="0" smtClean="0">
                <a:solidFill>
                  <a:schemeClr val="bg1"/>
                </a:solidFill>
              </a:rPr>
              <a:t>Articolo </a:t>
            </a:r>
            <a:r>
              <a:rPr lang="it-IT" altLang="it-IT" sz="2400" b="1" dirty="0">
                <a:solidFill>
                  <a:schemeClr val="bg1"/>
                </a:solidFill>
              </a:rPr>
              <a:t>25</a:t>
            </a:r>
          </a:p>
          <a:p>
            <a:pPr eaLnBrk="1" hangingPunct="1"/>
            <a:r>
              <a:rPr lang="it-IT" altLang="it-IT" sz="2400" b="1" dirty="0">
                <a:solidFill>
                  <a:srgbClr val="FF0000"/>
                </a:solidFill>
              </a:rPr>
              <a:t>Procedimento</a:t>
            </a:r>
          </a:p>
          <a:p>
            <a:pPr marL="342900" indent="-342900" algn="just" eaLnBrk="1" hangingPunct="1"/>
            <a:r>
              <a:rPr lang="it-IT" altLang="it-IT" sz="2200" b="1" i="1" dirty="0" smtClean="0">
                <a:solidFill>
                  <a:schemeClr val="bg1"/>
                </a:solidFill>
              </a:rPr>
              <a:t>5.</a:t>
            </a:r>
            <a:r>
              <a:rPr lang="it-IT" altLang="it-IT" sz="2200" dirty="0" smtClean="0">
                <a:solidFill>
                  <a:schemeClr val="bg1"/>
                </a:solidFill>
              </a:rPr>
              <a:t>La </a:t>
            </a:r>
            <a:r>
              <a:rPr lang="it-IT" altLang="it-IT" sz="2200" dirty="0">
                <a:solidFill>
                  <a:schemeClr val="bg1"/>
                </a:solidFill>
              </a:rPr>
              <a:t>domanda di concessione del trattamento straordinario di integrazione salariale deve essere presentata in unica soluzione contestualmente al Ministero del lavoro e delle politiche sociali e alle Direzioni territoriali del lavoro competenti per territorio. La concessione del predetto trattamento avviene con decreto del Ministero del lavoro e delle politiche sociali </a:t>
            </a:r>
            <a:r>
              <a:rPr lang="it-IT" altLang="it-IT" sz="2200" b="1" u="sng" dirty="0">
                <a:solidFill>
                  <a:schemeClr val="bg1"/>
                </a:solidFill>
              </a:rPr>
              <a:t>per l’intero periodo richiesto</a:t>
            </a:r>
            <a:r>
              <a:rPr lang="it-IT" altLang="it-IT" sz="2200" b="1" dirty="0" smtClean="0">
                <a:solidFill>
                  <a:schemeClr val="bg1"/>
                </a:solidFill>
              </a:rPr>
              <a:t>.</a:t>
            </a:r>
          </a:p>
          <a:p>
            <a:pPr marL="342900" indent="-342900" algn="just" eaLnBrk="1" hangingPunct="1">
              <a:buAutoNum type="arabicPeriod" startAt="5"/>
            </a:pPr>
            <a:endParaRPr lang="it-IT" altLang="it-IT" sz="1800" i="1" dirty="0">
              <a:solidFill>
                <a:schemeClr val="bg1"/>
              </a:solidFill>
            </a:endParaRPr>
          </a:p>
          <a:p>
            <a:pPr marL="342900" indent="-342900" algn="just" eaLnBrk="1" hangingPunct="1">
              <a:buAutoNum type="arabicPeriod" startAt="5"/>
            </a:pPr>
            <a:endParaRPr lang="it-IT" altLang="it-IT" sz="1800" i="1" dirty="0" smtClean="0">
              <a:solidFill>
                <a:schemeClr val="bg1"/>
              </a:solidFill>
            </a:endParaRPr>
          </a:p>
          <a:p>
            <a:pPr eaLnBrk="1" hangingPunct="1"/>
            <a:r>
              <a:rPr lang="it-IT" altLang="it-IT" sz="2200" b="1" i="1" dirty="0">
                <a:solidFill>
                  <a:schemeClr val="bg1"/>
                </a:solidFill>
              </a:rPr>
              <a:t>Semplificazione procedure autorizzazione:</a:t>
            </a:r>
          </a:p>
          <a:p>
            <a:pPr eaLnBrk="1" hangingPunct="1"/>
            <a:r>
              <a:rPr lang="it-IT" altLang="it-IT" sz="2200" dirty="0">
                <a:solidFill>
                  <a:schemeClr val="bg1"/>
                </a:solidFill>
              </a:rPr>
              <a:t>sarà  possibile  richiedere  CIGS  per  tutto  il  periodo  necessario  (direttamente  24  mesi  per   riorganizzazione).  Per  i  contratti  di  </a:t>
            </a:r>
            <a:r>
              <a:rPr lang="it-IT" altLang="it-IT" sz="2200" dirty="0" smtClean="0">
                <a:solidFill>
                  <a:schemeClr val="bg1"/>
                </a:solidFill>
              </a:rPr>
              <a:t>solidarietà </a:t>
            </a:r>
            <a:r>
              <a:rPr lang="it-IT" altLang="it-IT" sz="2200" dirty="0">
                <a:solidFill>
                  <a:schemeClr val="bg1"/>
                </a:solidFill>
              </a:rPr>
              <a:t>anche 36 mesi di </a:t>
            </a:r>
            <a:r>
              <a:rPr lang="it-IT" altLang="it-IT" sz="2200" dirty="0" smtClean="0">
                <a:solidFill>
                  <a:schemeClr val="bg1"/>
                </a:solidFill>
              </a:rPr>
              <a:t>fila.</a:t>
            </a:r>
            <a:endParaRPr lang="it-IT" altLang="it-IT" sz="2200" dirty="0">
              <a:solidFill>
                <a:schemeClr val="bg1"/>
              </a:solidFill>
            </a:endParaRPr>
          </a:p>
          <a:p>
            <a:pPr algn="just" eaLnBrk="1" hangingPunct="1"/>
            <a:endParaRPr lang="it-IT" alt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203</a:t>
            </a:fld>
            <a:endParaRPr lang="it-IT">
              <a:solidFill>
                <a:prstClr val="white">
                  <a:tint val="75000"/>
                </a:prstClr>
              </a:solidFill>
            </a:endParaRPr>
          </a:p>
        </p:txBody>
      </p:sp>
      <p:sp>
        <p:nvSpPr>
          <p:cNvPr id="3" name="Freccia in giù 2"/>
          <p:cNvSpPr/>
          <p:nvPr/>
        </p:nvSpPr>
        <p:spPr>
          <a:xfrm>
            <a:off x="4355976" y="4875719"/>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57074023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r>
              <a:rPr lang="it-IT" altLang="it-IT" sz="2400" b="1" dirty="0" smtClean="0">
                <a:solidFill>
                  <a:schemeClr val="bg1"/>
                </a:solidFill>
              </a:rPr>
              <a:t>Articolo </a:t>
            </a:r>
            <a:r>
              <a:rPr lang="it-IT" altLang="it-IT" sz="2400" b="1" dirty="0">
                <a:solidFill>
                  <a:schemeClr val="bg1"/>
                </a:solidFill>
              </a:rPr>
              <a:t>25</a:t>
            </a:r>
          </a:p>
          <a:p>
            <a:pPr eaLnBrk="1" hangingPunct="1"/>
            <a:r>
              <a:rPr lang="it-IT" altLang="it-IT" sz="2400" b="1" dirty="0">
                <a:solidFill>
                  <a:srgbClr val="FF0000"/>
                </a:solidFill>
              </a:rPr>
              <a:t>Procedimento</a:t>
            </a:r>
          </a:p>
          <a:p>
            <a:pPr marL="342900" indent="-342900" algn="just" eaLnBrk="1" hangingPunct="1">
              <a:buAutoNum type="arabicPeriod" startAt="5"/>
            </a:pPr>
            <a:r>
              <a:rPr lang="it-IT" altLang="it-IT" sz="2200" dirty="0">
                <a:solidFill>
                  <a:schemeClr val="bg1"/>
                </a:solidFill>
              </a:rPr>
              <a:t>La concessione  del  predetto  trattamento  avviene  </a:t>
            </a:r>
            <a:r>
              <a:rPr lang="it-IT" altLang="it-IT" sz="2200" b="1" dirty="0">
                <a:solidFill>
                  <a:schemeClr val="bg1"/>
                </a:solidFill>
              </a:rPr>
              <a:t>con   decreto   del Ministero del lavoro </a:t>
            </a:r>
            <a:r>
              <a:rPr lang="it-IT" altLang="it-IT" sz="2200" dirty="0">
                <a:solidFill>
                  <a:schemeClr val="bg1"/>
                </a:solidFill>
              </a:rPr>
              <a:t>e delle politiche sociali per  l'intero  periodo richiesto.  Fatte  salve  eventuali  sospensioni   del   procedimento amministrativo che  si  rendano  necessarie  a  fini  istruttori,  il decreto di cui al secondo periodo </a:t>
            </a:r>
            <a:r>
              <a:rPr lang="it-IT" altLang="it-IT" sz="2200" dirty="0" smtClean="0">
                <a:solidFill>
                  <a:schemeClr val="bg1"/>
                </a:solidFill>
              </a:rPr>
              <a:t>è </a:t>
            </a:r>
            <a:r>
              <a:rPr lang="it-IT" altLang="it-IT" sz="2200" dirty="0">
                <a:solidFill>
                  <a:schemeClr val="bg1"/>
                </a:solidFill>
              </a:rPr>
              <a:t>adottato </a:t>
            </a:r>
            <a:r>
              <a:rPr lang="it-IT" altLang="it-IT" sz="2200" b="1" dirty="0">
                <a:solidFill>
                  <a:schemeClr val="bg1"/>
                </a:solidFill>
              </a:rPr>
              <a:t>entro 90  giorni  </a:t>
            </a:r>
            <a:r>
              <a:rPr lang="it-IT" altLang="it-IT" sz="2200" b="1" dirty="0" smtClean="0">
                <a:solidFill>
                  <a:schemeClr val="bg1"/>
                </a:solidFill>
              </a:rPr>
              <a:t>dalla presentazione </a:t>
            </a:r>
            <a:r>
              <a:rPr lang="it-IT" altLang="it-IT" sz="2200" b="1" dirty="0">
                <a:solidFill>
                  <a:schemeClr val="bg1"/>
                </a:solidFill>
              </a:rPr>
              <a:t>della domanda da parte dell'impresa.</a:t>
            </a:r>
            <a:endParaRPr lang="it-IT" altLang="it-IT" sz="18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204</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Rettangolo arrotondato 7"/>
          <p:cNvSpPr/>
          <p:nvPr/>
        </p:nvSpPr>
        <p:spPr>
          <a:xfrm>
            <a:off x="4932040" y="5013176"/>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termine di concessione </a:t>
            </a:r>
            <a:endParaRPr lang="it-IT" sz="2000" b="1" dirty="0">
              <a:solidFill>
                <a:prstClr val="white"/>
              </a:solidFill>
            </a:endParaRPr>
          </a:p>
        </p:txBody>
      </p:sp>
    </p:spTree>
    <p:extLst>
      <p:ext uri="{BB962C8B-B14F-4D97-AF65-F5344CB8AC3E}">
        <p14:creationId xmlns:p14="http://schemas.microsoft.com/office/powerpoint/2010/main" val="363417220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r>
              <a:rPr lang="it-IT" altLang="it-IT" sz="2400" b="1" dirty="0" smtClean="0">
                <a:solidFill>
                  <a:schemeClr val="bg1"/>
                </a:solidFill>
              </a:rPr>
              <a:t>Articolo </a:t>
            </a:r>
            <a:r>
              <a:rPr lang="it-IT" altLang="it-IT" sz="2400" b="1" dirty="0">
                <a:solidFill>
                  <a:schemeClr val="bg1"/>
                </a:solidFill>
              </a:rPr>
              <a:t>25</a:t>
            </a:r>
          </a:p>
          <a:p>
            <a:pPr eaLnBrk="1" hangingPunct="1"/>
            <a:r>
              <a:rPr lang="it-IT" altLang="it-IT" sz="2400" b="1" dirty="0">
                <a:solidFill>
                  <a:srgbClr val="FF0000"/>
                </a:solidFill>
              </a:rPr>
              <a:t>Procedimento</a:t>
            </a:r>
          </a:p>
          <a:p>
            <a:pPr algn="just" eaLnBrk="1" hangingPunct="1"/>
            <a:r>
              <a:rPr lang="it-IT" altLang="it-IT" sz="2200" b="1" i="1" dirty="0" smtClean="0">
                <a:solidFill>
                  <a:schemeClr val="bg1"/>
                </a:solidFill>
              </a:rPr>
              <a:t>6</a:t>
            </a:r>
            <a:r>
              <a:rPr lang="it-IT" altLang="it-IT" sz="2200" i="1" dirty="0" smtClean="0">
                <a:solidFill>
                  <a:schemeClr val="bg1"/>
                </a:solidFill>
              </a:rPr>
              <a:t>. </a:t>
            </a:r>
            <a:r>
              <a:rPr lang="it-IT" altLang="it-IT" sz="2200" b="1" dirty="0" smtClean="0">
                <a:solidFill>
                  <a:schemeClr val="bg1"/>
                </a:solidFill>
              </a:rPr>
              <a:t>Le </a:t>
            </a:r>
            <a:r>
              <a:rPr lang="it-IT" altLang="it-IT" sz="2200" b="1" dirty="0">
                <a:solidFill>
                  <a:schemeClr val="bg1"/>
                </a:solidFill>
              </a:rPr>
              <a:t>Direzioni territoriali del lavoro</a:t>
            </a:r>
            <a:r>
              <a:rPr lang="it-IT" altLang="it-IT" sz="2200" dirty="0">
                <a:solidFill>
                  <a:schemeClr val="bg1"/>
                </a:solidFill>
              </a:rPr>
              <a:t> competenti per  </a:t>
            </a:r>
            <a:r>
              <a:rPr lang="it-IT" altLang="it-IT" sz="2200" dirty="0" smtClean="0">
                <a:solidFill>
                  <a:schemeClr val="bg1"/>
                </a:solidFill>
              </a:rPr>
              <a:t>territorio,</a:t>
            </a:r>
            <a:r>
              <a:rPr lang="it-IT" altLang="it-IT" sz="2200" b="1" dirty="0" smtClean="0">
                <a:solidFill>
                  <a:schemeClr val="bg1"/>
                </a:solidFill>
              </a:rPr>
              <a:t> </a:t>
            </a:r>
            <a:r>
              <a:rPr lang="it-IT" altLang="it-IT" sz="2200" b="1" u="sng" dirty="0" smtClean="0">
                <a:solidFill>
                  <a:schemeClr val="bg1"/>
                </a:solidFill>
              </a:rPr>
              <a:t>nei  </a:t>
            </a:r>
            <a:r>
              <a:rPr lang="it-IT" altLang="it-IT" sz="2200" b="1" u="sng" dirty="0">
                <a:solidFill>
                  <a:schemeClr val="bg1"/>
                </a:solidFill>
              </a:rPr>
              <a:t>tre  mesi  antecedenti   la   conclusione   dell'intervento   di integrazione  salariale</a:t>
            </a:r>
            <a:r>
              <a:rPr lang="it-IT" altLang="it-IT" sz="2200" u="sng" dirty="0">
                <a:solidFill>
                  <a:schemeClr val="bg1"/>
                </a:solidFill>
              </a:rPr>
              <a:t>,   procedono   alle   </a:t>
            </a:r>
            <a:r>
              <a:rPr lang="it-IT" altLang="it-IT" sz="2200" b="1" u="sng" dirty="0">
                <a:solidFill>
                  <a:schemeClr val="bg1"/>
                </a:solidFill>
              </a:rPr>
              <a:t>verifiche   finalizzate all'accertamento degli impegni aziendali.</a:t>
            </a:r>
            <a:r>
              <a:rPr lang="it-IT" altLang="it-IT" sz="2200" u="sng" dirty="0">
                <a:solidFill>
                  <a:schemeClr val="bg1"/>
                </a:solidFill>
              </a:rPr>
              <a:t> </a:t>
            </a:r>
            <a:r>
              <a:rPr lang="it-IT" altLang="it-IT" sz="2200" dirty="0">
                <a:solidFill>
                  <a:schemeClr val="bg1"/>
                </a:solidFill>
              </a:rPr>
              <a:t>La relazione ispettiva deve essere trasmessa al competente ufficio ministeriale entro  30  giorni dalla  conclusione  dell'intervento  straordinario  di   integrazione salariale autorizzato. </a:t>
            </a:r>
            <a:r>
              <a:rPr lang="it-IT" altLang="it-IT" sz="2200" b="1" dirty="0">
                <a:solidFill>
                  <a:schemeClr val="bg1"/>
                </a:solidFill>
              </a:rPr>
              <a:t>Nel caso  in  cui  dalla  relazione  ispettiva emerga il mancato svolgimento, in tutto o  in  parte,  del  programma presentato dall'impresa,  il  procedimento  amministrativo  volto  al riesame del decreto di cui al comma 5 si conclude nei  successivi  90 giorni con  decreto  del  Ministero  del  lavoro  e  delle  politiche sociali, fatte salve eventuali sospensioni che si rendano  necessarie ai fini istruttori.</a:t>
            </a:r>
            <a:endParaRPr lang="it-IT" altLang="it-IT" sz="1800" b="1" dirty="0">
              <a:solidFill>
                <a:schemeClr val="bg1"/>
              </a:solidFill>
            </a:endParaRPr>
          </a:p>
          <a:p>
            <a:pPr algn="just" eaLnBrk="1" hangingPunct="1"/>
            <a:endParaRPr lang="it-IT" altLang="it-IT" sz="1800" i="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205</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6156176" y="1556792"/>
            <a:ext cx="266429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verifiche</a:t>
            </a:r>
            <a:endParaRPr lang="it-IT" sz="2000" b="1" dirty="0">
              <a:solidFill>
                <a:prstClr val="white"/>
              </a:solidFill>
            </a:endParaRPr>
          </a:p>
        </p:txBody>
      </p:sp>
    </p:spTree>
    <p:extLst>
      <p:ext uri="{BB962C8B-B14F-4D97-AF65-F5344CB8AC3E}">
        <p14:creationId xmlns:p14="http://schemas.microsoft.com/office/powerpoint/2010/main" val="40870261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r>
              <a:rPr lang="it-IT" altLang="it-IT" sz="2400" b="1" dirty="0" smtClean="0">
                <a:solidFill>
                  <a:schemeClr val="bg1"/>
                </a:solidFill>
              </a:rPr>
              <a:t>Articolo </a:t>
            </a:r>
            <a:r>
              <a:rPr lang="it-IT" altLang="it-IT" sz="2400" b="1" dirty="0">
                <a:solidFill>
                  <a:schemeClr val="bg1"/>
                </a:solidFill>
              </a:rPr>
              <a:t>25</a:t>
            </a:r>
          </a:p>
          <a:p>
            <a:pPr eaLnBrk="1" hangingPunct="1"/>
            <a:r>
              <a:rPr lang="it-IT" altLang="it-IT" sz="2400" b="1" dirty="0" smtClean="0">
                <a:solidFill>
                  <a:srgbClr val="FF0000"/>
                </a:solidFill>
              </a:rPr>
              <a:t>Procedimento</a:t>
            </a:r>
          </a:p>
          <a:p>
            <a:pPr eaLnBrk="1" hangingPunct="1"/>
            <a:endParaRPr lang="it-IT" altLang="it-IT" sz="2400" b="1" dirty="0">
              <a:solidFill>
                <a:srgbClr val="FF0000"/>
              </a:solidFill>
            </a:endParaRPr>
          </a:p>
          <a:p>
            <a:pPr algn="just" eaLnBrk="1" hangingPunct="1"/>
            <a:r>
              <a:rPr lang="it-IT" altLang="it-IT" sz="2200" b="1" i="1" dirty="0" smtClean="0">
                <a:solidFill>
                  <a:schemeClr val="bg1"/>
                </a:solidFill>
              </a:rPr>
              <a:t>7. </a:t>
            </a:r>
            <a:r>
              <a:rPr lang="it-IT" altLang="it-IT" sz="2200" b="1" dirty="0" smtClean="0">
                <a:solidFill>
                  <a:schemeClr val="bg1"/>
                </a:solidFill>
              </a:rPr>
              <a:t>L'impresa</a:t>
            </a:r>
            <a:r>
              <a:rPr lang="it-IT" altLang="it-IT" sz="2200" dirty="0">
                <a:solidFill>
                  <a:schemeClr val="bg1"/>
                </a:solidFill>
              </a:rPr>
              <a:t>, sentite le rappresentanze sindacali  aziendali  o  </a:t>
            </a:r>
            <a:r>
              <a:rPr lang="it-IT" altLang="it-IT" sz="2200" dirty="0" smtClean="0">
                <a:solidFill>
                  <a:schemeClr val="bg1"/>
                </a:solidFill>
              </a:rPr>
              <a:t>la rappresentanza </a:t>
            </a:r>
            <a:r>
              <a:rPr lang="it-IT" altLang="it-IT" sz="2200" dirty="0">
                <a:solidFill>
                  <a:schemeClr val="bg1"/>
                </a:solidFill>
              </a:rPr>
              <a:t>sindacale unitaria, o  in  mancanza  le  articolazioni territoriali  delle  associazioni  sindacali  comparativamente   </a:t>
            </a:r>
            <a:r>
              <a:rPr lang="it-IT" altLang="it-IT" sz="2200" dirty="0" smtClean="0">
                <a:solidFill>
                  <a:schemeClr val="bg1"/>
                </a:solidFill>
              </a:rPr>
              <a:t>più rappresentative </a:t>
            </a:r>
            <a:r>
              <a:rPr lang="it-IT" altLang="it-IT" sz="2200" dirty="0">
                <a:solidFill>
                  <a:schemeClr val="bg1"/>
                </a:solidFill>
              </a:rPr>
              <a:t>a livello nazionale, </a:t>
            </a:r>
            <a:r>
              <a:rPr lang="it-IT" altLang="it-IT" sz="2200" b="1" dirty="0" smtClean="0">
                <a:solidFill>
                  <a:schemeClr val="bg1"/>
                </a:solidFill>
              </a:rPr>
              <a:t>può </a:t>
            </a:r>
            <a:r>
              <a:rPr lang="it-IT" altLang="it-IT" sz="2200" b="1" dirty="0">
                <a:solidFill>
                  <a:schemeClr val="bg1"/>
                </a:solidFill>
              </a:rPr>
              <a:t>chiedere una  modifica  del programma nel corso del suo svolgimento.</a:t>
            </a:r>
            <a:endParaRPr lang="it-IT" altLang="it-IT" sz="18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206</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56667"/>
            <a:ext cx="4524375" cy="1000125"/>
          </a:xfrm>
          <a:prstGeom prst="rect">
            <a:avLst/>
          </a:prstGeom>
          <a:noFill/>
          <a:ln w="9525">
            <a:noFill/>
            <a:miter lim="800000"/>
            <a:headEnd/>
            <a:tailEnd/>
          </a:ln>
        </p:spPr>
      </p:pic>
      <p:sp>
        <p:nvSpPr>
          <p:cNvPr id="9" name="Rettangolo arrotondato 8"/>
          <p:cNvSpPr/>
          <p:nvPr/>
        </p:nvSpPr>
        <p:spPr>
          <a:xfrm>
            <a:off x="5724128" y="4797152"/>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modifica programma</a:t>
            </a:r>
            <a:endParaRPr lang="it-IT" sz="2000" b="1" dirty="0">
              <a:solidFill>
                <a:prstClr val="white"/>
              </a:solidFill>
            </a:endParaRPr>
          </a:p>
        </p:txBody>
      </p:sp>
    </p:spTree>
    <p:extLst>
      <p:ext uri="{BB962C8B-B14F-4D97-AF65-F5344CB8AC3E}">
        <p14:creationId xmlns:p14="http://schemas.microsoft.com/office/powerpoint/2010/main" val="128658360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endParaRPr lang="it-IT" altLang="it-IT" sz="1800" i="1" dirty="0" smtClean="0">
              <a:solidFill>
                <a:schemeClr val="bg1"/>
              </a:solidFill>
            </a:endParaRPr>
          </a:p>
          <a:p>
            <a:pPr algn="just" eaLnBrk="1" hangingPunct="1"/>
            <a:r>
              <a:rPr lang="it-IT" altLang="it-IT" sz="1600" b="1" u="sng" dirty="0">
                <a:solidFill>
                  <a:schemeClr val="bg1"/>
                </a:solidFill>
              </a:rPr>
              <a:t>La domanda di concessione </a:t>
            </a:r>
            <a:r>
              <a:rPr lang="it-IT" altLang="it-IT" sz="1600" dirty="0">
                <a:solidFill>
                  <a:schemeClr val="bg1"/>
                </a:solidFill>
              </a:rPr>
              <a:t>deve essere </a:t>
            </a:r>
            <a:r>
              <a:rPr lang="it-IT" altLang="it-IT" sz="1600" b="1" dirty="0">
                <a:solidFill>
                  <a:schemeClr val="bg1"/>
                </a:solidFill>
              </a:rPr>
              <a:t>inviata contestualmente con modalità telematica, tramite il canale "</a:t>
            </a:r>
            <a:r>
              <a:rPr lang="it-IT" altLang="it-IT" sz="1600" b="1" u="sng" dirty="0" err="1">
                <a:solidFill>
                  <a:schemeClr val="bg1"/>
                </a:solidFill>
              </a:rPr>
              <a:t>CIGSonline</a:t>
            </a:r>
            <a:r>
              <a:rPr lang="it-IT" altLang="it-IT" sz="1600" b="1" u="sng" dirty="0">
                <a:solidFill>
                  <a:schemeClr val="bg1"/>
                </a:solidFill>
              </a:rPr>
              <a:t>"</a:t>
            </a:r>
            <a:r>
              <a:rPr lang="it-IT" altLang="it-IT" sz="1600" b="1" dirty="0">
                <a:solidFill>
                  <a:schemeClr val="bg1"/>
                </a:solidFill>
              </a:rPr>
              <a:t>, al Ministero del Lavoro e delle Politiche Sociali - Direzione Generale degli Ammortizzatori Sociali e I.O. - Divisione IV - e alle Direzioni Territoriali del Lavoro competenti per territorio.</a:t>
            </a:r>
          </a:p>
          <a:p>
            <a:pPr algn="just" eaLnBrk="1" hangingPunct="1"/>
            <a:r>
              <a:rPr lang="it-IT" altLang="it-IT" sz="1600" b="1" dirty="0" smtClean="0">
                <a:solidFill>
                  <a:schemeClr val="bg1"/>
                </a:solidFill>
              </a:rPr>
              <a:t>Nelle </a:t>
            </a:r>
            <a:r>
              <a:rPr lang="it-IT" altLang="it-IT" sz="1600" b="1" dirty="0">
                <a:solidFill>
                  <a:schemeClr val="bg1"/>
                </a:solidFill>
              </a:rPr>
              <a:t>more della predisposizione dei nuovi modelli </a:t>
            </a:r>
            <a:r>
              <a:rPr lang="it-IT" altLang="it-IT" sz="1600" dirty="0">
                <a:solidFill>
                  <a:schemeClr val="bg1"/>
                </a:solidFill>
              </a:rPr>
              <a:t>di presentazione delle istanze e delle relative schede tecniche coerenti con le modifiche normative intervenute</a:t>
            </a:r>
            <a:r>
              <a:rPr lang="it-IT" altLang="it-IT" sz="1600" b="1" dirty="0">
                <a:solidFill>
                  <a:schemeClr val="bg1"/>
                </a:solidFill>
              </a:rPr>
              <a:t>, le imprese istanti potranno avvalersi dei modelli attualmente in uso</a:t>
            </a:r>
            <a:r>
              <a:rPr lang="it-IT" altLang="it-IT" sz="1600" dirty="0">
                <a:solidFill>
                  <a:schemeClr val="bg1"/>
                </a:solidFill>
              </a:rPr>
              <a:t>, per quanto compatibili, e integrandoli laddove necessario. In particolare, con riferimento a tutte le causali </a:t>
            </a:r>
            <a:r>
              <a:rPr lang="it-IT" altLang="it-IT" sz="1600" b="1" dirty="0">
                <a:solidFill>
                  <a:schemeClr val="bg1"/>
                </a:solidFill>
              </a:rPr>
              <a:t>l’istanza dovrà essere corredata dall’elenco nominativo dei lavoratori interessati dalle sospensioni o riduzioni di orario, e per le causali di crisi e riorganizzazione aziendale, l’istanza dovrà essere integrata anche con l’indicazione del numero dei lavoratori mediamente occupati presso l’unità produttiva o le unità produttive oggetto dell’intervento nel semestre precedente, distinti per orario contrattuale.</a:t>
            </a:r>
          </a:p>
          <a:p>
            <a:pPr algn="just" eaLnBrk="1" hangingPunct="1"/>
            <a:r>
              <a:rPr lang="it-IT" altLang="it-IT" sz="1600" b="1" dirty="0" smtClean="0">
                <a:solidFill>
                  <a:schemeClr val="bg1"/>
                </a:solidFill>
              </a:rPr>
              <a:t>Per </a:t>
            </a:r>
            <a:r>
              <a:rPr lang="it-IT" altLang="it-IT" sz="1600" b="1" dirty="0">
                <a:solidFill>
                  <a:schemeClr val="bg1"/>
                </a:solidFill>
              </a:rPr>
              <a:t>le istanze presentate precedentemente all’entrata in vigore del decreto legislativo n. 148 </a:t>
            </a:r>
            <a:r>
              <a:rPr lang="it-IT" altLang="it-IT" sz="1600" dirty="0">
                <a:solidFill>
                  <a:schemeClr val="bg1"/>
                </a:solidFill>
              </a:rPr>
              <a:t>e le istanze relative a proroghe dei trattamenti di CIGS nell’ambito di programmi di ristrutturazione o di riorganizzazione nonché nell’ambito di contratti di solidarietà già presentati alla data di entrata in vigore del decreto legislativo n. 148, </a:t>
            </a:r>
            <a:r>
              <a:rPr lang="it-IT" altLang="it-IT" sz="1600" b="1" dirty="0">
                <a:solidFill>
                  <a:schemeClr val="bg1"/>
                </a:solidFill>
              </a:rPr>
              <a:t>si applicheranno le disposizioni relative al procedimento amministrativo di cui alla previgente normativa.</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207</a:t>
            </a:fld>
            <a:endParaRPr lang="it-IT" dirty="0">
              <a:solidFill>
                <a:prstClr val="white">
                  <a:tint val="75000"/>
                </a:prstClr>
              </a:solidFill>
            </a:endParaRPr>
          </a:p>
        </p:txBody>
      </p:sp>
      <p:pic>
        <p:nvPicPr>
          <p:cNvPr id="3" name="Immagine 2"/>
          <p:cNvPicPr>
            <a:picLocks noChangeAspect="1"/>
          </p:cNvPicPr>
          <p:nvPr/>
        </p:nvPicPr>
        <p:blipFill>
          <a:blip r:embed="rId5" cstate="print"/>
          <a:stretch>
            <a:fillRect/>
          </a:stretch>
        </p:blipFill>
        <p:spPr>
          <a:xfrm>
            <a:off x="3707904" y="1531949"/>
            <a:ext cx="2523963" cy="1018120"/>
          </a:xfrm>
          <a:prstGeom prst="rect">
            <a:avLst/>
          </a:prstGeom>
        </p:spPr>
      </p:pic>
      <p:pic>
        <p:nvPicPr>
          <p:cNvPr id="9" name="Immagine 7"/>
          <p:cNvPicPr>
            <a:picLocks noChangeAspect="1"/>
          </p:cNvPicPr>
          <p:nvPr/>
        </p:nvPicPr>
        <p:blipFill>
          <a:blip r:embed="rId6"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00082227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endParaRPr lang="it-IT" altLang="it-IT" sz="1800" i="1" dirty="0" smtClean="0">
              <a:solidFill>
                <a:schemeClr val="bg1"/>
              </a:solidFill>
            </a:endParaRPr>
          </a:p>
          <a:p>
            <a:pPr algn="just" eaLnBrk="1" hangingPunct="1"/>
            <a:r>
              <a:rPr lang="it-IT" altLang="it-IT" sz="2000" b="1" u="sng" dirty="0">
                <a:solidFill>
                  <a:schemeClr val="bg1"/>
                </a:solidFill>
              </a:rPr>
              <a:t>Nell’ambito del procedimento</a:t>
            </a:r>
            <a:r>
              <a:rPr lang="it-IT" altLang="it-IT" sz="2000" dirty="0">
                <a:solidFill>
                  <a:schemeClr val="bg1"/>
                </a:solidFill>
              </a:rPr>
              <a:t>, l’Ufficio competente </a:t>
            </a:r>
            <a:r>
              <a:rPr lang="it-IT" altLang="it-IT" sz="2000" b="1" dirty="0">
                <a:solidFill>
                  <a:schemeClr val="bg1"/>
                </a:solidFill>
              </a:rPr>
              <a:t>esamina le condizioni di ammissibilità, i requisiti di legittimazione ed i presupposti che siano rilevanti per l'emanazione del provvedimento </a:t>
            </a:r>
            <a:r>
              <a:rPr lang="it-IT" altLang="it-IT" sz="2000" dirty="0">
                <a:solidFill>
                  <a:schemeClr val="bg1"/>
                </a:solidFill>
              </a:rPr>
              <a:t>finale. Inoltre, adotta ogni misura per l'adeguato e sollecito svolgimento del procedimento. </a:t>
            </a:r>
            <a:endParaRPr lang="it-IT" altLang="it-IT" sz="2000" dirty="0" smtClean="0">
              <a:solidFill>
                <a:schemeClr val="bg1"/>
              </a:solidFill>
            </a:endParaRPr>
          </a:p>
          <a:p>
            <a:pPr algn="just" eaLnBrk="1" hangingPunct="1"/>
            <a:r>
              <a:rPr lang="it-IT" altLang="it-IT" sz="2000" dirty="0" smtClean="0">
                <a:solidFill>
                  <a:schemeClr val="bg1"/>
                </a:solidFill>
              </a:rPr>
              <a:t>In </a:t>
            </a:r>
            <a:r>
              <a:rPr lang="it-IT" altLang="it-IT" sz="2000" dirty="0">
                <a:solidFill>
                  <a:schemeClr val="bg1"/>
                </a:solidFill>
              </a:rPr>
              <a:t>particolare, </a:t>
            </a:r>
            <a:r>
              <a:rPr lang="it-IT" altLang="it-IT" sz="2000" b="1" dirty="0">
                <a:solidFill>
                  <a:schemeClr val="bg1"/>
                </a:solidFill>
              </a:rPr>
              <a:t>può chiedere chiarimenti, documentazione integrativa, il rilascio di dichiarazioni, la rettifica di dichiarazioni o istanze erronee o incomplete e può richiedere esibizioni documentali nonché - qualora necessario - accertamenti ispettivi ulteriori, rispetto a quelli già previsti a livello normativo.</a:t>
            </a:r>
          </a:p>
          <a:p>
            <a:pPr algn="just" eaLnBrk="1" hangingPunct="1"/>
            <a:r>
              <a:rPr lang="it-IT" altLang="it-IT" sz="2000" dirty="0" smtClean="0">
                <a:solidFill>
                  <a:schemeClr val="bg1"/>
                </a:solidFill>
              </a:rPr>
              <a:t>Nei </a:t>
            </a:r>
            <a:r>
              <a:rPr lang="it-IT" altLang="it-IT" sz="2000" dirty="0">
                <a:solidFill>
                  <a:schemeClr val="bg1"/>
                </a:solidFill>
              </a:rPr>
              <a:t>casi sopra specificati, ad eccezione della richiesta d’intervento ispettivo, l’Ufficio invia la comunicazione di sospensione dei termini del procedimento amministrativo all’impresa istante invitandola a produrre quanto richiesto nel termine massimo di trenta giorni dal ricevimento della comunicazione stessa</a:t>
            </a:r>
            <a:r>
              <a:rPr lang="it-IT" altLang="it-IT" sz="2000" dirty="0" smtClean="0">
                <a:solidFill>
                  <a:schemeClr val="bg1"/>
                </a:solidFill>
              </a:rPr>
              <a:t>.</a:t>
            </a:r>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208</a:t>
            </a:fld>
            <a:endParaRPr lang="it-IT" dirty="0">
              <a:solidFill>
                <a:prstClr val="white">
                  <a:tint val="75000"/>
                </a:prstClr>
              </a:solidFill>
            </a:endParaRPr>
          </a:p>
        </p:txBody>
      </p:sp>
      <p:pic>
        <p:nvPicPr>
          <p:cNvPr id="3" name="Immagine 2"/>
          <p:cNvPicPr>
            <a:picLocks noChangeAspect="1"/>
          </p:cNvPicPr>
          <p:nvPr/>
        </p:nvPicPr>
        <p:blipFill>
          <a:blip r:embed="rId5" cstate="print"/>
          <a:stretch>
            <a:fillRect/>
          </a:stretch>
        </p:blipFill>
        <p:spPr>
          <a:xfrm>
            <a:off x="3707904" y="1531949"/>
            <a:ext cx="2523963" cy="1018120"/>
          </a:xfrm>
          <a:prstGeom prst="rect">
            <a:avLst/>
          </a:prstGeom>
        </p:spPr>
      </p:pic>
      <p:pic>
        <p:nvPicPr>
          <p:cNvPr id="9" name="Immagine 7"/>
          <p:cNvPicPr>
            <a:picLocks noChangeAspect="1"/>
          </p:cNvPicPr>
          <p:nvPr/>
        </p:nvPicPr>
        <p:blipFill>
          <a:blip r:embed="rId6"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64759798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5085184"/>
          </a:xfrm>
        </p:spPr>
        <p:txBody>
          <a:bodyPr/>
          <a:lstStyle/>
          <a:p>
            <a:pPr eaLnBrk="1" hangingPunct="1"/>
            <a:endParaRPr lang="it-IT" altLang="it-IT" sz="2400" b="1" dirty="0" smtClean="0">
              <a:solidFill>
                <a:schemeClr val="bg1"/>
              </a:solidFill>
            </a:endParaRPr>
          </a:p>
          <a:p>
            <a:pPr algn="just" eaLnBrk="1" hangingPunct="1"/>
            <a:r>
              <a:rPr lang="it-IT" altLang="it-IT" sz="1800" dirty="0" smtClean="0">
                <a:solidFill>
                  <a:schemeClr val="bg1"/>
                </a:solidFill>
              </a:rPr>
              <a:t>A </a:t>
            </a:r>
            <a:r>
              <a:rPr lang="it-IT" altLang="it-IT" sz="1800" dirty="0">
                <a:solidFill>
                  <a:schemeClr val="bg1"/>
                </a:solidFill>
              </a:rPr>
              <a:t>seguito della </a:t>
            </a:r>
            <a:r>
              <a:rPr lang="it-IT" altLang="it-IT" sz="1800" b="1" dirty="0">
                <a:solidFill>
                  <a:schemeClr val="bg1"/>
                </a:solidFill>
              </a:rPr>
              <a:t>ricezione di quanto richiesto</a:t>
            </a:r>
            <a:r>
              <a:rPr lang="it-IT" altLang="it-IT" sz="1800" dirty="0">
                <a:solidFill>
                  <a:schemeClr val="bg1"/>
                </a:solidFill>
              </a:rPr>
              <a:t>, esaminato quanto prodotto e documentato dall’azienda. l’Ufficio procede a </a:t>
            </a:r>
            <a:r>
              <a:rPr lang="it-IT" altLang="it-IT" sz="1800" b="1" dirty="0">
                <a:solidFill>
                  <a:schemeClr val="bg1"/>
                </a:solidFill>
              </a:rPr>
              <a:t>riavviare il procedimento </a:t>
            </a:r>
            <a:r>
              <a:rPr lang="it-IT" altLang="it-IT" sz="1800" dirty="0">
                <a:solidFill>
                  <a:schemeClr val="bg1"/>
                </a:solidFill>
              </a:rPr>
              <a:t>e ad adottare il provvedimento finale. </a:t>
            </a:r>
            <a:endParaRPr lang="it-IT" altLang="it-IT" sz="1800" dirty="0" smtClean="0">
              <a:solidFill>
                <a:schemeClr val="bg1"/>
              </a:solidFill>
            </a:endParaRPr>
          </a:p>
          <a:p>
            <a:pPr algn="just" eaLnBrk="1" hangingPunct="1"/>
            <a:r>
              <a:rPr lang="it-IT" altLang="it-IT" sz="1800" b="1" dirty="0" smtClean="0">
                <a:solidFill>
                  <a:schemeClr val="bg1"/>
                </a:solidFill>
              </a:rPr>
              <a:t>In </a:t>
            </a:r>
            <a:r>
              <a:rPr lang="it-IT" altLang="it-IT" sz="1800" b="1" dirty="0">
                <a:solidFill>
                  <a:schemeClr val="bg1"/>
                </a:solidFill>
              </a:rPr>
              <a:t>caso di mancata ricezione di quanto richiesto entro il termine di trenta giorni ovvero riscontrata la mancanza dei requisiti, presupposti e condizioni legittimanti l’accesso al trattamento, si provvede all’invio della comunicazione dei motivi ostativi all'accoglimento dell’istanza</a:t>
            </a:r>
            <a:r>
              <a:rPr lang="it-IT" altLang="it-IT" sz="1800" dirty="0">
                <a:solidFill>
                  <a:schemeClr val="bg1"/>
                </a:solidFill>
              </a:rPr>
              <a:t>, ai sensi dell'articolo 10-bis della legge n. 241 del 1990, sia in via telematica che per raccomandata AR o tramite posta elettronica certificata.</a:t>
            </a:r>
          </a:p>
          <a:p>
            <a:pPr algn="just" eaLnBrk="1" hangingPunct="1"/>
            <a:r>
              <a:rPr lang="it-IT" altLang="it-IT" sz="1800" b="1" dirty="0" smtClean="0">
                <a:solidFill>
                  <a:schemeClr val="bg1"/>
                </a:solidFill>
              </a:rPr>
              <a:t>Entro </a:t>
            </a:r>
            <a:r>
              <a:rPr lang="it-IT" altLang="it-IT" sz="1800" b="1" dirty="0">
                <a:solidFill>
                  <a:schemeClr val="bg1"/>
                </a:solidFill>
              </a:rPr>
              <a:t>il termine di dieci giorni </a:t>
            </a:r>
            <a:r>
              <a:rPr lang="it-IT" altLang="it-IT" sz="1800" dirty="0">
                <a:solidFill>
                  <a:schemeClr val="bg1"/>
                </a:solidFill>
              </a:rPr>
              <a:t>dal ricevimento della suddetta comunicazione, </a:t>
            </a:r>
            <a:r>
              <a:rPr lang="it-IT" altLang="it-IT" sz="1800" b="1" dirty="0">
                <a:solidFill>
                  <a:schemeClr val="bg1"/>
                </a:solidFill>
              </a:rPr>
              <a:t>gli istanti hanno il diritto di presentare per iscritto le loro osservazioni</a:t>
            </a:r>
            <a:r>
              <a:rPr lang="it-IT" altLang="it-IT" sz="1800" dirty="0">
                <a:solidFill>
                  <a:schemeClr val="bg1"/>
                </a:solidFill>
              </a:rPr>
              <a:t>, eventualmente corredate da documenti. La comunicazione interrompe i termini per concludere il procedimento che iniziano nuovamente a decorrere dalla data di presentazione delle osservazioni o, in mancanza, dalla scadenza del termine di dieci giorni.</a:t>
            </a:r>
          </a:p>
          <a:p>
            <a:pPr algn="just" eaLnBrk="1" hangingPunct="1"/>
            <a:r>
              <a:rPr lang="it-IT" altLang="it-IT" sz="1800" dirty="0" smtClean="0">
                <a:solidFill>
                  <a:schemeClr val="bg1"/>
                </a:solidFill>
              </a:rPr>
              <a:t>Le eventuali </a:t>
            </a:r>
            <a:r>
              <a:rPr lang="it-IT" altLang="it-IT" sz="1800" dirty="0">
                <a:solidFill>
                  <a:schemeClr val="bg1"/>
                </a:solidFill>
              </a:rPr>
              <a:t>osservazioni presentate dall’azienda sono esaminate nei successivi trenta giorni al fine della definitiva determinazione. All’esito dell’esame, si procederà all’adozione del conseguente provvedimento finale.</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209</a:t>
            </a:fld>
            <a:endParaRPr lang="it-IT" dirty="0">
              <a:solidFill>
                <a:prstClr val="white">
                  <a:tint val="75000"/>
                </a:prstClr>
              </a:solidFill>
            </a:endParaRPr>
          </a:p>
        </p:txBody>
      </p:sp>
      <p:pic>
        <p:nvPicPr>
          <p:cNvPr id="3" name="Immagine 2"/>
          <p:cNvPicPr>
            <a:picLocks noChangeAspect="1"/>
          </p:cNvPicPr>
          <p:nvPr/>
        </p:nvPicPr>
        <p:blipFill>
          <a:blip r:embed="rId5" cstate="print"/>
          <a:stretch>
            <a:fillRect/>
          </a:stretch>
        </p:blipFill>
        <p:spPr>
          <a:xfrm>
            <a:off x="5724128" y="1531949"/>
            <a:ext cx="2523963" cy="672915"/>
          </a:xfrm>
          <a:prstGeom prst="rect">
            <a:avLst/>
          </a:prstGeom>
        </p:spPr>
      </p:pic>
      <p:pic>
        <p:nvPicPr>
          <p:cNvPr id="9" name="Immagine 7"/>
          <p:cNvPicPr>
            <a:picLocks noChangeAspect="1"/>
          </p:cNvPicPr>
          <p:nvPr/>
        </p:nvPicPr>
        <p:blipFill>
          <a:blip r:embed="rId6"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034146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670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395288"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dirty="0" smtClean="0">
                <a:solidFill>
                  <a:schemeClr val="bg1"/>
                </a:solidFill>
              </a:rPr>
              <a:t>4. </a:t>
            </a:r>
            <a:r>
              <a:rPr lang="it-IT" altLang="it-IT" sz="2200" b="1" u="sng" dirty="0" smtClean="0">
                <a:solidFill>
                  <a:schemeClr val="bg1"/>
                </a:solidFill>
              </a:rPr>
              <a:t>Le modalità tecniche di compilazione e trasmissione</a:t>
            </a:r>
            <a:endParaRPr lang="it-IT" altLang="it-IT" sz="2200" b="1" u="sng" dirty="0">
              <a:solidFill>
                <a:schemeClr val="bg1"/>
              </a:solidFill>
            </a:endParaRPr>
          </a:p>
          <a:p>
            <a:pPr algn="just" eaLnBrk="1" hangingPunct="1">
              <a:defRPr/>
            </a:pPr>
            <a:endParaRPr lang="it-IT" altLang="it-IT" sz="2000" dirty="0" smtClean="0">
              <a:solidFill>
                <a:schemeClr val="bg1"/>
              </a:solidFill>
            </a:endParaRPr>
          </a:p>
          <a:p>
            <a:pPr eaLnBrk="1" hangingPunct="1">
              <a:defRPr/>
            </a:pPr>
            <a:r>
              <a:rPr lang="it-IT" altLang="it-IT" sz="2000" b="1" dirty="0" smtClean="0">
                <a:solidFill>
                  <a:schemeClr val="bg1"/>
                </a:solidFill>
              </a:rPr>
              <a:t>1° fase: riconoscimento soggetto che effettua l’adempimento</a:t>
            </a:r>
          </a:p>
          <a:p>
            <a:pPr algn="just" eaLnBrk="1" hangingPunct="1">
              <a:defRPr/>
            </a:pPr>
            <a:r>
              <a:rPr lang="it-IT" altLang="it-IT" sz="2000" dirty="0" smtClean="0">
                <a:solidFill>
                  <a:schemeClr val="bg1"/>
                </a:solidFill>
              </a:rPr>
              <a:t>La procedura di compilazione e trasmissione del modulo di dimissioni è preceduta dalla fase di </a:t>
            </a:r>
            <a:r>
              <a:rPr lang="it-IT" altLang="it-IT" sz="2000" b="1" dirty="0" smtClean="0">
                <a:solidFill>
                  <a:schemeClr val="bg1"/>
                </a:solidFill>
              </a:rPr>
              <a:t>riconoscimento del soggetto che effettua l’adempimento</a:t>
            </a:r>
            <a:r>
              <a:rPr lang="it-IT" altLang="it-IT" sz="2000" dirty="0" smtClean="0">
                <a:solidFill>
                  <a:schemeClr val="bg1"/>
                </a:solidFill>
              </a:rPr>
              <a:t>, che è diversa se vi provvede direttamente il </a:t>
            </a:r>
            <a:r>
              <a:rPr lang="it-IT" altLang="it-IT" sz="2000" b="1" dirty="0" smtClean="0">
                <a:solidFill>
                  <a:schemeClr val="bg1"/>
                </a:solidFill>
              </a:rPr>
              <a:t>lavoratore</a:t>
            </a:r>
            <a:r>
              <a:rPr lang="it-IT" altLang="it-IT" sz="2000" dirty="0" smtClean="0">
                <a:solidFill>
                  <a:schemeClr val="bg1"/>
                </a:solidFill>
              </a:rPr>
              <a:t> che intende recedere dal rapporto o il </a:t>
            </a:r>
            <a:r>
              <a:rPr lang="it-IT" altLang="it-IT" sz="2000" b="1" dirty="0" smtClean="0">
                <a:solidFill>
                  <a:schemeClr val="bg1"/>
                </a:solidFill>
              </a:rPr>
              <a:t>soggetto abilitato</a:t>
            </a:r>
            <a:r>
              <a:rPr lang="it-IT" altLang="it-IT" sz="2000" dirty="0" smtClean="0">
                <a:solidFill>
                  <a:schemeClr val="bg1"/>
                </a:solidFill>
              </a:rPr>
              <a:t>.</a:t>
            </a:r>
          </a:p>
          <a:p>
            <a:pPr algn="just" eaLnBrk="1" hangingPunct="1">
              <a:defRPr/>
            </a:pPr>
            <a:endParaRPr lang="it-IT" altLang="it-IT" sz="800" dirty="0" smtClean="0">
              <a:solidFill>
                <a:schemeClr val="bg1"/>
              </a:solidFill>
            </a:endParaRPr>
          </a:p>
          <a:p>
            <a:pPr algn="just" eaLnBrk="1" hangingPunct="1">
              <a:defRPr/>
            </a:pPr>
            <a:r>
              <a:rPr lang="it-IT" altLang="it-IT" sz="2000" b="1" u="sng" dirty="0" smtClean="0">
                <a:solidFill>
                  <a:schemeClr val="bg1"/>
                </a:solidFill>
              </a:rPr>
              <a:t>Nel primo caso</a:t>
            </a:r>
            <a:r>
              <a:rPr lang="it-IT" altLang="it-IT" sz="2000" dirty="0" smtClean="0">
                <a:solidFill>
                  <a:schemeClr val="bg1"/>
                </a:solidFill>
              </a:rPr>
              <a:t>: il lavoratore, per rassegnare dimissioni “efficaci”, deve essere in possesso del Codice personale I.N.P.S. (</a:t>
            </a:r>
            <a:r>
              <a:rPr lang="it-IT" altLang="it-IT" sz="2000" b="1" dirty="0" smtClean="0">
                <a:solidFill>
                  <a:schemeClr val="bg1"/>
                </a:solidFill>
              </a:rPr>
              <a:t>PIN INPS</a:t>
            </a:r>
            <a:r>
              <a:rPr lang="it-IT" altLang="it-IT" sz="2000" dirty="0" smtClean="0">
                <a:solidFill>
                  <a:schemeClr val="bg1"/>
                </a:solidFill>
              </a:rPr>
              <a:t>) e delle </a:t>
            </a:r>
            <a:r>
              <a:rPr lang="it-IT" altLang="it-IT" sz="2000" b="1" dirty="0" smtClean="0">
                <a:solidFill>
                  <a:schemeClr val="bg1"/>
                </a:solidFill>
              </a:rPr>
              <a:t>credenziali </a:t>
            </a:r>
            <a:r>
              <a:rPr lang="it-IT" altLang="it-IT" sz="2000" b="1" dirty="0" err="1" smtClean="0">
                <a:solidFill>
                  <a:schemeClr val="bg1"/>
                </a:solidFill>
              </a:rPr>
              <a:t>Cliclavoro</a:t>
            </a:r>
            <a:r>
              <a:rPr lang="it-IT" altLang="it-IT" sz="2000" dirty="0" smtClean="0">
                <a:solidFill>
                  <a:schemeClr val="bg1"/>
                </a:solidFill>
              </a:rPr>
              <a:t>. Il PIN INPS premette di popolare direttamente la Sezione n. 1 con i dai immodificabili del lavoratore,</a:t>
            </a:r>
          </a:p>
          <a:p>
            <a:pPr algn="just" eaLnBrk="1" hangingPunct="1">
              <a:buFont typeface="Arial" charset="0"/>
              <a:buNone/>
              <a:defRPr/>
            </a:pPr>
            <a:endParaRPr lang="it-IT" altLang="it-IT" sz="800" b="1" dirty="0" smtClean="0">
              <a:solidFill>
                <a:schemeClr val="bg1"/>
              </a:solidFill>
            </a:endParaRPr>
          </a:p>
          <a:p>
            <a:pPr algn="just" eaLnBrk="1" hangingPunct="1">
              <a:buFont typeface="Arial" charset="0"/>
              <a:buNone/>
              <a:defRPr/>
            </a:pPr>
            <a:r>
              <a:rPr lang="it-IT" altLang="it-IT" sz="2000" b="1" u="sng" dirty="0" smtClean="0">
                <a:solidFill>
                  <a:schemeClr val="bg1"/>
                </a:solidFill>
              </a:rPr>
              <a:t>Nel secondo caso</a:t>
            </a:r>
            <a:r>
              <a:rPr lang="it-IT" altLang="it-IT" sz="2000" dirty="0" smtClean="0">
                <a:solidFill>
                  <a:schemeClr val="bg1"/>
                </a:solidFill>
              </a:rPr>
              <a:t>: il sistema consente l’accesso alla procedura anche senza il PIN INPS, con le sole </a:t>
            </a:r>
            <a:r>
              <a:rPr lang="it-IT" altLang="it-IT" sz="2000" b="1" dirty="0" smtClean="0">
                <a:solidFill>
                  <a:schemeClr val="bg1"/>
                </a:solidFill>
              </a:rPr>
              <a:t>credenziali </a:t>
            </a:r>
            <a:r>
              <a:rPr lang="it-IT" altLang="it-IT" sz="2000" b="1" dirty="0" err="1" smtClean="0">
                <a:solidFill>
                  <a:schemeClr val="bg1"/>
                </a:solidFill>
              </a:rPr>
              <a:t>Cliclavoro</a:t>
            </a:r>
            <a:r>
              <a:rPr lang="it-IT" altLang="it-IT" sz="2000" b="1" dirty="0" smtClean="0">
                <a:solidFill>
                  <a:schemeClr val="bg1"/>
                </a:solidFill>
              </a:rPr>
              <a:t> del soggetto abilitato</a:t>
            </a:r>
            <a:r>
              <a:rPr lang="it-IT" altLang="it-IT" sz="2000" dirty="0" smtClean="0">
                <a:solidFill>
                  <a:schemeClr val="bg1"/>
                </a:solidFill>
              </a:rPr>
              <a:t>. </a:t>
            </a:r>
          </a:p>
          <a:p>
            <a:pPr algn="just" eaLnBrk="1" hangingPunct="1">
              <a:buFont typeface="Arial" charset="0"/>
              <a:buNone/>
              <a:defRPr/>
            </a:pPr>
            <a:endParaRPr lang="it-IT" altLang="it-IT" sz="2000" b="1" dirty="0" smtClean="0">
              <a:solidFill>
                <a:schemeClr val="bg1"/>
              </a:solidFill>
            </a:endParaRPr>
          </a:p>
        </p:txBody>
      </p:sp>
      <p:pic>
        <p:nvPicPr>
          <p:cNvPr id="24580"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Articolo </a:t>
            </a:r>
            <a:r>
              <a:rPr lang="it-IT" altLang="it-IT" sz="2400" b="1" dirty="0" smtClean="0">
                <a:solidFill>
                  <a:schemeClr val="bg1"/>
                </a:solidFill>
              </a:rPr>
              <a:t>42</a:t>
            </a:r>
            <a:endParaRPr lang="it-IT" altLang="it-IT" sz="2400" b="1" dirty="0">
              <a:solidFill>
                <a:schemeClr val="bg1"/>
              </a:solidFill>
            </a:endParaRPr>
          </a:p>
          <a:p>
            <a:pPr eaLnBrk="1" hangingPunct="1"/>
            <a:r>
              <a:rPr lang="it-IT" altLang="it-IT" sz="2400" b="1" dirty="0">
                <a:solidFill>
                  <a:schemeClr val="bg1"/>
                </a:solidFill>
              </a:rPr>
              <a:t>Disposizioni relative a trattamenti straordinari di integrazione salariale a seguito di accordi già </a:t>
            </a:r>
            <a:r>
              <a:rPr lang="it-IT" altLang="it-IT" sz="2400" b="1" dirty="0" smtClean="0">
                <a:solidFill>
                  <a:schemeClr val="bg1"/>
                </a:solidFill>
              </a:rPr>
              <a:t>stipulati</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1.</a:t>
            </a:r>
            <a:r>
              <a:rPr lang="it-IT" altLang="it-IT" sz="2200" i="1" dirty="0">
                <a:solidFill>
                  <a:schemeClr val="bg1"/>
                </a:solidFill>
              </a:rPr>
              <a:t> </a:t>
            </a:r>
            <a:r>
              <a:rPr lang="it-IT" altLang="it-IT" sz="2200" dirty="0" smtClean="0">
                <a:solidFill>
                  <a:schemeClr val="bg1"/>
                </a:solidFill>
              </a:rPr>
              <a:t>I </a:t>
            </a:r>
            <a:r>
              <a:rPr lang="it-IT" altLang="it-IT" sz="2200" dirty="0">
                <a:solidFill>
                  <a:schemeClr val="bg1"/>
                </a:solidFill>
              </a:rPr>
              <a:t>trattamenti straordinari di integrazione salariale </a:t>
            </a:r>
            <a:r>
              <a:rPr lang="it-IT" altLang="it-IT" sz="2200" b="1" dirty="0">
                <a:solidFill>
                  <a:schemeClr val="bg1"/>
                </a:solidFill>
              </a:rPr>
              <a:t>conseguenti a procedure di consultazione sindacale già concluse alla data di entrata in vigore del presente decreto, </a:t>
            </a:r>
            <a:r>
              <a:rPr lang="it-IT" altLang="it-IT" sz="2200" b="1" u="sng" dirty="0">
                <a:solidFill>
                  <a:schemeClr val="bg1"/>
                </a:solidFill>
              </a:rPr>
              <a:t>mantengono la durata prevista, nei limiti di cui alle disposizioni di legge vigenti alla data delle stesse.</a:t>
            </a:r>
          </a:p>
          <a:p>
            <a:pPr algn="just" eaLnBrk="1" hangingPunct="1"/>
            <a:r>
              <a:rPr lang="it-IT" altLang="it-IT" sz="2200" b="1" i="1" dirty="0" smtClean="0">
                <a:solidFill>
                  <a:schemeClr val="bg1"/>
                </a:solidFill>
              </a:rPr>
              <a:t>2.</a:t>
            </a:r>
            <a:r>
              <a:rPr lang="it-IT" altLang="it-IT" sz="2200" dirty="0">
                <a:solidFill>
                  <a:schemeClr val="bg1"/>
                </a:solidFill>
              </a:rPr>
              <a:t> </a:t>
            </a:r>
            <a:r>
              <a:rPr lang="it-IT" altLang="it-IT" sz="2200" dirty="0" smtClean="0">
                <a:solidFill>
                  <a:schemeClr val="bg1"/>
                </a:solidFill>
              </a:rPr>
              <a:t>I </a:t>
            </a:r>
            <a:r>
              <a:rPr lang="it-IT" altLang="it-IT" sz="2200" dirty="0">
                <a:solidFill>
                  <a:schemeClr val="bg1"/>
                </a:solidFill>
              </a:rPr>
              <a:t>trattamenti di cui al comma 1 </a:t>
            </a:r>
            <a:r>
              <a:rPr lang="it-IT" altLang="it-IT" sz="2200" b="1" dirty="0">
                <a:solidFill>
                  <a:schemeClr val="bg1"/>
                </a:solidFill>
              </a:rPr>
              <a:t>riguardanti </a:t>
            </a:r>
            <a:r>
              <a:rPr lang="it-IT" altLang="it-IT" sz="2200" b="1" u="sng" dirty="0">
                <a:solidFill>
                  <a:schemeClr val="bg1"/>
                </a:solidFill>
              </a:rPr>
              <a:t>periodi successivi </a:t>
            </a:r>
            <a:r>
              <a:rPr lang="it-IT" altLang="it-IT" sz="2200" b="1" dirty="0">
                <a:solidFill>
                  <a:schemeClr val="bg1"/>
                </a:solidFill>
              </a:rPr>
              <a:t>all’entrata in vigore del presente decreto </a:t>
            </a:r>
            <a:r>
              <a:rPr lang="it-IT" altLang="it-IT" sz="2200" b="1" u="sng" dirty="0">
                <a:solidFill>
                  <a:schemeClr val="bg1"/>
                </a:solidFill>
              </a:rPr>
              <a:t>si computano ai fini della durata massima di cui </a:t>
            </a:r>
            <a:r>
              <a:rPr lang="it-IT" altLang="it-IT" sz="2200" b="1" u="sng" dirty="0" smtClean="0">
                <a:solidFill>
                  <a:schemeClr val="bg1"/>
                </a:solidFill>
              </a:rPr>
              <a:t>all’articolo  </a:t>
            </a:r>
            <a:r>
              <a:rPr lang="it-IT" altLang="it-IT" sz="2200" b="1" u="sng" dirty="0">
                <a:solidFill>
                  <a:schemeClr val="bg1"/>
                </a:solidFill>
              </a:rPr>
              <a:t>4.</a:t>
            </a:r>
          </a:p>
          <a:p>
            <a:pPr marL="342900" indent="-342900" algn="just" eaLnBrk="1" hangingPunct="1">
              <a:buAutoNum type="arabicPeriod" startAt="3"/>
            </a:pPr>
            <a:endParaRPr lang="it-IT" altLang="it-IT" sz="2200" i="1" dirty="0">
              <a:solidFill>
                <a:schemeClr val="bg1"/>
              </a:solidFill>
            </a:endParaRPr>
          </a:p>
          <a:p>
            <a:pPr eaLnBrk="1" hangingPunct="1"/>
            <a:r>
              <a:rPr lang="it-IT" altLang="it-IT" sz="2200" b="1" i="1" dirty="0" smtClean="0">
                <a:solidFill>
                  <a:schemeClr val="bg1"/>
                </a:solidFill>
              </a:rPr>
              <a:t> </a:t>
            </a:r>
            <a:endParaRPr lang="it-IT" altLang="it-IT" sz="2200" dirty="0">
              <a:solidFill>
                <a:schemeClr val="bg1"/>
              </a:solidFill>
            </a:endParaRPr>
          </a:p>
          <a:p>
            <a:pPr eaLnBrk="1" hangingPunct="1"/>
            <a:endParaRPr lang="it-IT" altLang="it-IT" sz="2200" i="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210</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3332936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eaLnBrk="1" hangingPunct="1"/>
            <a:r>
              <a:rPr lang="it-IT" altLang="it-IT" sz="1800" b="1" dirty="0" smtClean="0">
                <a:solidFill>
                  <a:schemeClr val="bg1"/>
                </a:solidFill>
              </a:rPr>
              <a:t> </a:t>
            </a:r>
          </a:p>
          <a:p>
            <a:pPr eaLnBrk="1" hangingPunct="1"/>
            <a:endParaRPr lang="it-IT" altLang="it-IT" sz="1800" b="1" dirty="0">
              <a:solidFill>
                <a:schemeClr val="bg1"/>
              </a:solidFill>
            </a:endParaRPr>
          </a:p>
          <a:p>
            <a:pPr eaLnBrk="1" hangingPunct="1"/>
            <a:endParaRPr lang="it-IT" altLang="it-IT" sz="1800" b="1" dirty="0" smtClean="0">
              <a:solidFill>
                <a:schemeClr val="bg1"/>
              </a:solidFill>
            </a:endParaRPr>
          </a:p>
          <a:p>
            <a:pPr eaLnBrk="1" hangingPunct="1"/>
            <a:endParaRPr lang="it-IT" altLang="it-IT" sz="1800" b="1" dirty="0">
              <a:solidFill>
                <a:schemeClr val="bg1"/>
              </a:solidFill>
            </a:endParaRPr>
          </a:p>
          <a:p>
            <a:pPr eaLnBrk="1" hangingPunct="1"/>
            <a:endParaRPr lang="it-IT" altLang="it-IT" sz="1800" dirty="0" smtClean="0">
              <a:solidFill>
                <a:schemeClr val="bg1"/>
              </a:solidFill>
            </a:endParaRPr>
          </a:p>
          <a:p>
            <a:pPr eaLnBrk="1" hangingPunct="1"/>
            <a:endParaRPr lang="it-IT" altLang="it-IT" sz="1800" dirty="0">
              <a:solidFill>
                <a:schemeClr val="bg1"/>
              </a:solidFill>
            </a:endParaRPr>
          </a:p>
          <a:p>
            <a:pPr algn="just" eaLnBrk="1" hangingPunct="1"/>
            <a:r>
              <a:rPr lang="it-IT" altLang="it-IT" sz="1800" b="1" dirty="0">
                <a:solidFill>
                  <a:schemeClr val="bg1"/>
                </a:solidFill>
              </a:rPr>
              <a:t>Le nuove regole si applicano solo ai trattamenti richiesti a decorrere dalla data di entrata in vigore  del decreto</a:t>
            </a:r>
            <a:r>
              <a:rPr lang="it-IT" altLang="it-IT" sz="1800" dirty="0">
                <a:solidFill>
                  <a:schemeClr val="bg1"/>
                </a:solidFill>
              </a:rPr>
              <a:t>. Ai trattamenti pregressi si applicano le norme previgenti, e le loro durate si </a:t>
            </a:r>
            <a:r>
              <a:rPr lang="it-IT" altLang="it-IT" sz="1800" dirty="0" smtClean="0">
                <a:solidFill>
                  <a:schemeClr val="bg1"/>
                </a:solidFill>
              </a:rPr>
              <a:t>computano  </a:t>
            </a:r>
            <a:r>
              <a:rPr lang="it-IT" altLang="it-IT" sz="1800" dirty="0">
                <a:solidFill>
                  <a:schemeClr val="bg1"/>
                </a:solidFill>
              </a:rPr>
              <a:t>ai fini del limite massimo di durata complessiva nel quinquennio mobile solo per il periodo  successivo alla data di entrata in vigore del decreto. </a:t>
            </a:r>
            <a:endParaRPr lang="it-IT" altLang="it-IT" sz="1800" dirty="0" smtClean="0">
              <a:solidFill>
                <a:schemeClr val="bg1"/>
              </a:solidFill>
            </a:endParaRPr>
          </a:p>
          <a:p>
            <a:pPr algn="just" eaLnBrk="1" hangingPunct="1"/>
            <a:r>
              <a:rPr lang="it-IT" altLang="it-IT" sz="1800" b="1" dirty="0" smtClean="0">
                <a:solidFill>
                  <a:schemeClr val="bg1"/>
                </a:solidFill>
              </a:rPr>
              <a:t>In </a:t>
            </a:r>
            <a:r>
              <a:rPr lang="it-IT" altLang="it-IT" sz="1800" b="1" dirty="0">
                <a:solidFill>
                  <a:schemeClr val="bg1"/>
                </a:solidFill>
              </a:rPr>
              <a:t>altri termini, nel nuovo quinquennio mobile  non si computano i periodi fruiti in passato: si riparte da zero.</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211</a:t>
            </a:fld>
            <a:endParaRPr lang="it-IT">
              <a:solidFill>
                <a:prstClr val="white">
                  <a:tint val="75000"/>
                </a:prstClr>
              </a:solidFill>
            </a:endParaRPr>
          </a:p>
        </p:txBody>
      </p:sp>
      <p:sp>
        <p:nvSpPr>
          <p:cNvPr id="3" name="Freccia in giù 2"/>
          <p:cNvSpPr/>
          <p:nvPr/>
        </p:nvSpPr>
        <p:spPr>
          <a:xfrm>
            <a:off x="4329684" y="256490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
        <p:nvSpPr>
          <p:cNvPr id="8" name="Ovale 7"/>
          <p:cNvSpPr/>
          <p:nvPr/>
        </p:nvSpPr>
        <p:spPr>
          <a:xfrm>
            <a:off x="5743443" y="5445224"/>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Ministero del Lavoro e delle Politiche Sociali</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406120048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eaLnBrk="1" hangingPunct="1"/>
            <a:r>
              <a:rPr lang="it-IT" altLang="it-IT" sz="2400" dirty="0" smtClean="0">
                <a:solidFill>
                  <a:schemeClr val="bg1"/>
                </a:solidFill>
              </a:rPr>
              <a:t>Al </a:t>
            </a:r>
            <a:r>
              <a:rPr lang="it-IT" altLang="it-IT" sz="2400" dirty="0">
                <a:solidFill>
                  <a:schemeClr val="bg1"/>
                </a:solidFill>
              </a:rPr>
              <a:t>fine di consentire, quindi, il </a:t>
            </a:r>
            <a:r>
              <a:rPr lang="it-IT" altLang="it-IT" sz="2400" b="1" dirty="0">
                <a:solidFill>
                  <a:schemeClr val="bg1"/>
                </a:solidFill>
              </a:rPr>
              <a:t>completamento dei programmi di riorganizzazione e ristrutturazione e dei contratti di solidarietà già avviati nella vigenza della vecchia normativa</a:t>
            </a:r>
            <a:r>
              <a:rPr lang="it-IT" altLang="it-IT" sz="2400" b="1" u="sng" dirty="0">
                <a:solidFill>
                  <a:schemeClr val="bg1"/>
                </a:solidFill>
              </a:rPr>
              <a:t>, purché la domanda relativa al primo anno sia stata presentata entro il 23 settembre 2015, </a:t>
            </a:r>
            <a:r>
              <a:rPr lang="it-IT" altLang="it-IT" sz="2400" b="1" dirty="0">
                <a:solidFill>
                  <a:schemeClr val="bg1"/>
                </a:solidFill>
              </a:rPr>
              <a:t>alle </a:t>
            </a:r>
            <a:r>
              <a:rPr lang="it-IT" altLang="it-IT" sz="2400" b="1" u="sng" dirty="0">
                <a:solidFill>
                  <a:schemeClr val="bg1"/>
                </a:solidFill>
              </a:rPr>
              <a:t>istanze di proroga si applicano le regole di cui alla normativa previgente</a:t>
            </a:r>
            <a:r>
              <a:rPr lang="it-IT" altLang="it-IT" sz="2400" b="1" dirty="0">
                <a:solidFill>
                  <a:schemeClr val="bg1"/>
                </a:solidFill>
              </a:rPr>
              <a:t>, comprese quelle relative al procedimento amministrativo, alla contribuzione addizionale e al trattamento di fine rapporto</a:t>
            </a:r>
            <a:r>
              <a:rPr lang="it-IT" altLang="it-IT" sz="2400" b="1" dirty="0" smtClean="0">
                <a:solidFill>
                  <a:schemeClr val="bg1"/>
                </a:solidFill>
              </a:rPr>
              <a:t>.</a:t>
            </a:r>
          </a:p>
          <a:p>
            <a:pPr algn="just" eaLnBrk="1" hangingPunct="1"/>
            <a:endParaRPr lang="it-IT" altLang="it-IT" sz="2400" b="1" dirty="0">
              <a:solidFill>
                <a:schemeClr val="bg1"/>
              </a:solidFill>
            </a:endParaRPr>
          </a:p>
          <a:p>
            <a:pPr algn="just" eaLnBrk="1" hangingPunct="1"/>
            <a:r>
              <a:rPr lang="it-IT" altLang="it-IT" sz="2400" b="1" dirty="0">
                <a:solidFill>
                  <a:schemeClr val="bg1"/>
                </a:solidFill>
              </a:rPr>
              <a:t> </a:t>
            </a:r>
            <a:r>
              <a:rPr lang="it-IT" altLang="it-IT" sz="2400" b="1" dirty="0" smtClean="0">
                <a:solidFill>
                  <a:schemeClr val="bg1"/>
                </a:solidFill>
              </a:rPr>
              <a:t>     regime transitorio</a:t>
            </a:r>
            <a:endParaRPr lang="it-IT" altLang="it-IT" sz="24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212</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Ovale 3"/>
          <p:cNvSpPr/>
          <p:nvPr/>
        </p:nvSpPr>
        <p:spPr>
          <a:xfrm>
            <a:off x="5781948" y="5139524"/>
            <a:ext cx="280831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 Min. Lav. Circ. n. 30 del 9/11/2015</a:t>
            </a:r>
            <a:endParaRPr lang="it-IT" b="1" dirty="0">
              <a:solidFill>
                <a:prstClr val="white"/>
              </a:solidFill>
            </a:endParaRPr>
          </a:p>
        </p:txBody>
      </p:sp>
      <p:sp>
        <p:nvSpPr>
          <p:cNvPr id="6" name="Freccia a destra con strisce 5"/>
          <p:cNvSpPr/>
          <p:nvPr/>
        </p:nvSpPr>
        <p:spPr>
          <a:xfrm>
            <a:off x="1741981" y="5569292"/>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Tree>
    <p:extLst>
      <p:ext uri="{BB962C8B-B14F-4D97-AF65-F5344CB8AC3E}">
        <p14:creationId xmlns:p14="http://schemas.microsoft.com/office/powerpoint/2010/main" val="118158061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5085184"/>
          </a:xfrm>
        </p:spPr>
        <p:txBody>
          <a:bodyPr/>
          <a:lstStyle/>
          <a:p>
            <a:pPr algn="just" eaLnBrk="1" hangingPunct="1"/>
            <a:r>
              <a:rPr lang="it-IT" altLang="it-IT" sz="2400" dirty="0" smtClean="0">
                <a:solidFill>
                  <a:schemeClr val="bg1"/>
                </a:solidFill>
              </a:rPr>
              <a:t> </a:t>
            </a:r>
            <a:endParaRPr lang="it-IT" altLang="it-IT" sz="2400" dirty="0">
              <a:solidFill>
                <a:schemeClr val="bg1"/>
              </a:solidFill>
            </a:endParaRPr>
          </a:p>
          <a:p>
            <a:pPr algn="just" eaLnBrk="1" hangingPunct="1"/>
            <a:r>
              <a:rPr lang="it-IT" altLang="it-IT" sz="2400" dirty="0" smtClean="0">
                <a:solidFill>
                  <a:schemeClr val="bg1"/>
                </a:solidFill>
              </a:rPr>
              <a:t>Resta </a:t>
            </a:r>
            <a:r>
              <a:rPr lang="it-IT" altLang="it-IT" sz="2400" dirty="0">
                <a:solidFill>
                  <a:schemeClr val="bg1"/>
                </a:solidFill>
              </a:rPr>
              <a:t>fermo che alle </a:t>
            </a:r>
            <a:r>
              <a:rPr lang="it-IT" altLang="it-IT" sz="2400" b="1" u="sng" dirty="0">
                <a:solidFill>
                  <a:schemeClr val="bg1"/>
                </a:solidFill>
              </a:rPr>
              <a:t>domande riferite al primo anno </a:t>
            </a:r>
            <a:r>
              <a:rPr lang="it-IT" altLang="it-IT" sz="2400" b="1" dirty="0">
                <a:solidFill>
                  <a:schemeClr val="bg1"/>
                </a:solidFill>
              </a:rPr>
              <a:t>del programma di riorganizzazione e ristrutturazione o dei contratti di solidarietà, </a:t>
            </a:r>
            <a:r>
              <a:rPr lang="it-IT" altLang="it-IT" sz="2400" b="1" u="sng" dirty="0">
                <a:solidFill>
                  <a:schemeClr val="bg1"/>
                </a:solidFill>
              </a:rPr>
              <a:t>presentate dopo il 23 settembre 2015, si applica la nuova normativa </a:t>
            </a:r>
            <a:r>
              <a:rPr lang="it-IT" altLang="it-IT" sz="2400" u="sng" dirty="0">
                <a:solidFill>
                  <a:schemeClr val="bg1"/>
                </a:solidFill>
              </a:rPr>
              <a:t>di cui al decreto legislativo 148/2015, sebbene l’accordo sia stato sottoscritto e l’inizio delle sospensioni avvenga in data precedente al 24 settembre 2015</a:t>
            </a:r>
            <a:r>
              <a:rPr lang="it-IT" altLang="it-IT" sz="2400" u="sng" dirty="0" smtClean="0">
                <a:solidFill>
                  <a:schemeClr val="bg1"/>
                </a:solidFill>
              </a:rPr>
              <a:t>.</a:t>
            </a:r>
          </a:p>
          <a:p>
            <a:pPr algn="just" eaLnBrk="1" hangingPunct="1"/>
            <a:r>
              <a:rPr lang="it-IT" altLang="it-IT" sz="2400" dirty="0" smtClean="0">
                <a:solidFill>
                  <a:schemeClr val="bg1"/>
                </a:solidFill>
              </a:rPr>
              <a:t>	     </a:t>
            </a:r>
          </a:p>
          <a:p>
            <a:pPr algn="just" eaLnBrk="1" hangingPunct="1"/>
            <a:endParaRPr lang="it-IT" altLang="it-IT" sz="2400" dirty="0">
              <a:solidFill>
                <a:schemeClr val="bg1"/>
              </a:solidFill>
            </a:endParaRPr>
          </a:p>
          <a:p>
            <a:pPr algn="just" eaLnBrk="1" hangingPunct="1"/>
            <a:endParaRPr lang="it-IT" altLang="it-IT" sz="2400" dirty="0" smtClean="0">
              <a:solidFill>
                <a:schemeClr val="bg1"/>
              </a:solidFill>
            </a:endParaRPr>
          </a:p>
          <a:p>
            <a:pPr algn="just" eaLnBrk="1" hangingPunct="1"/>
            <a:r>
              <a:rPr lang="it-IT" altLang="it-IT" sz="2400" dirty="0" smtClean="0">
                <a:solidFill>
                  <a:schemeClr val="bg1"/>
                </a:solidFill>
              </a:rPr>
              <a:t>  </a:t>
            </a:r>
            <a:r>
              <a:rPr lang="it-IT" altLang="it-IT" sz="2400" b="1" dirty="0" smtClean="0">
                <a:solidFill>
                  <a:schemeClr val="bg1"/>
                </a:solidFill>
              </a:rPr>
              <a:t>regime transitorio</a:t>
            </a:r>
            <a:endParaRPr lang="it-IT" altLang="it-IT" sz="24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213</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Ovale 3"/>
          <p:cNvSpPr/>
          <p:nvPr/>
        </p:nvSpPr>
        <p:spPr>
          <a:xfrm>
            <a:off x="5811813" y="5899150"/>
            <a:ext cx="280831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 Min. Lav. Circ. n. 30 del 9/11/2015</a:t>
            </a:r>
            <a:endParaRPr lang="it-IT" b="1" dirty="0">
              <a:solidFill>
                <a:prstClr val="white"/>
              </a:solidFill>
            </a:endParaRPr>
          </a:p>
        </p:txBody>
      </p:sp>
      <p:sp>
        <p:nvSpPr>
          <p:cNvPr id="10" name="Freccia a destra con strisce 9"/>
          <p:cNvSpPr/>
          <p:nvPr/>
        </p:nvSpPr>
        <p:spPr>
          <a:xfrm>
            <a:off x="2575800" y="631190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Tree>
    <p:extLst>
      <p:ext uri="{BB962C8B-B14F-4D97-AF65-F5344CB8AC3E}">
        <p14:creationId xmlns:p14="http://schemas.microsoft.com/office/powerpoint/2010/main" val="129900821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eaLnBrk="1" hangingPunct="1"/>
            <a:endParaRPr lang="it-IT" altLang="it-IT" sz="2400" b="1" i="1" dirty="0" smtClean="0">
              <a:solidFill>
                <a:schemeClr val="bg1"/>
              </a:solidFill>
            </a:endParaRPr>
          </a:p>
          <a:p>
            <a:pPr eaLnBrk="1" hangingPunct="1"/>
            <a:endParaRPr lang="it-IT" altLang="it-IT" sz="2400" b="1" i="1" dirty="0">
              <a:solidFill>
                <a:schemeClr val="bg1"/>
              </a:solidFill>
            </a:endParaRPr>
          </a:p>
          <a:p>
            <a:pPr eaLnBrk="1" hangingPunct="1"/>
            <a:r>
              <a:rPr lang="it-IT" altLang="it-IT" sz="2400" b="1" i="1" dirty="0" smtClean="0">
                <a:solidFill>
                  <a:schemeClr val="bg1"/>
                </a:solidFill>
              </a:rPr>
              <a:t>In </a:t>
            </a:r>
            <a:r>
              <a:rPr lang="it-IT" altLang="it-IT" sz="2400" b="1" i="1" dirty="0">
                <a:solidFill>
                  <a:schemeClr val="bg1"/>
                </a:solidFill>
              </a:rPr>
              <a:t>data 8 febbraio 2016, il Ministero del Lavoro ha pubblicato, sul proprio sito istituzionale, il Decreto n. 94033 del 13 gennaio 2016 con cui </a:t>
            </a:r>
            <a:r>
              <a:rPr lang="it-IT" altLang="it-IT" sz="2400" b="1" i="1" u="sng" dirty="0">
                <a:solidFill>
                  <a:schemeClr val="bg1"/>
                </a:solidFill>
              </a:rPr>
              <a:t>vengono definiti i criteri per l’approvazione dei programmi presentati dalle imprese per le richieste della CIGS.</a:t>
            </a:r>
            <a:endParaRPr lang="it-IT" altLang="it-IT" sz="2400" u="sng"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214</a:t>
            </a:fld>
            <a:endParaRPr lang="it-IT">
              <a:solidFill>
                <a:prstClr val="white">
                  <a:tint val="75000"/>
                </a:prstClr>
              </a:solidFill>
            </a:endParaRPr>
          </a:p>
        </p:txBody>
      </p:sp>
      <p:sp>
        <p:nvSpPr>
          <p:cNvPr id="8" name="Ovale 7"/>
          <p:cNvSpPr/>
          <p:nvPr/>
        </p:nvSpPr>
        <p:spPr>
          <a:xfrm>
            <a:off x="5724128" y="5224571"/>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1</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518945688"/>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b="1" i="1" dirty="0" smtClean="0">
                <a:solidFill>
                  <a:schemeClr val="bg1"/>
                </a:solidFill>
              </a:rPr>
              <a:t>1</a:t>
            </a:r>
            <a:r>
              <a:rPr lang="it-IT" altLang="it-IT" sz="1600" u="sng" dirty="0">
                <a:solidFill>
                  <a:schemeClr val="bg1"/>
                </a:solidFill>
              </a:rPr>
              <a:t>. Sono adottati i seguenti </a:t>
            </a:r>
            <a:r>
              <a:rPr lang="it-IT" altLang="it-IT" sz="1600" b="1" u="sng" dirty="0">
                <a:solidFill>
                  <a:schemeClr val="bg1"/>
                </a:solidFill>
              </a:rPr>
              <a:t>criteri per l’approvazione dei programmi presentati dalle imprese che richiedono l’intervento straordinario di integrazione salariale per riorganizzazione aziendale</a:t>
            </a:r>
            <a:r>
              <a:rPr lang="it-IT" altLang="it-IT" sz="1600" dirty="0">
                <a:solidFill>
                  <a:schemeClr val="bg1"/>
                </a:solidFill>
              </a:rPr>
              <a:t>, di cui all’articolo 21, comma 2, del decreto legislativo n. 148 del 14 settembre 2015:</a:t>
            </a:r>
          </a:p>
          <a:p>
            <a:pPr algn="just" eaLnBrk="1" hangingPunct="1"/>
            <a:r>
              <a:rPr lang="it-IT" altLang="it-IT" sz="1600" dirty="0" smtClean="0">
                <a:solidFill>
                  <a:schemeClr val="bg1"/>
                </a:solidFill>
              </a:rPr>
              <a:t>a</a:t>
            </a:r>
            <a:r>
              <a:rPr lang="it-IT" altLang="it-IT" sz="1600" dirty="0">
                <a:solidFill>
                  <a:schemeClr val="bg1"/>
                </a:solidFill>
              </a:rPr>
              <a:t>) l’impresa richiedente deve presentare un </a:t>
            </a:r>
            <a:r>
              <a:rPr lang="it-IT" altLang="it-IT" sz="1600" b="1" dirty="0">
                <a:solidFill>
                  <a:schemeClr val="bg1"/>
                </a:solidFill>
              </a:rPr>
              <a:t>programma di interventi volti a fronteggiare le inefficienze della struttura gestionale, commerciale o produttiva</a:t>
            </a:r>
            <a:r>
              <a:rPr lang="it-IT" altLang="it-IT" sz="1600" dirty="0">
                <a:solidFill>
                  <a:schemeClr val="bg1"/>
                </a:solidFill>
              </a:rPr>
              <a:t>. Tale programma deve essere predisposto anche nel caso di ridefinizione dell’assetto societario e del capitale sociale, ovvero della ricomposizione dell’assetto dell’impresa e della sua articolazione produttiva;</a:t>
            </a:r>
          </a:p>
          <a:p>
            <a:pPr algn="just" eaLnBrk="1" hangingPunct="1"/>
            <a:r>
              <a:rPr lang="it-IT" altLang="it-IT" sz="1600" dirty="0" smtClean="0">
                <a:solidFill>
                  <a:schemeClr val="bg1"/>
                </a:solidFill>
              </a:rPr>
              <a:t>b</a:t>
            </a:r>
            <a:r>
              <a:rPr lang="it-IT" altLang="it-IT" sz="1600" dirty="0">
                <a:solidFill>
                  <a:schemeClr val="bg1"/>
                </a:solidFill>
              </a:rPr>
              <a:t>) il programma di interventi può </a:t>
            </a:r>
            <a:r>
              <a:rPr lang="it-IT" altLang="it-IT" sz="1600" b="1" dirty="0">
                <a:solidFill>
                  <a:schemeClr val="bg1"/>
                </a:solidFill>
              </a:rPr>
              <a:t>contenere investimenti per impianti fissi ed attrezzature direttamente impegnate nel processo produttivo </a:t>
            </a:r>
            <a:r>
              <a:rPr lang="it-IT" altLang="it-IT" sz="1600" dirty="0">
                <a:solidFill>
                  <a:schemeClr val="bg1"/>
                </a:solidFill>
              </a:rPr>
              <a:t>e può prevedere attività di </a:t>
            </a:r>
            <a:r>
              <a:rPr lang="it-IT" altLang="it-IT" sz="1600" b="1" dirty="0">
                <a:solidFill>
                  <a:schemeClr val="bg1"/>
                </a:solidFill>
              </a:rPr>
              <a:t>formazione e riqualificazione professionale</a:t>
            </a:r>
            <a:r>
              <a:rPr lang="it-IT" altLang="it-IT" sz="1600" dirty="0">
                <a:solidFill>
                  <a:schemeClr val="bg1"/>
                </a:solidFill>
              </a:rPr>
              <a:t> rivolta al recupero e alla valorizzazione delle risorse interne;</a:t>
            </a:r>
          </a:p>
          <a:p>
            <a:pPr algn="just" eaLnBrk="1" hangingPunct="1"/>
            <a:r>
              <a:rPr lang="it-IT" altLang="it-IT" sz="1600" dirty="0" smtClean="0">
                <a:solidFill>
                  <a:schemeClr val="bg1"/>
                </a:solidFill>
              </a:rPr>
              <a:t>c</a:t>
            </a:r>
            <a:r>
              <a:rPr lang="it-IT" altLang="it-IT" sz="1600" dirty="0">
                <a:solidFill>
                  <a:schemeClr val="bg1"/>
                </a:solidFill>
              </a:rPr>
              <a:t>) il </a:t>
            </a:r>
            <a:r>
              <a:rPr lang="it-IT" altLang="it-IT" sz="1600" b="1" dirty="0">
                <a:solidFill>
                  <a:schemeClr val="bg1"/>
                </a:solidFill>
              </a:rPr>
              <a:t>valore medio annuo degli investimenti previsti nel programma </a:t>
            </a:r>
            <a:r>
              <a:rPr lang="it-IT" altLang="it-IT" sz="1600" dirty="0">
                <a:solidFill>
                  <a:schemeClr val="bg1"/>
                </a:solidFill>
              </a:rPr>
              <a:t>- relativo alle unità aziendali interessate all’intervento, inclusi gli eventuali investimenti per la formazione e riqualificazione professionale di cui sopra, comprensivi dei contributi pubblici sia nazionali che dei fondi U.E. - deve essere </a:t>
            </a:r>
            <a:r>
              <a:rPr lang="it-IT" altLang="it-IT" sz="1600" b="1" dirty="0">
                <a:solidFill>
                  <a:schemeClr val="bg1"/>
                </a:solidFill>
              </a:rPr>
              <a:t>superiore al valore medio annuo degli investimenti</a:t>
            </a:r>
            <a:r>
              <a:rPr lang="it-IT" altLang="it-IT" sz="1600" dirty="0">
                <a:solidFill>
                  <a:schemeClr val="bg1"/>
                </a:solidFill>
              </a:rPr>
              <a:t>, </a:t>
            </a:r>
            <a:r>
              <a:rPr lang="it-IT" altLang="it-IT" sz="1600" b="1" dirty="0">
                <a:solidFill>
                  <a:schemeClr val="bg1"/>
                </a:solidFill>
              </a:rPr>
              <a:t>della stessa tipologia, operati nel biennio precedente</a:t>
            </a:r>
            <a:r>
              <a:rPr lang="it-IT" altLang="it-IT" sz="1600" dirty="0">
                <a:solidFill>
                  <a:schemeClr val="bg1"/>
                </a:solidFill>
              </a:rPr>
              <a:t>;</a:t>
            </a:r>
          </a:p>
          <a:p>
            <a:pPr eaLnBrk="1" hangingPunct="1"/>
            <a:endParaRPr lang="it-IT" alt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215</a:t>
            </a:fld>
            <a:endParaRPr lang="it-IT">
              <a:solidFill>
                <a:prstClr val="white">
                  <a:tint val="75000"/>
                </a:prstClr>
              </a:solidFill>
            </a:endParaRPr>
          </a:p>
        </p:txBody>
      </p:sp>
      <p:sp>
        <p:nvSpPr>
          <p:cNvPr id="8" name="Ovale 7"/>
          <p:cNvSpPr/>
          <p:nvPr/>
        </p:nvSpPr>
        <p:spPr>
          <a:xfrm>
            <a:off x="5868144" y="5734398"/>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1</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1673076" y="5632872"/>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riorganizzazione aziendale</a:t>
            </a:r>
            <a:endParaRPr lang="it-IT" b="1" dirty="0">
              <a:solidFill>
                <a:prstClr val="white"/>
              </a:solidFill>
            </a:endParaRPr>
          </a:p>
        </p:txBody>
      </p:sp>
    </p:spTree>
    <p:extLst>
      <p:ext uri="{BB962C8B-B14F-4D97-AF65-F5344CB8AC3E}">
        <p14:creationId xmlns:p14="http://schemas.microsoft.com/office/powerpoint/2010/main" val="179622792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dirty="0">
                <a:solidFill>
                  <a:schemeClr val="bg1"/>
                </a:solidFill>
              </a:rPr>
              <a:t>d) le </a:t>
            </a:r>
            <a:r>
              <a:rPr lang="it-IT" altLang="it-IT" sz="1600" b="1" dirty="0">
                <a:solidFill>
                  <a:schemeClr val="bg1"/>
                </a:solidFill>
              </a:rPr>
              <a:t>sospensioni dal lavoro devono essere motivatamente ricollegabili, nell’entità e nei tempi, al processo di riorganizzazione da realizzare;</a:t>
            </a:r>
          </a:p>
          <a:p>
            <a:pPr algn="just" eaLnBrk="1" hangingPunct="1"/>
            <a:r>
              <a:rPr lang="it-IT" altLang="it-IT" sz="1600" dirty="0" smtClean="0">
                <a:solidFill>
                  <a:schemeClr val="bg1"/>
                </a:solidFill>
              </a:rPr>
              <a:t>e</a:t>
            </a:r>
            <a:r>
              <a:rPr lang="it-IT" altLang="it-IT" sz="1600" dirty="0">
                <a:solidFill>
                  <a:schemeClr val="bg1"/>
                </a:solidFill>
              </a:rPr>
              <a:t>) le </a:t>
            </a:r>
            <a:r>
              <a:rPr lang="it-IT" altLang="it-IT" sz="1600" b="1" dirty="0">
                <a:solidFill>
                  <a:schemeClr val="bg1"/>
                </a:solidFill>
              </a:rPr>
              <a:t>sospensioni decorrenti dal 24 settembre 2017 possono essere autorizzate soltanto nel limite dell’80 percento delle ore lavorabili </a:t>
            </a:r>
            <a:r>
              <a:rPr lang="it-IT" altLang="it-IT" sz="1600" dirty="0">
                <a:solidFill>
                  <a:schemeClr val="bg1"/>
                </a:solidFill>
              </a:rPr>
              <a:t>nell'unità produttiva, nell’arco di tempo del programma autorizzato;</a:t>
            </a:r>
          </a:p>
          <a:p>
            <a:pPr algn="just" eaLnBrk="1" hangingPunct="1"/>
            <a:r>
              <a:rPr lang="it-IT" altLang="it-IT" sz="1600" dirty="0" smtClean="0">
                <a:solidFill>
                  <a:schemeClr val="bg1"/>
                </a:solidFill>
              </a:rPr>
              <a:t>f</a:t>
            </a:r>
            <a:r>
              <a:rPr lang="it-IT" altLang="it-IT" sz="1600" dirty="0">
                <a:solidFill>
                  <a:schemeClr val="bg1"/>
                </a:solidFill>
              </a:rPr>
              <a:t>) nel programma devono essere </a:t>
            </a:r>
            <a:r>
              <a:rPr lang="it-IT" altLang="it-IT" sz="1600" b="1" dirty="0">
                <a:solidFill>
                  <a:schemeClr val="bg1"/>
                </a:solidFill>
              </a:rPr>
              <a:t>indicate le previsioni di recupero occupazionale dei lavoratori interessati alle sospensioni o riduzioni di orario, nella misura minima del 70%. </a:t>
            </a:r>
            <a:endParaRPr lang="it-IT" altLang="it-IT" sz="1600" b="1" dirty="0" smtClean="0">
              <a:solidFill>
                <a:schemeClr val="bg1"/>
              </a:solidFill>
            </a:endParaRPr>
          </a:p>
          <a:p>
            <a:pPr algn="just" eaLnBrk="1" hangingPunct="1"/>
            <a:endParaRPr lang="it-IT" altLang="it-IT" sz="1600" b="1" dirty="0">
              <a:solidFill>
                <a:schemeClr val="bg1"/>
              </a:solidFill>
            </a:endParaRPr>
          </a:p>
          <a:p>
            <a:pPr eaLnBrk="1" hangingPunct="1"/>
            <a:r>
              <a:rPr lang="it-IT" altLang="it-IT" sz="1600" dirty="0" smtClean="0">
                <a:solidFill>
                  <a:schemeClr val="bg1"/>
                </a:solidFill>
              </a:rPr>
              <a:t>;</a:t>
            </a:r>
          </a:p>
          <a:p>
            <a:pPr eaLnBrk="1" hangingPunct="1"/>
            <a:endParaRPr lang="it-IT" altLang="it-IT" sz="1600" dirty="0">
              <a:solidFill>
                <a:schemeClr val="bg1"/>
              </a:solidFill>
            </a:endParaRPr>
          </a:p>
          <a:p>
            <a:pPr eaLnBrk="1" hangingPunct="1"/>
            <a:endParaRPr lang="it-IT" altLang="it-IT" sz="1600" dirty="0" smtClean="0">
              <a:solidFill>
                <a:schemeClr val="bg1"/>
              </a:solidFill>
            </a:endParaRPr>
          </a:p>
          <a:p>
            <a:pPr eaLnBrk="1" hangingPunct="1"/>
            <a:endParaRPr lang="it-IT" altLang="it-IT" sz="1600" dirty="0" smtClean="0">
              <a:solidFill>
                <a:schemeClr val="bg1"/>
              </a:solidFill>
            </a:endParaRPr>
          </a:p>
          <a:p>
            <a:pPr eaLnBrk="1" hangingPunct="1"/>
            <a:endParaRPr lang="it-IT" altLang="it-IT" sz="1600" dirty="0">
              <a:solidFill>
                <a:schemeClr val="bg1"/>
              </a:solidFill>
            </a:endParaRPr>
          </a:p>
          <a:p>
            <a:pPr algn="just" eaLnBrk="1" hangingPunct="1"/>
            <a:r>
              <a:rPr lang="it-IT" altLang="it-IT" sz="1600" dirty="0" smtClean="0">
                <a:solidFill>
                  <a:schemeClr val="bg1"/>
                </a:solidFill>
              </a:rPr>
              <a:t>g</a:t>
            </a:r>
            <a:r>
              <a:rPr lang="it-IT" altLang="it-IT" sz="1600" dirty="0">
                <a:solidFill>
                  <a:schemeClr val="bg1"/>
                </a:solidFill>
              </a:rPr>
              <a:t>) il </a:t>
            </a:r>
            <a:r>
              <a:rPr lang="it-IT" altLang="it-IT" sz="1600" b="1" dirty="0">
                <a:solidFill>
                  <a:schemeClr val="bg1"/>
                </a:solidFill>
              </a:rPr>
              <a:t>programma deve esplicitamente indicare le modalità di copertura finanziaria degli investimenti </a:t>
            </a:r>
            <a:r>
              <a:rPr lang="it-IT" altLang="it-IT" sz="1600" dirty="0">
                <a:solidFill>
                  <a:schemeClr val="bg1"/>
                </a:solidFill>
              </a:rPr>
              <a:t>programmati.</a:t>
            </a:r>
          </a:p>
          <a:p>
            <a:pPr eaLnBrk="1" hangingPunct="1"/>
            <a:endParaRPr lang="it-IT" alt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216</a:t>
            </a:fld>
            <a:endParaRPr lang="it-IT">
              <a:solidFill>
                <a:prstClr val="white">
                  <a:tint val="75000"/>
                </a:prstClr>
              </a:solidFill>
            </a:endParaRPr>
          </a:p>
        </p:txBody>
      </p:sp>
      <p:sp>
        <p:nvSpPr>
          <p:cNvPr id="8" name="Ovale 7"/>
          <p:cNvSpPr/>
          <p:nvPr/>
        </p:nvSpPr>
        <p:spPr>
          <a:xfrm>
            <a:off x="5868144" y="5733256"/>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1</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1667113" y="5733256"/>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riorganizzazione aziendale</a:t>
            </a:r>
            <a:endParaRPr lang="it-IT" b="1" dirty="0">
              <a:solidFill>
                <a:prstClr val="white"/>
              </a:solidFill>
            </a:endParaRPr>
          </a:p>
        </p:txBody>
      </p:sp>
      <p:sp>
        <p:nvSpPr>
          <p:cNvPr id="3" name="Rettangolo arrotondato 2"/>
          <p:cNvSpPr/>
          <p:nvPr/>
        </p:nvSpPr>
        <p:spPr>
          <a:xfrm>
            <a:off x="683568" y="3717032"/>
            <a:ext cx="7776864" cy="144016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600" b="1" dirty="0">
                <a:solidFill>
                  <a:prstClr val="black"/>
                </a:solidFill>
              </a:rPr>
              <a:t>Per recupero occupazionale deve intendersi, oltre al rientro in azienda dei lavoratori sospesi, anche il riassorbimento degli stessi all'interno di altre unità produttive della medesima impresa ovvero di altre imprese, nonché iniziative volte alla gestione non traumatica dei lavoratori medesimi. Per gli eventuali esuberi strutturali residui devono essere dettagliatamente precisate le modalità di gestione</a:t>
            </a:r>
          </a:p>
        </p:txBody>
      </p:sp>
    </p:spTree>
    <p:extLst>
      <p:ext uri="{BB962C8B-B14F-4D97-AF65-F5344CB8AC3E}">
        <p14:creationId xmlns:p14="http://schemas.microsoft.com/office/powerpoint/2010/main" val="2607554614"/>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b="1" i="1" dirty="0">
                <a:solidFill>
                  <a:schemeClr val="bg1"/>
                </a:solidFill>
              </a:rPr>
              <a:t>1</a:t>
            </a:r>
            <a:r>
              <a:rPr lang="it-IT" altLang="it-IT" sz="1600" b="1" i="1" u="sng" dirty="0">
                <a:solidFill>
                  <a:schemeClr val="bg1"/>
                </a:solidFill>
              </a:rPr>
              <a:t>. </a:t>
            </a:r>
            <a:r>
              <a:rPr lang="it-IT" altLang="it-IT" sz="1600" u="sng" dirty="0">
                <a:solidFill>
                  <a:schemeClr val="bg1"/>
                </a:solidFill>
              </a:rPr>
              <a:t>Sono adottati i seguenti </a:t>
            </a:r>
            <a:r>
              <a:rPr lang="it-IT" altLang="it-IT" sz="1600" b="1" u="sng" dirty="0">
                <a:solidFill>
                  <a:schemeClr val="bg1"/>
                </a:solidFill>
              </a:rPr>
              <a:t>criteri per l’approvazione dei programmi dì crisi aziendale</a:t>
            </a:r>
            <a:r>
              <a:rPr lang="it-IT" altLang="it-IT" sz="1600" dirty="0">
                <a:solidFill>
                  <a:schemeClr val="bg1"/>
                </a:solidFill>
              </a:rPr>
              <a:t>, ai sensi dell’articolo 21, comma 3, del decreto legislativo n. 148 del 14 settembre 2015:</a:t>
            </a:r>
          </a:p>
          <a:p>
            <a:pPr algn="just" eaLnBrk="1" hangingPunct="1"/>
            <a:r>
              <a:rPr lang="it-IT" altLang="it-IT" sz="1600" dirty="0" smtClean="0">
                <a:solidFill>
                  <a:schemeClr val="bg1"/>
                </a:solidFill>
              </a:rPr>
              <a:t>a</a:t>
            </a:r>
            <a:r>
              <a:rPr lang="it-IT" altLang="it-IT" sz="1600" dirty="0">
                <a:solidFill>
                  <a:schemeClr val="bg1"/>
                </a:solidFill>
              </a:rPr>
              <a:t>) dagli </a:t>
            </a:r>
            <a:r>
              <a:rPr lang="it-IT" altLang="it-IT" sz="1600" b="1" dirty="0">
                <a:solidFill>
                  <a:schemeClr val="bg1"/>
                </a:solidFill>
              </a:rPr>
              <a:t>indicatori economico-finanziari di bilancio </a:t>
            </a:r>
            <a:r>
              <a:rPr lang="it-IT" altLang="it-IT" sz="1600" dirty="0">
                <a:solidFill>
                  <a:schemeClr val="bg1"/>
                </a:solidFill>
              </a:rPr>
              <a:t>(fatturato, risultato operativo, risultato d'impresa, indebitamento), complessivamente considerati e riguardanti il </a:t>
            </a:r>
            <a:r>
              <a:rPr lang="it-IT" altLang="it-IT" sz="1600" b="1" dirty="0">
                <a:solidFill>
                  <a:schemeClr val="bg1"/>
                </a:solidFill>
              </a:rPr>
              <a:t>biennio precedente</a:t>
            </a:r>
            <a:r>
              <a:rPr lang="it-IT" altLang="it-IT" sz="1600" dirty="0">
                <a:solidFill>
                  <a:schemeClr val="bg1"/>
                </a:solidFill>
              </a:rPr>
              <a:t>, </a:t>
            </a:r>
            <a:r>
              <a:rPr lang="it-IT" altLang="it-IT" sz="1600" b="1" dirty="0">
                <a:solidFill>
                  <a:schemeClr val="bg1"/>
                </a:solidFill>
              </a:rPr>
              <a:t>deve emergere un andamento a carattere negativo ovvero involutivo</a:t>
            </a:r>
            <a:r>
              <a:rPr lang="it-IT" altLang="it-IT" sz="1600" dirty="0">
                <a:solidFill>
                  <a:schemeClr val="bg1"/>
                </a:solidFill>
              </a:rPr>
              <a:t>; l’impresa deve presentare </a:t>
            </a:r>
            <a:r>
              <a:rPr lang="it-IT" altLang="it-IT" sz="1600" b="1" dirty="0">
                <a:solidFill>
                  <a:schemeClr val="bg1"/>
                </a:solidFill>
              </a:rPr>
              <a:t>specifica relazione tecnica, recante le motivazioni a supporto della propria critica situazione </a:t>
            </a:r>
            <a:r>
              <a:rPr lang="it-IT" altLang="it-IT" sz="1600" b="1" dirty="0" err="1">
                <a:solidFill>
                  <a:schemeClr val="bg1"/>
                </a:solidFill>
              </a:rPr>
              <a:t>economico-fìnanziaria</a:t>
            </a:r>
            <a:r>
              <a:rPr lang="it-IT" altLang="it-IT" sz="1600" dirty="0">
                <a:solidFill>
                  <a:schemeClr val="bg1"/>
                </a:solidFill>
              </a:rPr>
              <a:t>;</a:t>
            </a:r>
          </a:p>
          <a:p>
            <a:pPr algn="just" eaLnBrk="1" hangingPunct="1"/>
            <a:r>
              <a:rPr lang="it-IT" altLang="it-IT" sz="1600" dirty="0" smtClean="0">
                <a:solidFill>
                  <a:schemeClr val="bg1"/>
                </a:solidFill>
              </a:rPr>
              <a:t>b</a:t>
            </a:r>
            <a:r>
              <a:rPr lang="it-IT" altLang="it-IT" sz="1600" dirty="0">
                <a:solidFill>
                  <a:schemeClr val="bg1"/>
                </a:solidFill>
              </a:rPr>
              <a:t>) deve essere verificato, in via generale, il </a:t>
            </a:r>
            <a:r>
              <a:rPr lang="it-IT" altLang="it-IT" sz="1600" b="1" dirty="0">
                <a:solidFill>
                  <a:schemeClr val="bg1"/>
                </a:solidFill>
              </a:rPr>
              <a:t>ridimensionamento - o, quantomeno, la stabilità </a:t>
            </a:r>
            <a:r>
              <a:rPr lang="it-IT" altLang="it-IT" sz="1600" dirty="0">
                <a:solidFill>
                  <a:schemeClr val="bg1"/>
                </a:solidFill>
              </a:rPr>
              <a:t>- </a:t>
            </a:r>
            <a:r>
              <a:rPr lang="it-IT" altLang="it-IT" sz="1600" b="1" dirty="0">
                <a:solidFill>
                  <a:schemeClr val="bg1"/>
                </a:solidFill>
              </a:rPr>
              <a:t>dell’organico aziendale nel biennio precedente </a:t>
            </a:r>
            <a:r>
              <a:rPr lang="it-IT" altLang="it-IT" sz="1600" dirty="0">
                <a:solidFill>
                  <a:schemeClr val="bg1"/>
                </a:solidFill>
              </a:rPr>
              <a:t>l’intervento della CIGS. Deve, altresì, riscontrarsi, di norma, </a:t>
            </a:r>
            <a:r>
              <a:rPr lang="it-IT" altLang="it-IT" sz="1600" b="1" dirty="0">
                <a:solidFill>
                  <a:schemeClr val="bg1"/>
                </a:solidFill>
              </a:rPr>
              <a:t>l’assenza di nuove assunzioni, con particolare riguardo a quelle assistite da agevolazioni contributive e/o finanziarie.</a:t>
            </a:r>
            <a:r>
              <a:rPr lang="it-IT" altLang="it-IT" sz="1600" dirty="0">
                <a:solidFill>
                  <a:schemeClr val="bg1"/>
                </a:solidFill>
              </a:rPr>
              <a:t> Nel caso in cui l’impresa abbia proceduto ad assumere personale, ovvero intenda assumerne durante il periodo di fruizione della cassa integrazione guadagni straordinaria, deve </a:t>
            </a:r>
            <a:r>
              <a:rPr lang="it-IT" altLang="it-IT" sz="1600" b="1" dirty="0">
                <a:solidFill>
                  <a:schemeClr val="bg1"/>
                </a:solidFill>
              </a:rPr>
              <a:t>motivare la necessità delle suddette assunzion</a:t>
            </a:r>
            <a:r>
              <a:rPr lang="it-IT" altLang="it-IT" sz="1600" dirty="0">
                <a:solidFill>
                  <a:schemeClr val="bg1"/>
                </a:solidFill>
              </a:rPr>
              <a:t>i, nonché la loro compatibilità con la disciplina normativa e le finalità dell’istituto della CIGS;</a:t>
            </a:r>
          </a:p>
          <a:p>
            <a:pPr eaLnBrk="1" hangingPunct="1"/>
            <a:endParaRPr lang="it-IT" alt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217</a:t>
            </a:fld>
            <a:endParaRPr lang="it-IT">
              <a:solidFill>
                <a:prstClr val="white">
                  <a:tint val="75000"/>
                </a:prstClr>
              </a:solidFill>
            </a:endParaRPr>
          </a:p>
        </p:txBody>
      </p:sp>
      <p:sp>
        <p:nvSpPr>
          <p:cNvPr id="8" name="Ovale 7"/>
          <p:cNvSpPr/>
          <p:nvPr/>
        </p:nvSpPr>
        <p:spPr>
          <a:xfrm>
            <a:off x="5868144" y="5441950"/>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2</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1775278" y="5441950"/>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crisi aziendale</a:t>
            </a:r>
            <a:endParaRPr lang="it-IT" b="1" dirty="0">
              <a:solidFill>
                <a:prstClr val="white"/>
              </a:solidFill>
            </a:endParaRPr>
          </a:p>
        </p:txBody>
      </p:sp>
    </p:spTree>
    <p:extLst>
      <p:ext uri="{BB962C8B-B14F-4D97-AF65-F5344CB8AC3E}">
        <p14:creationId xmlns:p14="http://schemas.microsoft.com/office/powerpoint/2010/main" val="428336555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dirty="0">
                <a:solidFill>
                  <a:schemeClr val="bg1"/>
                </a:solidFill>
              </a:rPr>
              <a:t>c) deve essere presentato, da parte dell’impresa, un </a:t>
            </a:r>
            <a:r>
              <a:rPr lang="it-IT" altLang="it-IT" sz="1600" b="1" dirty="0">
                <a:solidFill>
                  <a:schemeClr val="bg1"/>
                </a:solidFill>
              </a:rPr>
              <a:t>piano di risanamento </a:t>
            </a:r>
            <a:r>
              <a:rPr lang="it-IT" altLang="it-IT" sz="1600" dirty="0">
                <a:solidFill>
                  <a:schemeClr val="bg1"/>
                </a:solidFill>
              </a:rPr>
              <a:t>che, sul presupposto delle cause che hanno determinato la situazione di crisi aziendale, </a:t>
            </a:r>
            <a:r>
              <a:rPr lang="it-IT" altLang="it-IT" sz="1600" b="1" dirty="0">
                <a:solidFill>
                  <a:schemeClr val="bg1"/>
                </a:solidFill>
              </a:rPr>
              <a:t>definisca gli interventi correttivi intrapresi, o da intraprendere, volti a fronteggiare gli squilibri di natura produttiva, finanziaria o gestionale</a:t>
            </a:r>
            <a:r>
              <a:rPr lang="it-IT" altLang="it-IT" sz="1600" dirty="0">
                <a:solidFill>
                  <a:schemeClr val="bg1"/>
                </a:solidFill>
              </a:rPr>
              <a:t> per ciascuna unità aziendale/settore di attività dell’impresa interessata dall’intervento straordinario di integrazione salariale;</a:t>
            </a:r>
          </a:p>
          <a:p>
            <a:pPr algn="just" eaLnBrk="1" hangingPunct="1"/>
            <a:r>
              <a:rPr lang="it-IT" altLang="it-IT" sz="1600" dirty="0" smtClean="0">
                <a:solidFill>
                  <a:schemeClr val="bg1"/>
                </a:solidFill>
              </a:rPr>
              <a:t>d</a:t>
            </a:r>
            <a:r>
              <a:rPr lang="it-IT" altLang="it-IT" sz="1600" dirty="0">
                <a:solidFill>
                  <a:schemeClr val="bg1"/>
                </a:solidFill>
              </a:rPr>
              <a:t>) il programma di risanamento di cui al punto precedente deve essere </a:t>
            </a:r>
            <a:r>
              <a:rPr lang="it-IT" altLang="it-IT" sz="1600" b="1" dirty="0">
                <a:solidFill>
                  <a:schemeClr val="bg1"/>
                </a:solidFill>
              </a:rPr>
              <a:t>finalizzato a garantire la continuazione dell’attività e la salvaguardia, seppure parziale, dell’occupazione</a:t>
            </a:r>
            <a:r>
              <a:rPr lang="it-IT" altLang="it-IT" sz="1600" dirty="0">
                <a:solidFill>
                  <a:schemeClr val="bg1"/>
                </a:solidFill>
              </a:rPr>
              <a:t>. L’impresa - qualora, nel corso dell’intervento di CIGS o al termine dello stesso preveda </a:t>
            </a:r>
            <a:r>
              <a:rPr lang="it-IT" altLang="it-IT" sz="1600" b="1" dirty="0">
                <a:solidFill>
                  <a:schemeClr val="bg1"/>
                </a:solidFill>
              </a:rPr>
              <a:t>esuberi struttural</a:t>
            </a:r>
            <a:r>
              <a:rPr lang="it-IT" altLang="it-IT" sz="1600" dirty="0">
                <a:solidFill>
                  <a:schemeClr val="bg1"/>
                </a:solidFill>
              </a:rPr>
              <a:t>i - deve presentare </a:t>
            </a:r>
            <a:r>
              <a:rPr lang="it-IT" altLang="it-IT" sz="1600" b="1" dirty="0">
                <a:solidFill>
                  <a:schemeClr val="bg1"/>
                </a:solidFill>
              </a:rPr>
              <a:t>un piano di gestione degli stessi.</a:t>
            </a:r>
          </a:p>
          <a:p>
            <a:pPr eaLnBrk="1" hangingPunct="1"/>
            <a:endParaRPr lang="it-IT" alt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218</a:t>
            </a:fld>
            <a:endParaRPr lang="it-IT">
              <a:solidFill>
                <a:prstClr val="white">
                  <a:tint val="75000"/>
                </a:prstClr>
              </a:solidFill>
            </a:endParaRPr>
          </a:p>
        </p:txBody>
      </p:sp>
      <p:sp>
        <p:nvSpPr>
          <p:cNvPr id="8" name="Ovale 7"/>
          <p:cNvSpPr/>
          <p:nvPr/>
        </p:nvSpPr>
        <p:spPr>
          <a:xfrm>
            <a:off x="5868144" y="5441950"/>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2</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1775278" y="5441950"/>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crisi aziendale</a:t>
            </a:r>
            <a:endParaRPr lang="it-IT" b="1" dirty="0">
              <a:solidFill>
                <a:prstClr val="white"/>
              </a:solidFill>
            </a:endParaRPr>
          </a:p>
        </p:txBody>
      </p:sp>
    </p:spTree>
    <p:extLst>
      <p:ext uri="{BB962C8B-B14F-4D97-AF65-F5344CB8AC3E}">
        <p14:creationId xmlns:p14="http://schemas.microsoft.com/office/powerpoint/2010/main" val="215490653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b="1" i="1" dirty="0">
                <a:solidFill>
                  <a:schemeClr val="bg1"/>
                </a:solidFill>
              </a:rPr>
              <a:t>3. </a:t>
            </a:r>
            <a:r>
              <a:rPr lang="it-IT" altLang="it-IT" sz="1600" dirty="0">
                <a:solidFill>
                  <a:schemeClr val="bg1"/>
                </a:solidFill>
              </a:rPr>
              <a:t>Il trattamento straordinario di integrazione salariale può essere </a:t>
            </a:r>
            <a:r>
              <a:rPr lang="it-IT" altLang="it-IT" sz="1600" b="1" dirty="0">
                <a:solidFill>
                  <a:schemeClr val="bg1"/>
                </a:solidFill>
              </a:rPr>
              <a:t>concesso</a:t>
            </a:r>
            <a:r>
              <a:rPr lang="it-IT" altLang="it-IT" sz="1600" dirty="0">
                <a:solidFill>
                  <a:schemeClr val="bg1"/>
                </a:solidFill>
              </a:rPr>
              <a:t>, altresì, quando la situazione di crisi aziendale sia conseguente ad un </a:t>
            </a:r>
            <a:r>
              <a:rPr lang="it-IT" altLang="it-IT" sz="1600" b="1" dirty="0">
                <a:solidFill>
                  <a:schemeClr val="bg1"/>
                </a:solidFill>
              </a:rPr>
              <a:t>evento improvviso ed imprevisto, esterno alla gestione aziendale</a:t>
            </a:r>
            <a:r>
              <a:rPr lang="it-IT" altLang="it-IT" sz="1600" dirty="0">
                <a:solidFill>
                  <a:schemeClr val="bg1"/>
                </a:solidFill>
              </a:rPr>
              <a:t>. In tal caso, l’impresa, </a:t>
            </a:r>
            <a:r>
              <a:rPr lang="it-IT" altLang="it-IT" sz="1600" b="1" dirty="0">
                <a:solidFill>
                  <a:schemeClr val="bg1"/>
                </a:solidFill>
              </a:rPr>
              <a:t>deve rappresentare l’imprevedibilità dell’evento causa della crisi, la rapidità con la quale l’evento ha prodotto gli effetti negativi, la completa autonomia dell’evento rispetto alle politiche di gestione aziendale.</a:t>
            </a:r>
            <a:r>
              <a:rPr lang="it-IT" altLang="it-IT" sz="1600" dirty="0">
                <a:solidFill>
                  <a:schemeClr val="bg1"/>
                </a:solidFill>
              </a:rPr>
              <a:t> Tale fattispecie è valutata, </a:t>
            </a:r>
            <a:r>
              <a:rPr lang="it-IT" altLang="it-IT" sz="1600" b="1" dirty="0">
                <a:solidFill>
                  <a:schemeClr val="bg1"/>
                </a:solidFill>
              </a:rPr>
              <a:t>pur in assenza delle condizioni di cui alle lettere a) e b), sempre che siano soddisfatti i requisiti di cui alle lettere c) e d) del comma 1 del presente articolo.</a:t>
            </a:r>
            <a:endParaRPr lang="it-IT" altLang="it-IT" sz="18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219</a:t>
            </a:fld>
            <a:endParaRPr lang="it-IT">
              <a:solidFill>
                <a:prstClr val="white">
                  <a:tint val="75000"/>
                </a:prstClr>
              </a:solidFill>
            </a:endParaRPr>
          </a:p>
        </p:txBody>
      </p:sp>
      <p:sp>
        <p:nvSpPr>
          <p:cNvPr id="8" name="Ovale 7"/>
          <p:cNvSpPr/>
          <p:nvPr/>
        </p:nvSpPr>
        <p:spPr>
          <a:xfrm>
            <a:off x="5868144" y="5441950"/>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2</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1609280" y="5392922"/>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crisi aziendale</a:t>
            </a:r>
            <a:endParaRPr lang="it-IT" b="1" dirty="0">
              <a:solidFill>
                <a:prstClr val="white"/>
              </a:solidFill>
            </a:endParaRPr>
          </a:p>
        </p:txBody>
      </p:sp>
      <p:sp>
        <p:nvSpPr>
          <p:cNvPr id="6" name="Esplosione 2 5"/>
          <p:cNvSpPr/>
          <p:nvPr/>
        </p:nvSpPr>
        <p:spPr>
          <a:xfrm>
            <a:off x="2411760" y="3645024"/>
            <a:ext cx="5112567" cy="122413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Evento improvviso ed imprevisto</a:t>
            </a:r>
            <a:endParaRPr lang="it-IT" b="1" dirty="0">
              <a:solidFill>
                <a:prstClr val="black"/>
              </a:solidFill>
            </a:endParaRPr>
          </a:p>
        </p:txBody>
      </p:sp>
    </p:spTree>
    <p:extLst>
      <p:ext uri="{BB962C8B-B14F-4D97-AF65-F5344CB8AC3E}">
        <p14:creationId xmlns:p14="http://schemas.microsoft.com/office/powerpoint/2010/main" val="2707407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670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395288"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dirty="0" smtClean="0">
                <a:solidFill>
                  <a:schemeClr val="bg1"/>
                </a:solidFill>
              </a:rPr>
              <a:t>4. </a:t>
            </a:r>
            <a:r>
              <a:rPr lang="it-IT" altLang="it-IT" sz="2200" b="1" u="sng" dirty="0" smtClean="0">
                <a:solidFill>
                  <a:schemeClr val="bg1"/>
                </a:solidFill>
              </a:rPr>
              <a:t>Le modalità tecniche di compilazione e trasmissione</a:t>
            </a:r>
            <a:endParaRPr lang="it-IT" altLang="it-IT" sz="2200" b="1" u="sng" dirty="0">
              <a:solidFill>
                <a:schemeClr val="bg1"/>
              </a:solidFill>
            </a:endParaRPr>
          </a:p>
          <a:p>
            <a:pPr algn="just" eaLnBrk="1" hangingPunct="1">
              <a:defRPr/>
            </a:pPr>
            <a:endParaRPr lang="it-IT" altLang="it-IT" sz="2000" dirty="0" smtClean="0">
              <a:solidFill>
                <a:schemeClr val="bg1"/>
              </a:solidFill>
            </a:endParaRPr>
          </a:p>
          <a:p>
            <a:pPr eaLnBrk="1" hangingPunct="1">
              <a:defRPr/>
            </a:pPr>
            <a:r>
              <a:rPr lang="it-IT" altLang="it-IT" sz="2000" b="1" dirty="0" smtClean="0">
                <a:solidFill>
                  <a:schemeClr val="bg1"/>
                </a:solidFill>
              </a:rPr>
              <a:t>2° fase: riconoscimento rapporto di lavoro</a:t>
            </a:r>
          </a:p>
          <a:p>
            <a:pPr marL="342900" indent="-342900" algn="just" eaLnBrk="1" hangingPunct="1">
              <a:buFont typeface="Arial" charset="0"/>
              <a:buNone/>
              <a:defRPr/>
            </a:pPr>
            <a:r>
              <a:rPr lang="it-IT" altLang="it-IT" sz="2000" dirty="0" smtClean="0">
                <a:solidFill>
                  <a:schemeClr val="bg1"/>
                </a:solidFill>
              </a:rPr>
              <a:t>Il </a:t>
            </a:r>
            <a:r>
              <a:rPr lang="it-IT" altLang="it-IT" sz="2000" i="1" dirty="0" smtClean="0">
                <a:solidFill>
                  <a:schemeClr val="bg1"/>
                </a:solidFill>
              </a:rPr>
              <a:t>sistema informatico SMV</a:t>
            </a:r>
            <a:r>
              <a:rPr lang="it-IT" altLang="it-IT" sz="2000" dirty="0" smtClean="0">
                <a:solidFill>
                  <a:schemeClr val="bg1"/>
                </a:solidFill>
              </a:rPr>
              <a:t> richiederà all’utente di fornire le </a:t>
            </a:r>
            <a:r>
              <a:rPr lang="it-IT" altLang="it-IT" sz="2000" b="1" dirty="0" smtClean="0">
                <a:solidFill>
                  <a:schemeClr val="bg1"/>
                </a:solidFill>
              </a:rPr>
              <a:t>informazioni necessarie a risalire al rapporto di lavoro </a:t>
            </a:r>
            <a:r>
              <a:rPr lang="it-IT" altLang="it-IT" sz="2000" dirty="0" smtClean="0">
                <a:solidFill>
                  <a:schemeClr val="bg1"/>
                </a:solidFill>
              </a:rPr>
              <a:t>ed alle </a:t>
            </a:r>
            <a:r>
              <a:rPr lang="it-IT" altLang="it-IT" sz="2000" b="1" dirty="0" smtClean="0">
                <a:solidFill>
                  <a:schemeClr val="bg1"/>
                </a:solidFill>
              </a:rPr>
              <a:t>comunicazioni obbligatorie attive </a:t>
            </a:r>
            <a:r>
              <a:rPr lang="it-IT" altLang="it-IT" sz="2000" dirty="0" smtClean="0">
                <a:solidFill>
                  <a:schemeClr val="bg1"/>
                </a:solidFill>
              </a:rPr>
              <a:t>più recenti (avvio/proroga/trasformazione/rettifica).</a:t>
            </a:r>
          </a:p>
          <a:p>
            <a:pPr marL="342900" indent="-342900" algn="just" eaLnBrk="1" hangingPunct="1">
              <a:buFont typeface="Arial" charset="0"/>
              <a:buNone/>
              <a:defRPr/>
            </a:pPr>
            <a:endParaRPr lang="it-IT" altLang="it-IT" sz="1000" dirty="0" smtClean="0">
              <a:solidFill>
                <a:schemeClr val="bg1"/>
              </a:solidFill>
            </a:endParaRPr>
          </a:p>
          <a:p>
            <a:pPr marL="342900" indent="-342900" algn="just" eaLnBrk="1" hangingPunct="1">
              <a:buFont typeface="Arial" charset="0"/>
              <a:buNone/>
              <a:defRPr/>
            </a:pPr>
            <a:r>
              <a:rPr lang="it-IT" altLang="it-IT" sz="2000" dirty="0" smtClean="0">
                <a:solidFill>
                  <a:schemeClr val="bg1"/>
                </a:solidFill>
              </a:rPr>
              <a:t>Dopo aver recuperato tali dati:</a:t>
            </a:r>
          </a:p>
          <a:p>
            <a:pPr marL="342900" indent="-342900" algn="just" eaLnBrk="1" hangingPunct="1">
              <a:buFontTx/>
              <a:buChar char="-"/>
              <a:defRPr/>
            </a:pPr>
            <a:r>
              <a:rPr lang="it-IT" altLang="it-IT" sz="2000" b="1" dirty="0" smtClean="0">
                <a:solidFill>
                  <a:schemeClr val="bg1"/>
                </a:solidFill>
              </a:rPr>
              <a:t>le prime 3 sezioni </a:t>
            </a:r>
            <a:r>
              <a:rPr lang="it-IT" altLang="it-IT" sz="2000" dirty="0" smtClean="0">
                <a:solidFill>
                  <a:schemeClr val="bg1"/>
                </a:solidFill>
              </a:rPr>
              <a:t>del modulo saranno </a:t>
            </a:r>
            <a:r>
              <a:rPr lang="it-IT" altLang="it-IT" sz="2000" b="1" dirty="0" smtClean="0">
                <a:solidFill>
                  <a:schemeClr val="bg1"/>
                </a:solidFill>
              </a:rPr>
              <a:t>compilate in automatico </a:t>
            </a:r>
            <a:r>
              <a:rPr lang="it-IT" altLang="it-IT" sz="2000" dirty="0" smtClean="0">
                <a:solidFill>
                  <a:schemeClr val="bg1"/>
                </a:solidFill>
              </a:rPr>
              <a:t>dal sistema per i rapporti iniziati</a:t>
            </a:r>
            <a:r>
              <a:rPr lang="it-IT" altLang="it-IT" sz="2000" b="1" dirty="0" smtClean="0">
                <a:solidFill>
                  <a:schemeClr val="bg1"/>
                </a:solidFill>
              </a:rPr>
              <a:t> dopo il 2008</a:t>
            </a:r>
            <a:r>
              <a:rPr lang="it-IT" altLang="it-IT" sz="2000" dirty="0" smtClean="0">
                <a:solidFill>
                  <a:schemeClr val="bg1"/>
                </a:solidFill>
              </a:rPr>
              <a:t> </a:t>
            </a:r>
            <a:r>
              <a:rPr lang="it-IT" altLang="it-IT" sz="2000" b="1" dirty="0" smtClean="0">
                <a:solidFill>
                  <a:schemeClr val="bg1"/>
                </a:solidFill>
              </a:rPr>
              <a:t>[[</a:t>
            </a:r>
            <a:r>
              <a:rPr lang="it-IT" altLang="it-IT" sz="1800" b="1" dirty="0" smtClean="0">
                <a:solidFill>
                  <a:srgbClr val="0070C0"/>
                </a:solidFill>
              </a:rPr>
              <a:t>con la sola eccezione dell’indirizzo e-mail del datore di lavoro, da inserire manualmente</a:t>
            </a:r>
            <a:r>
              <a:rPr lang="it-IT" altLang="it-IT" sz="2000" b="1" dirty="0" smtClean="0">
                <a:solidFill>
                  <a:schemeClr val="bg1"/>
                </a:solidFill>
              </a:rPr>
              <a:t>]];</a:t>
            </a:r>
          </a:p>
          <a:p>
            <a:pPr marL="342900" indent="-342900" algn="just" eaLnBrk="1" hangingPunct="1">
              <a:buFontTx/>
              <a:buChar char="-"/>
              <a:defRPr/>
            </a:pPr>
            <a:r>
              <a:rPr lang="it-IT" altLang="it-IT" sz="2000" b="1" dirty="0" smtClean="0">
                <a:solidFill>
                  <a:schemeClr val="bg1"/>
                </a:solidFill>
              </a:rPr>
              <a:t>le prime 3 sezioni </a:t>
            </a:r>
            <a:r>
              <a:rPr lang="it-IT" altLang="it-IT" sz="2000" dirty="0" smtClean="0">
                <a:solidFill>
                  <a:schemeClr val="bg1"/>
                </a:solidFill>
              </a:rPr>
              <a:t>del modulo </a:t>
            </a:r>
            <a:r>
              <a:rPr lang="it-IT" altLang="it-IT" sz="2000" b="1" dirty="0" smtClean="0">
                <a:solidFill>
                  <a:schemeClr val="bg1"/>
                </a:solidFill>
              </a:rPr>
              <a:t>andranno</a:t>
            </a:r>
            <a:r>
              <a:rPr lang="it-IT" altLang="it-IT" sz="2000" dirty="0" smtClean="0">
                <a:solidFill>
                  <a:schemeClr val="bg1"/>
                </a:solidFill>
              </a:rPr>
              <a:t> </a:t>
            </a:r>
            <a:r>
              <a:rPr lang="it-IT" altLang="it-IT" sz="2000" b="1" dirty="0" smtClean="0">
                <a:solidFill>
                  <a:schemeClr val="bg1"/>
                </a:solidFill>
              </a:rPr>
              <a:t>compilate interamente dal lavoratore </a:t>
            </a:r>
            <a:r>
              <a:rPr lang="it-IT" altLang="it-IT" sz="2000" dirty="0" smtClean="0">
                <a:solidFill>
                  <a:schemeClr val="bg1"/>
                </a:solidFill>
              </a:rPr>
              <a:t>per i rapporti iniziati </a:t>
            </a:r>
            <a:r>
              <a:rPr lang="it-IT" altLang="it-IT" sz="2000" b="1" dirty="0" smtClean="0">
                <a:solidFill>
                  <a:schemeClr val="bg1"/>
                </a:solidFill>
              </a:rPr>
              <a:t>prima del 2008.</a:t>
            </a:r>
            <a:endParaRPr lang="it-IT" altLang="it-IT" sz="2000" dirty="0" smtClean="0">
              <a:solidFill>
                <a:schemeClr val="bg1"/>
              </a:solidFill>
            </a:endParaRPr>
          </a:p>
          <a:p>
            <a:pPr marL="342900" indent="-342900" algn="just" eaLnBrk="1" hangingPunct="1">
              <a:buFont typeface="Arial" charset="0"/>
              <a:buNone/>
              <a:defRPr/>
            </a:pPr>
            <a:r>
              <a:rPr lang="it-IT" altLang="it-IT" sz="2000" dirty="0" smtClean="0">
                <a:solidFill>
                  <a:schemeClr val="bg1"/>
                </a:solidFill>
              </a:rPr>
              <a:t> </a:t>
            </a:r>
          </a:p>
          <a:p>
            <a:pPr algn="just" eaLnBrk="1" hangingPunct="1">
              <a:buFont typeface="Arial" charset="0"/>
              <a:buNone/>
              <a:defRPr/>
            </a:pPr>
            <a:endParaRPr lang="it-IT" altLang="it-IT" sz="2000" b="1" dirty="0" smtClean="0">
              <a:solidFill>
                <a:schemeClr val="bg1"/>
              </a:solidFill>
            </a:endParaRPr>
          </a:p>
        </p:txBody>
      </p:sp>
      <p:pic>
        <p:nvPicPr>
          <p:cNvPr id="25604"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800" b="1" dirty="0">
                <a:solidFill>
                  <a:schemeClr val="bg1"/>
                </a:solidFill>
              </a:rPr>
              <a:t> </a:t>
            </a:r>
            <a:r>
              <a:rPr lang="it-IT" altLang="it-IT" sz="1800" b="1" dirty="0" smtClean="0">
                <a:solidFill>
                  <a:schemeClr val="bg1"/>
                </a:solidFill>
              </a:rPr>
              <a:t>       requisiti                      1) piano risanamento</a:t>
            </a:r>
          </a:p>
          <a:p>
            <a:pPr algn="just" eaLnBrk="1" hangingPunct="1"/>
            <a:r>
              <a:rPr lang="it-IT" altLang="it-IT" sz="1800" b="1" dirty="0">
                <a:solidFill>
                  <a:schemeClr val="bg1"/>
                </a:solidFill>
              </a:rPr>
              <a:t>	</a:t>
            </a:r>
            <a:r>
              <a:rPr lang="it-IT" altLang="it-IT" sz="1800" b="1" dirty="0" smtClean="0">
                <a:solidFill>
                  <a:schemeClr val="bg1"/>
                </a:solidFill>
              </a:rPr>
              <a:t>	          2) garanzia occupazione e/o piano gestione esuberi</a:t>
            </a:r>
          </a:p>
          <a:p>
            <a:pPr algn="just" eaLnBrk="1" hangingPunct="1"/>
            <a:endParaRPr lang="it-IT" altLang="it-IT" sz="1800" b="1" dirty="0">
              <a:solidFill>
                <a:schemeClr val="bg1"/>
              </a:solidFill>
            </a:endParaRPr>
          </a:p>
          <a:p>
            <a:pPr algn="just" eaLnBrk="1" hangingPunct="1"/>
            <a:r>
              <a:rPr lang="it-IT" altLang="it-IT" sz="1800" b="1" dirty="0" smtClean="0">
                <a:solidFill>
                  <a:schemeClr val="bg1"/>
                </a:solidFill>
              </a:rPr>
              <a:t>       Valutazione positiva anche in assenza di       </a:t>
            </a:r>
          </a:p>
          <a:p>
            <a:pPr algn="just" eaLnBrk="1" hangingPunct="1"/>
            <a:r>
              <a:rPr lang="it-IT" altLang="it-IT" sz="1800" b="1" dirty="0">
                <a:solidFill>
                  <a:schemeClr val="bg1"/>
                </a:solidFill>
              </a:rPr>
              <a:t>	</a:t>
            </a:r>
            <a:r>
              <a:rPr lang="it-IT" altLang="it-IT" sz="1800" b="1" dirty="0" smtClean="0">
                <a:solidFill>
                  <a:schemeClr val="bg1"/>
                </a:solidFill>
              </a:rPr>
              <a:t>	          </a:t>
            </a:r>
          </a:p>
          <a:p>
            <a:pPr algn="just" defTabSz="895350" eaLnBrk="1" hangingPunct="1">
              <a:tabLst>
                <a:tab pos="895350" algn="l"/>
                <a:tab pos="1074738" algn="l"/>
                <a:tab pos="1254125" algn="l"/>
                <a:tab pos="1433513" algn="l"/>
                <a:tab pos="1706563" algn="l"/>
                <a:tab pos="1790700" algn="l"/>
                <a:tab pos="1970088" algn="l"/>
              </a:tabLst>
            </a:pPr>
            <a:r>
              <a:rPr lang="it-IT" altLang="it-IT" sz="1800" b="1" dirty="0">
                <a:solidFill>
                  <a:schemeClr val="bg1"/>
                </a:solidFill>
              </a:rPr>
              <a:t>	 </a:t>
            </a:r>
            <a:r>
              <a:rPr lang="it-IT" altLang="it-IT" sz="1800" b="1" dirty="0" smtClean="0">
                <a:solidFill>
                  <a:schemeClr val="bg1"/>
                </a:solidFill>
              </a:rPr>
              <a:t>                           1) andamento negativo o involutivo</a:t>
            </a:r>
          </a:p>
          <a:p>
            <a:pPr algn="just" eaLnBrk="1" hangingPunct="1"/>
            <a:r>
              <a:rPr lang="it-IT" altLang="it-IT" sz="1800" b="1" dirty="0">
                <a:solidFill>
                  <a:schemeClr val="bg1"/>
                </a:solidFill>
              </a:rPr>
              <a:t>	</a:t>
            </a:r>
            <a:r>
              <a:rPr lang="it-IT" altLang="it-IT" sz="1800" b="1" dirty="0" smtClean="0">
                <a:solidFill>
                  <a:schemeClr val="bg1"/>
                </a:solidFill>
              </a:rPr>
              <a:t>	          2) ridimensionamento dell’organico nel biennio precedente</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220</a:t>
            </a:fld>
            <a:endParaRPr lang="it-IT">
              <a:solidFill>
                <a:prstClr val="white">
                  <a:tint val="75000"/>
                </a:prstClr>
              </a:solidFill>
            </a:endParaRPr>
          </a:p>
        </p:txBody>
      </p:sp>
      <p:sp>
        <p:nvSpPr>
          <p:cNvPr id="8" name="Ovale 7"/>
          <p:cNvSpPr/>
          <p:nvPr/>
        </p:nvSpPr>
        <p:spPr>
          <a:xfrm>
            <a:off x="6443663" y="5308811"/>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2</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487250" y="5317408"/>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crisi aziendale</a:t>
            </a:r>
            <a:endParaRPr lang="it-IT" b="1" dirty="0">
              <a:solidFill>
                <a:prstClr val="white"/>
              </a:solidFill>
            </a:endParaRPr>
          </a:p>
        </p:txBody>
      </p:sp>
      <p:sp>
        <p:nvSpPr>
          <p:cNvPr id="6" name="Esplosione 2 5"/>
          <p:cNvSpPr/>
          <p:nvPr/>
        </p:nvSpPr>
        <p:spPr>
          <a:xfrm>
            <a:off x="2234045" y="4439062"/>
            <a:ext cx="5112567" cy="122413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Evento improvviso ed imprevisto</a:t>
            </a:r>
            <a:endParaRPr lang="it-IT" b="1" dirty="0">
              <a:solidFill>
                <a:prstClr val="black"/>
              </a:solidFill>
            </a:endParaRPr>
          </a:p>
        </p:txBody>
      </p:sp>
      <p:sp>
        <p:nvSpPr>
          <p:cNvPr id="3" name="Freccia a destra con strisce 2"/>
          <p:cNvSpPr/>
          <p:nvPr/>
        </p:nvSpPr>
        <p:spPr>
          <a:xfrm>
            <a:off x="755576" y="2060848"/>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
        <p:nvSpPr>
          <p:cNvPr id="7" name="Freccia a destra con strisce 6"/>
          <p:cNvSpPr/>
          <p:nvPr/>
        </p:nvSpPr>
        <p:spPr>
          <a:xfrm>
            <a:off x="755576" y="306048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Tree>
    <p:extLst>
      <p:ext uri="{BB962C8B-B14F-4D97-AF65-F5344CB8AC3E}">
        <p14:creationId xmlns:p14="http://schemas.microsoft.com/office/powerpoint/2010/main" val="306206722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b="1" i="1" dirty="0">
                <a:solidFill>
                  <a:schemeClr val="bg1"/>
                </a:solidFill>
              </a:rPr>
              <a:t>4. </a:t>
            </a:r>
            <a:r>
              <a:rPr lang="it-IT" altLang="it-IT" sz="1600" b="1" dirty="0">
                <a:solidFill>
                  <a:schemeClr val="bg1"/>
                </a:solidFill>
              </a:rPr>
              <a:t>Non sono presi in esame</a:t>
            </a:r>
            <a:r>
              <a:rPr lang="it-IT" altLang="it-IT" sz="1600" dirty="0">
                <a:solidFill>
                  <a:schemeClr val="bg1"/>
                </a:solidFill>
              </a:rPr>
              <a:t>, in via generale, i programmi di crisi aziendale di cui al comma 1, presentati da imprese che:</a:t>
            </a:r>
          </a:p>
          <a:p>
            <a:pPr algn="just" eaLnBrk="1" hangingPunct="1"/>
            <a:r>
              <a:rPr lang="it-IT" altLang="it-IT" sz="1600" dirty="0" smtClean="0">
                <a:solidFill>
                  <a:schemeClr val="bg1"/>
                </a:solidFill>
              </a:rPr>
              <a:t>a</a:t>
            </a:r>
            <a:r>
              <a:rPr lang="it-IT" altLang="it-IT" sz="1600" dirty="0">
                <a:solidFill>
                  <a:schemeClr val="bg1"/>
                </a:solidFill>
              </a:rPr>
              <a:t>) abbiano </a:t>
            </a:r>
            <a:r>
              <a:rPr lang="it-IT" altLang="it-IT" sz="1600" b="1" dirty="0">
                <a:solidFill>
                  <a:schemeClr val="bg1"/>
                </a:solidFill>
              </a:rPr>
              <a:t>iniziato l’attività produttiva nel biennio antecedente </a:t>
            </a:r>
            <a:r>
              <a:rPr lang="it-IT" altLang="it-IT" sz="1600" dirty="0">
                <a:solidFill>
                  <a:schemeClr val="bg1"/>
                </a:solidFill>
              </a:rPr>
              <a:t>alla richiesta di CIGS;</a:t>
            </a:r>
          </a:p>
          <a:p>
            <a:pPr algn="just" eaLnBrk="1" hangingPunct="1"/>
            <a:r>
              <a:rPr lang="it-IT" altLang="it-IT" sz="1600" dirty="0" smtClean="0">
                <a:solidFill>
                  <a:schemeClr val="bg1"/>
                </a:solidFill>
              </a:rPr>
              <a:t>b</a:t>
            </a:r>
            <a:r>
              <a:rPr lang="it-IT" altLang="it-IT" sz="1600" dirty="0">
                <a:solidFill>
                  <a:schemeClr val="bg1"/>
                </a:solidFill>
              </a:rPr>
              <a:t>) </a:t>
            </a:r>
            <a:r>
              <a:rPr lang="it-IT" altLang="it-IT" sz="1600" b="1" dirty="0">
                <a:solidFill>
                  <a:schemeClr val="bg1"/>
                </a:solidFill>
              </a:rPr>
              <a:t>non abbiano effettivamente avviato l'attività produttiva</a:t>
            </a:r>
            <a:r>
              <a:rPr lang="it-IT" altLang="it-IT" sz="1600" dirty="0">
                <a:solidFill>
                  <a:schemeClr val="bg1"/>
                </a:solidFill>
              </a:rPr>
              <a:t>;</a:t>
            </a:r>
          </a:p>
          <a:p>
            <a:pPr algn="just" eaLnBrk="1" hangingPunct="1"/>
            <a:r>
              <a:rPr lang="it-IT" altLang="it-IT" sz="1600" dirty="0" smtClean="0">
                <a:solidFill>
                  <a:schemeClr val="bg1"/>
                </a:solidFill>
              </a:rPr>
              <a:t>c</a:t>
            </a:r>
            <a:r>
              <a:rPr lang="it-IT" altLang="it-IT" sz="1600" dirty="0">
                <a:solidFill>
                  <a:schemeClr val="bg1"/>
                </a:solidFill>
              </a:rPr>
              <a:t>) abbiano subito </a:t>
            </a:r>
            <a:r>
              <a:rPr lang="it-IT" altLang="it-IT" sz="1600" b="1" dirty="0">
                <a:solidFill>
                  <a:schemeClr val="bg1"/>
                </a:solidFill>
              </a:rPr>
              <a:t>significative trasformazioni societarie nel biennio antecedente la richiesta di CIGS</a:t>
            </a:r>
            <a:r>
              <a:rPr lang="it-IT" altLang="it-IT" sz="1600" dirty="0">
                <a:solidFill>
                  <a:schemeClr val="bg1"/>
                </a:solidFill>
              </a:rPr>
              <a:t>, </a:t>
            </a:r>
            <a:r>
              <a:rPr lang="it-IT" altLang="it-IT" sz="1600" b="1" dirty="0">
                <a:solidFill>
                  <a:schemeClr val="bg1"/>
                </a:solidFill>
              </a:rPr>
              <a:t>salvo</a:t>
            </a:r>
            <a:r>
              <a:rPr lang="it-IT" altLang="it-IT" sz="1600" dirty="0">
                <a:solidFill>
                  <a:schemeClr val="bg1"/>
                </a:solidFill>
              </a:rPr>
              <a:t> che tali trasformazioni siano avvenute tra </a:t>
            </a:r>
            <a:r>
              <a:rPr lang="it-IT" altLang="it-IT" sz="1600" b="1" dirty="0">
                <a:solidFill>
                  <a:schemeClr val="bg1"/>
                </a:solidFill>
              </a:rPr>
              <a:t>imprese che presentano assetti proprietari sostanzialmente coincidenti, con la preminente finalità del contenimento dei costi di gestione</a:t>
            </a:r>
            <a:r>
              <a:rPr lang="it-IT" altLang="it-IT" sz="1600" dirty="0">
                <a:solidFill>
                  <a:schemeClr val="bg1"/>
                </a:solidFill>
              </a:rPr>
              <a:t>, nonché nei casi in cui, pur in presenza di assetti proprietari non coincidenti, tali trasformazioni comportino, per le imprese subentranti azioni volte al risanamento aziendale e alla salvaguardia occupazionale.</a:t>
            </a:r>
          </a:p>
          <a:p>
            <a:pPr eaLnBrk="1" hangingPunct="1"/>
            <a:endParaRPr lang="it-IT" alt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221</a:t>
            </a:fld>
            <a:endParaRPr lang="it-IT">
              <a:solidFill>
                <a:prstClr val="white">
                  <a:tint val="75000"/>
                </a:prstClr>
              </a:solidFill>
            </a:endParaRPr>
          </a:p>
        </p:txBody>
      </p:sp>
      <p:sp>
        <p:nvSpPr>
          <p:cNvPr id="8" name="Ovale 7"/>
          <p:cNvSpPr/>
          <p:nvPr/>
        </p:nvSpPr>
        <p:spPr>
          <a:xfrm>
            <a:off x="5429699" y="4872224"/>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2</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1979712" y="4872224"/>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crisi aziendale</a:t>
            </a:r>
            <a:endParaRPr lang="it-IT" b="1" dirty="0">
              <a:solidFill>
                <a:prstClr val="white"/>
              </a:solidFill>
            </a:endParaRPr>
          </a:p>
        </p:txBody>
      </p:sp>
    </p:spTree>
    <p:extLst>
      <p:ext uri="{BB962C8B-B14F-4D97-AF65-F5344CB8AC3E}">
        <p14:creationId xmlns:p14="http://schemas.microsoft.com/office/powerpoint/2010/main" val="282680328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b="1" i="1" dirty="0">
                <a:solidFill>
                  <a:schemeClr val="bg1"/>
                </a:solidFill>
              </a:rPr>
              <a:t>1. </a:t>
            </a:r>
            <a:r>
              <a:rPr lang="it-IT" altLang="it-IT" sz="1600" dirty="0">
                <a:solidFill>
                  <a:schemeClr val="bg1"/>
                </a:solidFill>
              </a:rPr>
              <a:t>Sono adottati i seguenti criteri per la concessione del trattamento straordinario di integrazione salariale in favore dei </a:t>
            </a:r>
            <a:r>
              <a:rPr lang="it-IT" altLang="it-IT" sz="1600" b="1" dirty="0">
                <a:solidFill>
                  <a:schemeClr val="bg1"/>
                </a:solidFill>
              </a:rPr>
              <a:t>lavoratori dipendenti delle imprese appaltatrici dei servizi di mensa e dei servizi di pulizia:</a:t>
            </a:r>
          </a:p>
          <a:p>
            <a:pPr algn="just" eaLnBrk="1" hangingPunct="1"/>
            <a:r>
              <a:rPr lang="it-IT" altLang="it-IT" sz="1600" dirty="0" smtClean="0">
                <a:solidFill>
                  <a:schemeClr val="bg1"/>
                </a:solidFill>
              </a:rPr>
              <a:t>a</a:t>
            </a:r>
            <a:r>
              <a:rPr lang="it-IT" altLang="it-IT" sz="1600" dirty="0">
                <a:solidFill>
                  <a:schemeClr val="bg1"/>
                </a:solidFill>
              </a:rPr>
              <a:t>) la </a:t>
            </a:r>
            <a:r>
              <a:rPr lang="it-IT" altLang="it-IT" sz="1600" b="1" dirty="0">
                <a:solidFill>
                  <a:schemeClr val="bg1"/>
                </a:solidFill>
              </a:rPr>
              <a:t>contrazione dell’attività dell’azienda appaltatrice dei servizi di mensa deve essere in diretta connessione con la contrazione dell’attività dell’impresa committente </a:t>
            </a:r>
            <a:r>
              <a:rPr lang="it-IT" altLang="it-IT" sz="1600" dirty="0">
                <a:solidFill>
                  <a:schemeClr val="bg1"/>
                </a:solidFill>
              </a:rPr>
              <a:t>verificatasi a seguito del ricorso al trattamento ordinario di integrazione salariale o all’attuazione di programmi di crisi aziendale, di riorganizzazione aziendale o a seguito di sottoscrizione di contratti di solidarietà;</a:t>
            </a:r>
          </a:p>
          <a:p>
            <a:pPr algn="just" eaLnBrk="1" hangingPunct="1"/>
            <a:r>
              <a:rPr lang="it-IT" altLang="it-IT" sz="1600" dirty="0" smtClean="0">
                <a:solidFill>
                  <a:schemeClr val="bg1"/>
                </a:solidFill>
              </a:rPr>
              <a:t>b</a:t>
            </a:r>
            <a:r>
              <a:rPr lang="it-IT" altLang="it-IT" sz="1600" dirty="0">
                <a:solidFill>
                  <a:schemeClr val="bg1"/>
                </a:solidFill>
              </a:rPr>
              <a:t>) la </a:t>
            </a:r>
            <a:r>
              <a:rPr lang="it-IT" altLang="it-IT" sz="1600" b="1" dirty="0">
                <a:solidFill>
                  <a:schemeClr val="bg1"/>
                </a:solidFill>
              </a:rPr>
              <a:t>contrazione dell’attività dell’azienda appaltatrice dei servizi di pulizia deve essere in diretta connessione con la contrazione dell’attività dell’impresa committente </a:t>
            </a:r>
            <a:r>
              <a:rPr lang="it-IT" altLang="it-IT" sz="1600" dirty="0">
                <a:solidFill>
                  <a:schemeClr val="bg1"/>
                </a:solidFill>
              </a:rPr>
              <a:t>verificatasi a seguito dell’attuazione di programmi di crisi aziendale, di riorganizzazione aziendale o a seguito di sottoscrizione di contratti di solidarietà;</a:t>
            </a:r>
          </a:p>
          <a:p>
            <a:pPr algn="just" eaLnBrk="1" hangingPunct="1"/>
            <a:endParaRPr lang="it-IT" altLang="it-IT" sz="1600" b="1" i="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222</a:t>
            </a:fld>
            <a:endParaRPr lang="it-IT">
              <a:solidFill>
                <a:prstClr val="white">
                  <a:tint val="75000"/>
                </a:prstClr>
              </a:solidFill>
            </a:endParaRPr>
          </a:p>
        </p:txBody>
      </p:sp>
      <p:sp>
        <p:nvSpPr>
          <p:cNvPr id="8" name="Ovale 7"/>
          <p:cNvSpPr/>
          <p:nvPr/>
        </p:nvSpPr>
        <p:spPr>
          <a:xfrm>
            <a:off x="5429699" y="4872224"/>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5</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1979712" y="4872224"/>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prstClr val="white"/>
                </a:solidFill>
              </a:rPr>
              <a:t>s</a:t>
            </a:r>
            <a:r>
              <a:rPr lang="it-IT" b="1" dirty="0" smtClean="0">
                <a:solidFill>
                  <a:prstClr val="white"/>
                </a:solidFill>
              </a:rPr>
              <a:t>ervizi di mensa e pulizia</a:t>
            </a:r>
            <a:endParaRPr lang="it-IT" b="1" dirty="0">
              <a:solidFill>
                <a:prstClr val="white"/>
              </a:solidFill>
            </a:endParaRPr>
          </a:p>
        </p:txBody>
      </p:sp>
    </p:spTree>
    <p:extLst>
      <p:ext uri="{BB962C8B-B14F-4D97-AF65-F5344CB8AC3E}">
        <p14:creationId xmlns:p14="http://schemas.microsoft.com/office/powerpoint/2010/main" val="133520084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dirty="0" smtClean="0">
                <a:solidFill>
                  <a:schemeClr val="bg1"/>
                </a:solidFill>
              </a:rPr>
              <a:t>c</a:t>
            </a:r>
            <a:r>
              <a:rPr lang="it-IT" altLang="it-IT" sz="1600" dirty="0">
                <a:solidFill>
                  <a:schemeClr val="bg1"/>
                </a:solidFill>
              </a:rPr>
              <a:t>) la sospensione dal lavoro o l’effettuazione di un orario ridotto deve essere in </a:t>
            </a:r>
            <a:r>
              <a:rPr lang="it-IT" altLang="it-IT" sz="1600" b="1" dirty="0">
                <a:solidFill>
                  <a:schemeClr val="bg1"/>
                </a:solidFill>
              </a:rPr>
              <a:t>diretta connessione con la contrazione dell’attività </a:t>
            </a:r>
            <a:r>
              <a:rPr lang="it-IT" altLang="it-IT" sz="1600" dirty="0">
                <a:solidFill>
                  <a:schemeClr val="bg1"/>
                </a:solidFill>
              </a:rPr>
              <a:t>di cui alle lettere a) e b);</a:t>
            </a:r>
          </a:p>
          <a:p>
            <a:pPr algn="just" eaLnBrk="1" hangingPunct="1"/>
            <a:r>
              <a:rPr lang="it-IT" altLang="it-IT" sz="1600" dirty="0" smtClean="0">
                <a:solidFill>
                  <a:schemeClr val="bg1"/>
                </a:solidFill>
              </a:rPr>
              <a:t>d</a:t>
            </a:r>
            <a:r>
              <a:rPr lang="it-IT" altLang="it-IT" sz="1600" dirty="0">
                <a:solidFill>
                  <a:schemeClr val="bg1"/>
                </a:solidFill>
              </a:rPr>
              <a:t>) </a:t>
            </a:r>
            <a:r>
              <a:rPr lang="it-IT" altLang="it-IT" sz="1600" b="1" dirty="0">
                <a:solidFill>
                  <a:schemeClr val="bg1"/>
                </a:solidFill>
              </a:rPr>
              <a:t>le difficoltà dell’impresa committente devono essere già state oggetto di specifici provvedimenti </a:t>
            </a:r>
            <a:r>
              <a:rPr lang="it-IT" altLang="it-IT" sz="1600" b="1" dirty="0" smtClean="0">
                <a:solidFill>
                  <a:schemeClr val="bg1"/>
                </a:solidFill>
              </a:rPr>
              <a:t>autorizzativi </a:t>
            </a:r>
            <a:r>
              <a:rPr lang="it-IT" altLang="it-IT" sz="1600" b="1" dirty="0">
                <a:solidFill>
                  <a:schemeClr val="bg1"/>
                </a:solidFill>
              </a:rPr>
              <a:t>dei trattamenti di integrazione salariale.</a:t>
            </a:r>
          </a:p>
          <a:p>
            <a:pPr algn="just" eaLnBrk="1" hangingPunct="1"/>
            <a:endParaRPr lang="it-IT" altLang="it-IT" sz="1600" dirty="0">
              <a:solidFill>
                <a:schemeClr val="bg1"/>
              </a:solidFill>
            </a:endParaRPr>
          </a:p>
          <a:p>
            <a:pPr algn="just" eaLnBrk="1" hangingPunct="1"/>
            <a:r>
              <a:rPr lang="it-IT" altLang="it-IT" sz="1600" b="1" i="1" dirty="0">
                <a:solidFill>
                  <a:schemeClr val="bg1"/>
                </a:solidFill>
              </a:rPr>
              <a:t>2. </a:t>
            </a:r>
            <a:r>
              <a:rPr lang="it-IT" altLang="it-IT" sz="1600" dirty="0">
                <a:solidFill>
                  <a:schemeClr val="bg1"/>
                </a:solidFill>
              </a:rPr>
              <a:t>Il trattamento straordinario di integrazione salariale per l’azienda </a:t>
            </a:r>
            <a:r>
              <a:rPr lang="it-IT" altLang="it-IT" sz="1600" b="1" dirty="0">
                <a:solidFill>
                  <a:schemeClr val="bg1"/>
                </a:solidFill>
              </a:rPr>
              <a:t>appaltatrice dei servizi di mensa e pulizia non può avere una durata superiore a quella del contratto di appalto</a:t>
            </a:r>
            <a:r>
              <a:rPr lang="it-IT" altLang="it-IT" sz="1600" dirty="0">
                <a:solidFill>
                  <a:schemeClr val="bg1"/>
                </a:solidFill>
              </a:rPr>
              <a:t>. A tal fine, l’impresa richiedente il predetto trattamento deve indicare allegando specifica dichiarazione della società committente - la durata del contratto medesimo.</a:t>
            </a:r>
            <a:endParaRPr lang="it-IT" alt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223</a:t>
            </a:fld>
            <a:endParaRPr lang="it-IT">
              <a:solidFill>
                <a:prstClr val="white">
                  <a:tint val="75000"/>
                </a:prstClr>
              </a:solidFill>
            </a:endParaRPr>
          </a:p>
        </p:txBody>
      </p:sp>
      <p:sp>
        <p:nvSpPr>
          <p:cNvPr id="8" name="Ovale 7"/>
          <p:cNvSpPr/>
          <p:nvPr/>
        </p:nvSpPr>
        <p:spPr>
          <a:xfrm>
            <a:off x="5429699" y="4872224"/>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5</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1979712" y="4872224"/>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prstClr val="white"/>
                </a:solidFill>
              </a:rPr>
              <a:t>s</a:t>
            </a:r>
            <a:r>
              <a:rPr lang="it-IT" b="1" dirty="0" smtClean="0">
                <a:solidFill>
                  <a:prstClr val="white"/>
                </a:solidFill>
              </a:rPr>
              <a:t>ervizi di mensa e pulizia</a:t>
            </a:r>
            <a:endParaRPr lang="it-IT" b="1" dirty="0">
              <a:solidFill>
                <a:prstClr val="white"/>
              </a:solidFill>
            </a:endParaRPr>
          </a:p>
        </p:txBody>
      </p:sp>
    </p:spTree>
    <p:extLst>
      <p:ext uri="{BB962C8B-B14F-4D97-AF65-F5344CB8AC3E}">
        <p14:creationId xmlns:p14="http://schemas.microsoft.com/office/powerpoint/2010/main" val="201742458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b="1" i="1" dirty="0">
                <a:solidFill>
                  <a:schemeClr val="bg1"/>
                </a:solidFill>
              </a:rPr>
              <a:t>1. </a:t>
            </a:r>
            <a:r>
              <a:rPr lang="it-IT" altLang="it-IT" sz="1600" dirty="0">
                <a:solidFill>
                  <a:schemeClr val="bg1"/>
                </a:solidFill>
              </a:rPr>
              <a:t>Sono adottati i seguenti criteri per la concessione del trattamento straordinario di integrazione salariale in favore dei </a:t>
            </a:r>
            <a:r>
              <a:rPr lang="it-IT" altLang="it-IT" sz="1600" b="1" dirty="0">
                <a:solidFill>
                  <a:schemeClr val="bg1"/>
                </a:solidFill>
              </a:rPr>
              <a:t>lavoratori dipendenti delle imprese artigiane che procedono alla sospensione dei lavoratori in conseguenza di sospensioni o riduzioni dell’attività dell’impresa che esercita l’influsso gestionale prevalente </a:t>
            </a:r>
            <a:r>
              <a:rPr lang="it-IT" altLang="it-IT" sz="1600" dirty="0">
                <a:solidFill>
                  <a:schemeClr val="bg1"/>
                </a:solidFill>
              </a:rPr>
              <a:t>di cui all’articolo 20, comma 5, del decreto legislativo n. 148 del 14 settembre 2015:</a:t>
            </a:r>
          </a:p>
          <a:p>
            <a:pPr algn="just" eaLnBrk="1" hangingPunct="1"/>
            <a:r>
              <a:rPr lang="it-IT" altLang="it-IT" sz="1600" dirty="0" smtClean="0">
                <a:solidFill>
                  <a:schemeClr val="bg1"/>
                </a:solidFill>
              </a:rPr>
              <a:t>a</a:t>
            </a:r>
            <a:r>
              <a:rPr lang="it-IT" altLang="it-IT" sz="1600" dirty="0">
                <a:solidFill>
                  <a:schemeClr val="bg1"/>
                </a:solidFill>
              </a:rPr>
              <a:t>) la contrazione dell’attività dell’impresa artigiana deve essere in </a:t>
            </a:r>
            <a:r>
              <a:rPr lang="it-IT" altLang="it-IT" sz="1600" b="1" dirty="0">
                <a:solidFill>
                  <a:schemeClr val="bg1"/>
                </a:solidFill>
              </a:rPr>
              <a:t>diretta connessione con la sospensione o riduzione dell’attività dell’impresa che esercita l’influsso gestionale prevalente a seguito del ricorso della stessa a trattamenti straordinari di integrazione salariale</a:t>
            </a:r>
            <a:r>
              <a:rPr lang="it-IT" altLang="it-IT" sz="1600" dirty="0">
                <a:solidFill>
                  <a:schemeClr val="bg1"/>
                </a:solidFill>
              </a:rPr>
              <a:t> o a trattamenti ordinari di integrazione salariale o a prestazioni in costanza di rapporto di lavoro a carico dei fondi di solidarietà ovvero del fondo di integrazione salariale;</a:t>
            </a:r>
          </a:p>
          <a:p>
            <a:pPr algn="just" eaLnBrk="1" hangingPunct="1"/>
            <a:r>
              <a:rPr lang="it-IT" altLang="it-IT" sz="1600" dirty="0" smtClean="0">
                <a:solidFill>
                  <a:schemeClr val="bg1"/>
                </a:solidFill>
              </a:rPr>
              <a:t>b</a:t>
            </a:r>
            <a:r>
              <a:rPr lang="it-IT" altLang="it-IT" sz="1600" dirty="0">
                <a:solidFill>
                  <a:schemeClr val="bg1"/>
                </a:solidFill>
              </a:rPr>
              <a:t>) gli interventi di integrazione salariale straordinaria in favore dei lavoratori dipendenti delle imprese </a:t>
            </a:r>
            <a:r>
              <a:rPr lang="it-IT" altLang="it-IT" sz="1600" b="1" dirty="0">
                <a:solidFill>
                  <a:schemeClr val="bg1"/>
                </a:solidFill>
              </a:rPr>
              <a:t>artigiane possono essere autorizzati limitatamente ai periodi in cui vi sia stato il ricorso ai trattamenti di cui alla lettera a) da parte dell’impresa che esercita l’influsso gestionale </a:t>
            </a:r>
            <a:r>
              <a:rPr lang="it-IT" altLang="it-IT" sz="1600" b="1" dirty="0" smtClean="0">
                <a:solidFill>
                  <a:schemeClr val="bg1"/>
                </a:solidFill>
              </a:rPr>
              <a:t>prevalente.</a:t>
            </a:r>
            <a:endParaRPr lang="it-IT" altLang="it-IT" sz="16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224</a:t>
            </a:fld>
            <a:endParaRPr lang="it-IT">
              <a:solidFill>
                <a:prstClr val="white">
                  <a:tint val="75000"/>
                </a:prstClr>
              </a:solidFill>
            </a:endParaRPr>
          </a:p>
        </p:txBody>
      </p:sp>
      <p:sp>
        <p:nvSpPr>
          <p:cNvPr id="8" name="Ovale 7"/>
          <p:cNvSpPr/>
          <p:nvPr/>
        </p:nvSpPr>
        <p:spPr>
          <a:xfrm>
            <a:off x="5440391" y="5308811"/>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6</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1967212" y="5409954"/>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artigiani</a:t>
            </a:r>
            <a:endParaRPr lang="it-IT" b="1" dirty="0">
              <a:solidFill>
                <a:prstClr val="white"/>
              </a:solidFill>
            </a:endParaRPr>
          </a:p>
        </p:txBody>
      </p:sp>
    </p:spTree>
    <p:extLst>
      <p:ext uri="{BB962C8B-B14F-4D97-AF65-F5344CB8AC3E}">
        <p14:creationId xmlns:p14="http://schemas.microsoft.com/office/powerpoint/2010/main" val="27405725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b="1" i="1" dirty="0">
                <a:solidFill>
                  <a:schemeClr val="bg1"/>
                </a:solidFill>
              </a:rPr>
              <a:t>1. </a:t>
            </a:r>
            <a:r>
              <a:rPr lang="it-IT" altLang="it-IT" sz="1600" dirty="0">
                <a:solidFill>
                  <a:schemeClr val="bg1"/>
                </a:solidFill>
              </a:rPr>
              <a:t>Nell’unità produttiva interessata </a:t>
            </a:r>
            <a:r>
              <a:rPr lang="it-IT" altLang="it-IT" sz="1600" b="1" dirty="0">
                <a:solidFill>
                  <a:schemeClr val="bg1"/>
                </a:solidFill>
              </a:rPr>
              <a:t>sia da interventi di integrazione salariale ordinaria sia da interventi di integrazione salariale straordinaria, il cumulo dei due distinti benefici è consentito alle seguenti condizioni:</a:t>
            </a:r>
          </a:p>
          <a:p>
            <a:pPr algn="just" eaLnBrk="1" hangingPunct="1"/>
            <a:r>
              <a:rPr lang="it-IT" altLang="it-IT" sz="1600" dirty="0" smtClean="0">
                <a:solidFill>
                  <a:schemeClr val="bg1"/>
                </a:solidFill>
              </a:rPr>
              <a:t>a</a:t>
            </a:r>
            <a:r>
              <a:rPr lang="it-IT" altLang="it-IT" sz="1600" dirty="0">
                <a:solidFill>
                  <a:schemeClr val="bg1"/>
                </a:solidFill>
              </a:rPr>
              <a:t>) gli interventi di integrazione salariale </a:t>
            </a:r>
            <a:r>
              <a:rPr lang="it-IT" altLang="it-IT" sz="1600" b="1" dirty="0">
                <a:solidFill>
                  <a:schemeClr val="bg1"/>
                </a:solidFill>
              </a:rPr>
              <a:t>straordinaria siano esclusivamente quelli approvati ai sensi dell’articolo 21, comma 1, lettere a), b) e c) </a:t>
            </a:r>
            <a:r>
              <a:rPr lang="it-IT" altLang="it-IT" sz="1600" dirty="0">
                <a:solidFill>
                  <a:schemeClr val="bg1"/>
                </a:solidFill>
              </a:rPr>
              <a:t>del decreto legislativo n. 148 del 14 settembre 2015;</a:t>
            </a:r>
          </a:p>
          <a:p>
            <a:pPr algn="just" eaLnBrk="1" hangingPunct="1"/>
            <a:r>
              <a:rPr lang="it-IT" altLang="it-IT" sz="1600" dirty="0" smtClean="0">
                <a:solidFill>
                  <a:schemeClr val="bg1"/>
                </a:solidFill>
              </a:rPr>
              <a:t>b</a:t>
            </a:r>
            <a:r>
              <a:rPr lang="it-IT" altLang="it-IT" sz="1600" dirty="0">
                <a:solidFill>
                  <a:schemeClr val="bg1"/>
                </a:solidFill>
              </a:rPr>
              <a:t>) i </a:t>
            </a:r>
            <a:r>
              <a:rPr lang="it-IT" altLang="it-IT" sz="1600" b="1" dirty="0">
                <a:solidFill>
                  <a:schemeClr val="bg1"/>
                </a:solidFill>
              </a:rPr>
              <a:t>lavoratori interessati ai due distinti benefici siano comunque diversi</a:t>
            </a:r>
            <a:r>
              <a:rPr lang="it-IT" altLang="it-IT" sz="1600" dirty="0">
                <a:solidFill>
                  <a:schemeClr val="bg1"/>
                </a:solidFill>
              </a:rPr>
              <a:t>, e precisamente individuati, tramite specifici elenchi nominativi; tale diversità deve sussistere sin dall’inizio e per l’intero periodo in cui coesistono le due distinte forme di intervento.</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225</a:t>
            </a:fld>
            <a:endParaRPr lang="it-IT">
              <a:solidFill>
                <a:prstClr val="white">
                  <a:tint val="75000"/>
                </a:prstClr>
              </a:solidFill>
            </a:endParaRPr>
          </a:p>
        </p:txBody>
      </p:sp>
      <p:sp>
        <p:nvSpPr>
          <p:cNvPr id="8" name="Ovale 7"/>
          <p:cNvSpPr/>
          <p:nvPr/>
        </p:nvSpPr>
        <p:spPr>
          <a:xfrm>
            <a:off x="6121549" y="5392346"/>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9</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631552" y="5368718"/>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cumulo </a:t>
            </a:r>
            <a:r>
              <a:rPr lang="it-IT" b="1" dirty="0" err="1" smtClean="0">
                <a:solidFill>
                  <a:prstClr val="white"/>
                </a:solidFill>
              </a:rPr>
              <a:t>cigo</a:t>
            </a:r>
            <a:r>
              <a:rPr lang="it-IT" b="1" dirty="0" smtClean="0">
                <a:solidFill>
                  <a:prstClr val="white"/>
                </a:solidFill>
              </a:rPr>
              <a:t>/</a:t>
            </a:r>
            <a:r>
              <a:rPr lang="it-IT" b="1" dirty="0" err="1" smtClean="0">
                <a:solidFill>
                  <a:prstClr val="white"/>
                </a:solidFill>
              </a:rPr>
              <a:t>cigs</a:t>
            </a:r>
            <a:endParaRPr lang="it-IT" b="1" dirty="0">
              <a:solidFill>
                <a:prstClr val="white"/>
              </a:solidFill>
            </a:endParaRPr>
          </a:p>
        </p:txBody>
      </p:sp>
      <p:sp>
        <p:nvSpPr>
          <p:cNvPr id="3" name="Esplosione 2 2"/>
          <p:cNvSpPr/>
          <p:nvPr/>
        </p:nvSpPr>
        <p:spPr>
          <a:xfrm>
            <a:off x="2378347" y="3861048"/>
            <a:ext cx="5256584" cy="165618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Ammesso per riorganizzazione, crisi e solidarietà</a:t>
            </a:r>
            <a:endParaRPr lang="it-IT" b="1" dirty="0">
              <a:solidFill>
                <a:prstClr val="black"/>
              </a:solidFill>
            </a:endParaRPr>
          </a:p>
        </p:txBody>
      </p:sp>
    </p:spTree>
    <p:extLst>
      <p:ext uri="{BB962C8B-B14F-4D97-AF65-F5344CB8AC3E}">
        <p14:creationId xmlns:p14="http://schemas.microsoft.com/office/powerpoint/2010/main" val="7320087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11560" y="1772816"/>
            <a:ext cx="8008565" cy="4968552"/>
          </a:xfrm>
        </p:spPr>
        <p:txBody>
          <a:bodyPr/>
          <a:lstStyle/>
          <a:p>
            <a:pPr eaLnBrk="1" hangingPunct="1"/>
            <a:endParaRPr lang="it-IT" altLang="it-IT" sz="2400" b="1" dirty="0">
              <a:solidFill>
                <a:schemeClr val="bg1"/>
              </a:solidFill>
            </a:endParaRPr>
          </a:p>
          <a:p>
            <a:pPr eaLnBrk="1" hangingPunct="1"/>
            <a:endParaRPr lang="it-IT" altLang="it-IT" sz="2400" b="1" dirty="0" smtClean="0">
              <a:solidFill>
                <a:schemeClr val="bg1"/>
              </a:solidFill>
            </a:endParaRPr>
          </a:p>
          <a:p>
            <a:pPr eaLnBrk="1" hangingPunct="1"/>
            <a:endParaRPr lang="it-IT" altLang="it-IT" sz="2400" b="1" dirty="0" smtClean="0">
              <a:solidFill>
                <a:schemeClr val="bg1"/>
              </a:solidFill>
            </a:endParaRPr>
          </a:p>
          <a:p>
            <a:pPr eaLnBrk="1" hangingPunct="1"/>
            <a:r>
              <a:rPr lang="it-IT" altLang="it-IT" sz="2400" b="1" dirty="0" smtClean="0">
                <a:solidFill>
                  <a:schemeClr val="bg1"/>
                </a:solidFill>
              </a:rPr>
              <a:t>CAPO </a:t>
            </a:r>
            <a:r>
              <a:rPr lang="it-IT" altLang="it-IT" sz="2400" b="1" dirty="0">
                <a:solidFill>
                  <a:schemeClr val="bg1"/>
                </a:solidFill>
              </a:rPr>
              <a:t>II </a:t>
            </a:r>
          </a:p>
          <a:p>
            <a:pPr eaLnBrk="1" hangingPunct="1"/>
            <a:r>
              <a:rPr lang="it-IT" altLang="it-IT" sz="2400" b="1" dirty="0">
                <a:solidFill>
                  <a:schemeClr val="bg1"/>
                </a:solidFill>
              </a:rPr>
              <a:t>INTEGRAZIONI SALARIALI </a:t>
            </a:r>
            <a:r>
              <a:rPr lang="it-IT" altLang="it-IT" sz="2400" b="1" dirty="0" smtClean="0">
                <a:solidFill>
                  <a:schemeClr val="bg1"/>
                </a:solidFill>
              </a:rPr>
              <a:t>STRAORDINARIE</a:t>
            </a:r>
          </a:p>
          <a:p>
            <a:pPr eaLnBrk="1" hangingPunct="1"/>
            <a:r>
              <a:rPr lang="it-IT" altLang="it-IT" sz="2400" b="1" i="1" dirty="0" smtClean="0">
                <a:solidFill>
                  <a:schemeClr val="bg1"/>
                </a:solidFill>
              </a:rPr>
              <a:t>(Contratti di solidarietà)</a:t>
            </a:r>
          </a:p>
          <a:p>
            <a:pPr eaLnBrk="1" hangingPunct="1"/>
            <a:endParaRPr lang="it-IT" altLang="it-IT" sz="2400" b="1" dirty="0">
              <a:solidFill>
                <a:schemeClr val="bg1"/>
              </a:solidFill>
            </a:endParaRPr>
          </a:p>
          <a:p>
            <a:pPr algn="just" eaLnBrk="1" hangingPunct="1"/>
            <a:endParaRPr lang="it-IT" altLang="it-IT" sz="2000" b="1" dirty="0" smtClean="0">
              <a:solidFill>
                <a:schemeClr val="bg1"/>
              </a:solidFill>
            </a:endParaRPr>
          </a:p>
          <a:p>
            <a:pPr eaLnBrk="1" hangingPunct="1"/>
            <a:endParaRPr lang="it-IT" altLang="it-IT" sz="2400" b="1" dirty="0">
              <a:solidFill>
                <a:schemeClr val="bg1"/>
              </a:solidFill>
            </a:endParaRPr>
          </a:p>
          <a:p>
            <a:pPr eaLnBrk="1" hangingPunct="1"/>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226</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61511233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227</a:t>
            </a:fld>
            <a:endParaRPr lang="it-IT">
              <a:solidFill>
                <a:prstClr val="white">
                  <a:tint val="75000"/>
                </a:prstClr>
              </a:solidFill>
            </a:endParaRPr>
          </a:p>
        </p:txBody>
      </p:sp>
      <p:sp>
        <p:nvSpPr>
          <p:cNvPr id="3" name="Rettangolo arrotondato 2"/>
          <p:cNvSpPr/>
          <p:nvPr/>
        </p:nvSpPr>
        <p:spPr>
          <a:xfrm>
            <a:off x="1187624" y="2276872"/>
            <a:ext cx="6667450" cy="324036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400" dirty="0" smtClean="0">
                <a:solidFill>
                  <a:prstClr val="black"/>
                </a:solidFill>
              </a:rPr>
              <a:t>Ampia revisione per i</a:t>
            </a:r>
          </a:p>
          <a:p>
            <a:pPr algn="ctr" eaLnBrk="1" fontAlgn="auto" hangingPunct="1">
              <a:spcBef>
                <a:spcPts val="0"/>
              </a:spcBef>
              <a:spcAft>
                <a:spcPts val="0"/>
              </a:spcAft>
            </a:pPr>
            <a:r>
              <a:rPr lang="it-IT" sz="2400" b="1" dirty="0" smtClean="0">
                <a:solidFill>
                  <a:prstClr val="black"/>
                </a:solidFill>
              </a:rPr>
              <a:t>contratti </a:t>
            </a:r>
            <a:r>
              <a:rPr lang="it-IT" sz="2400" b="1" dirty="0">
                <a:solidFill>
                  <a:prstClr val="black"/>
                </a:solidFill>
              </a:rPr>
              <a:t>di solidarietà (</a:t>
            </a:r>
            <a:r>
              <a:rPr lang="it-IT" sz="2400" b="1" dirty="0" err="1">
                <a:solidFill>
                  <a:prstClr val="black"/>
                </a:solidFill>
              </a:rPr>
              <a:t>Cds</a:t>
            </a:r>
            <a:r>
              <a:rPr lang="it-IT" sz="2400" b="1" dirty="0">
                <a:solidFill>
                  <a:prstClr val="black"/>
                </a:solidFill>
              </a:rPr>
              <a:t>) difensivi</a:t>
            </a:r>
            <a:r>
              <a:rPr lang="it-IT" dirty="0">
                <a:solidFill>
                  <a:prstClr val="black"/>
                </a:solidFill>
              </a:rPr>
              <a:t>. </a:t>
            </a:r>
            <a:endParaRPr lang="it-IT" dirty="0" smtClean="0">
              <a:solidFill>
                <a:prstClr val="black"/>
              </a:solidFill>
            </a:endParaRPr>
          </a:p>
          <a:p>
            <a:pPr algn="ctr" eaLnBrk="1" fontAlgn="auto" hangingPunct="1">
              <a:spcBef>
                <a:spcPts val="0"/>
              </a:spcBef>
              <a:spcAft>
                <a:spcPts val="0"/>
              </a:spcAft>
            </a:pPr>
            <a:endParaRPr lang="it-IT" dirty="0" smtClean="0">
              <a:solidFill>
                <a:prstClr val="black"/>
              </a:solidFill>
            </a:endParaRPr>
          </a:p>
          <a:p>
            <a:pPr algn="ctr" eaLnBrk="1" fontAlgn="auto" hangingPunct="1">
              <a:spcBef>
                <a:spcPts val="0"/>
              </a:spcBef>
              <a:spcAft>
                <a:spcPts val="0"/>
              </a:spcAft>
            </a:pPr>
            <a:r>
              <a:rPr lang="it-IT" dirty="0" smtClean="0">
                <a:solidFill>
                  <a:prstClr val="black"/>
                </a:solidFill>
              </a:rPr>
              <a:t>Il decreto </a:t>
            </a:r>
            <a:r>
              <a:rPr lang="it-IT" dirty="0">
                <a:solidFill>
                  <a:prstClr val="black"/>
                </a:solidFill>
              </a:rPr>
              <a:t>di riordino della normativa in materia di ammortizzatori sociali in costanza di rapporto di lavoro interviene </a:t>
            </a:r>
            <a:r>
              <a:rPr lang="it-IT" dirty="0" smtClean="0">
                <a:solidFill>
                  <a:prstClr val="black"/>
                </a:solidFill>
              </a:rPr>
              <a:t>sia sui </a:t>
            </a:r>
            <a:r>
              <a:rPr lang="it-IT" dirty="0" err="1" smtClean="0">
                <a:solidFill>
                  <a:prstClr val="black"/>
                </a:solidFill>
              </a:rPr>
              <a:t>Cds</a:t>
            </a:r>
            <a:r>
              <a:rPr lang="it-IT" dirty="0" smtClean="0">
                <a:solidFill>
                  <a:prstClr val="black"/>
                </a:solidFill>
              </a:rPr>
              <a:t> </a:t>
            </a:r>
            <a:r>
              <a:rPr lang="it-IT" dirty="0">
                <a:solidFill>
                  <a:prstClr val="black"/>
                </a:solidFill>
              </a:rPr>
              <a:t>di tipo A (solidarietà accompagnata da </a:t>
            </a:r>
            <a:r>
              <a:rPr lang="it-IT" dirty="0" err="1">
                <a:solidFill>
                  <a:prstClr val="black"/>
                </a:solidFill>
              </a:rPr>
              <a:t>Cigs</a:t>
            </a:r>
            <a:r>
              <a:rPr lang="it-IT" dirty="0">
                <a:solidFill>
                  <a:prstClr val="black"/>
                </a:solidFill>
              </a:rPr>
              <a:t> </a:t>
            </a:r>
            <a:r>
              <a:rPr lang="it-IT" dirty="0" smtClean="0">
                <a:solidFill>
                  <a:prstClr val="black"/>
                </a:solidFill>
              </a:rPr>
              <a:t>) </a:t>
            </a:r>
            <a:r>
              <a:rPr lang="it-IT" dirty="0">
                <a:solidFill>
                  <a:prstClr val="black"/>
                </a:solidFill>
              </a:rPr>
              <a:t>sia sui </a:t>
            </a:r>
            <a:r>
              <a:rPr lang="it-IT" dirty="0" err="1">
                <a:solidFill>
                  <a:prstClr val="black"/>
                </a:solidFill>
              </a:rPr>
              <a:t>Cds</a:t>
            </a:r>
            <a:r>
              <a:rPr lang="it-IT" dirty="0">
                <a:solidFill>
                  <a:prstClr val="black"/>
                </a:solidFill>
              </a:rPr>
              <a:t> di tipo </a:t>
            </a:r>
            <a:r>
              <a:rPr lang="it-IT" dirty="0" smtClean="0">
                <a:solidFill>
                  <a:prstClr val="black"/>
                </a:solidFill>
              </a:rPr>
              <a:t>B (fattispecie </a:t>
            </a:r>
            <a:r>
              <a:rPr lang="it-IT" dirty="0">
                <a:solidFill>
                  <a:prstClr val="black"/>
                </a:solidFill>
              </a:rPr>
              <a:t>in favore delle aziende che non gravitano nell’orbita della cassa integrazione </a:t>
            </a:r>
            <a:r>
              <a:rPr lang="it-IT" dirty="0" smtClean="0">
                <a:solidFill>
                  <a:prstClr val="black"/>
                </a:solidFill>
              </a:rPr>
              <a:t>straordinaria).</a:t>
            </a:r>
            <a:endParaRPr lang="it-IT" dirty="0">
              <a:solidFill>
                <a:prstClr val="black"/>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79624042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228</a:t>
            </a:fld>
            <a:endParaRPr lang="it-IT">
              <a:solidFill>
                <a:prstClr val="white">
                  <a:tint val="75000"/>
                </a:prstClr>
              </a:solidFill>
            </a:endParaRPr>
          </a:p>
        </p:txBody>
      </p:sp>
      <p:sp>
        <p:nvSpPr>
          <p:cNvPr id="3" name="Freccia in giù 2"/>
          <p:cNvSpPr/>
          <p:nvPr/>
        </p:nvSpPr>
        <p:spPr>
          <a:xfrm>
            <a:off x="4329685" y="1913271"/>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
        <p:nvSpPr>
          <p:cNvPr id="4" name="Ovale 3"/>
          <p:cNvSpPr/>
          <p:nvPr/>
        </p:nvSpPr>
        <p:spPr>
          <a:xfrm>
            <a:off x="683569" y="2636912"/>
            <a:ext cx="7776864" cy="2736304"/>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dirty="0" smtClean="0">
                <a:solidFill>
                  <a:prstClr val="black"/>
                </a:solidFill>
              </a:rPr>
              <a:t>Il Decreto, con</a:t>
            </a:r>
            <a:endParaRPr lang="it-IT" dirty="0">
              <a:solidFill>
                <a:prstClr val="black"/>
              </a:solidFill>
            </a:endParaRPr>
          </a:p>
          <a:p>
            <a:pPr algn="ctr" eaLnBrk="1" fontAlgn="auto" hangingPunct="1">
              <a:spcBef>
                <a:spcPts val="0"/>
              </a:spcBef>
              <a:spcAft>
                <a:spcPts val="0"/>
              </a:spcAft>
            </a:pPr>
            <a:r>
              <a:rPr lang="it-IT" dirty="0">
                <a:solidFill>
                  <a:prstClr val="black"/>
                </a:solidFill>
              </a:rPr>
              <a:t>l’abrogazione </a:t>
            </a:r>
            <a:r>
              <a:rPr lang="it-IT" b="1" dirty="0">
                <a:solidFill>
                  <a:prstClr val="black"/>
                </a:solidFill>
              </a:rPr>
              <a:t>(dal 1° luglio 2016) </a:t>
            </a:r>
            <a:r>
              <a:rPr lang="it-IT" dirty="0">
                <a:solidFill>
                  <a:prstClr val="black"/>
                </a:solidFill>
              </a:rPr>
              <a:t>dell’articolo 5 del Dl 148/1993 (legge 236/1993</a:t>
            </a:r>
            <a:r>
              <a:rPr lang="it-IT" dirty="0" smtClean="0">
                <a:solidFill>
                  <a:prstClr val="black"/>
                </a:solidFill>
              </a:rPr>
              <a:t>),  </a:t>
            </a:r>
            <a:r>
              <a:rPr lang="it-IT" dirty="0">
                <a:solidFill>
                  <a:prstClr val="black"/>
                </a:solidFill>
              </a:rPr>
              <a:t>stabilisce di fatto </a:t>
            </a:r>
            <a:r>
              <a:rPr lang="it-IT" b="1" dirty="0">
                <a:solidFill>
                  <a:prstClr val="black"/>
                </a:solidFill>
              </a:rPr>
              <a:t>l’uscita di </a:t>
            </a:r>
            <a:r>
              <a:rPr lang="it-IT" b="1" dirty="0" smtClean="0">
                <a:solidFill>
                  <a:prstClr val="black"/>
                </a:solidFill>
              </a:rPr>
              <a:t>scena del CDS di tipo B. </a:t>
            </a:r>
          </a:p>
          <a:p>
            <a:pPr algn="ctr" eaLnBrk="1" fontAlgn="auto" hangingPunct="1">
              <a:spcBef>
                <a:spcPts val="0"/>
              </a:spcBef>
              <a:spcAft>
                <a:spcPts val="0"/>
              </a:spcAft>
            </a:pPr>
            <a:r>
              <a:rPr lang="it-IT" u="sng" dirty="0" smtClean="0">
                <a:solidFill>
                  <a:prstClr val="black"/>
                </a:solidFill>
              </a:rPr>
              <a:t>Potrà </a:t>
            </a:r>
            <a:r>
              <a:rPr lang="it-IT" u="sng" dirty="0">
                <a:solidFill>
                  <a:prstClr val="black"/>
                </a:solidFill>
              </a:rPr>
              <a:t>essere sostituito dall’assegno di solidarietà erogato dai fondi di solidarietà bilaterali alternativi, ovvero dal Fondo di solidarietà residuale che, dal 1° gennaio 2016, si chiamerà Fondo di integrazione salariale.</a:t>
            </a: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15571942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229</a:t>
            </a:fld>
            <a:endParaRPr lang="it-IT">
              <a:solidFill>
                <a:prstClr val="white">
                  <a:tint val="75000"/>
                </a:prstClr>
              </a:solidFill>
            </a:endParaRPr>
          </a:p>
        </p:txBody>
      </p:sp>
      <p:sp>
        <p:nvSpPr>
          <p:cNvPr id="3" name="Rettangolo arrotondato 2"/>
          <p:cNvSpPr/>
          <p:nvPr/>
        </p:nvSpPr>
        <p:spPr>
          <a:xfrm>
            <a:off x="1187624" y="2276872"/>
            <a:ext cx="6667450" cy="324036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dirty="0" smtClean="0">
                <a:solidFill>
                  <a:prstClr val="black"/>
                </a:solidFill>
              </a:rPr>
              <a:t>Per i CDS difensivi di tipo A il Decreto interviene portando </a:t>
            </a:r>
            <a:r>
              <a:rPr lang="it-IT" dirty="0">
                <a:solidFill>
                  <a:prstClr val="black"/>
                </a:solidFill>
              </a:rPr>
              <a:t>la relativa disciplina nel capo III sulla </a:t>
            </a:r>
            <a:r>
              <a:rPr lang="it-IT" dirty="0" err="1">
                <a:solidFill>
                  <a:prstClr val="black"/>
                </a:solidFill>
              </a:rPr>
              <a:t>Cigs</a:t>
            </a:r>
            <a:r>
              <a:rPr lang="it-IT" dirty="0" smtClean="0">
                <a:solidFill>
                  <a:prstClr val="black"/>
                </a:solidFill>
              </a:rPr>
              <a:t>.</a:t>
            </a:r>
          </a:p>
          <a:p>
            <a:pPr algn="ctr" eaLnBrk="1" fontAlgn="auto" hangingPunct="1">
              <a:spcBef>
                <a:spcPts val="0"/>
              </a:spcBef>
              <a:spcAft>
                <a:spcPts val="0"/>
              </a:spcAft>
            </a:pPr>
            <a:endParaRPr lang="it-IT" dirty="0">
              <a:solidFill>
                <a:prstClr val="black"/>
              </a:solidFill>
            </a:endParaRPr>
          </a:p>
          <a:p>
            <a:pPr algn="ctr" eaLnBrk="1" fontAlgn="auto" hangingPunct="1">
              <a:spcBef>
                <a:spcPts val="0"/>
              </a:spcBef>
              <a:spcAft>
                <a:spcPts val="0"/>
              </a:spcAft>
            </a:pPr>
            <a:r>
              <a:rPr lang="it-IT" dirty="0" smtClean="0">
                <a:solidFill>
                  <a:prstClr val="black"/>
                </a:solidFill>
              </a:rPr>
              <a:t>I Contratti di solidarietà di tipo </a:t>
            </a:r>
            <a:r>
              <a:rPr lang="it-IT" dirty="0">
                <a:solidFill>
                  <a:prstClr val="black"/>
                </a:solidFill>
              </a:rPr>
              <a:t>A previsti per le imprese</a:t>
            </a:r>
          </a:p>
          <a:p>
            <a:pPr algn="ctr" eaLnBrk="1" fontAlgn="auto" hangingPunct="1">
              <a:spcBef>
                <a:spcPts val="0"/>
              </a:spcBef>
              <a:spcAft>
                <a:spcPts val="0"/>
              </a:spcAft>
            </a:pPr>
            <a:r>
              <a:rPr lang="it-IT" dirty="0">
                <a:solidFill>
                  <a:prstClr val="black"/>
                </a:solidFill>
              </a:rPr>
              <a:t>rientranti nell’ambito di applicazione della   CIGS, </a:t>
            </a:r>
            <a:r>
              <a:rPr lang="it-IT" b="1" dirty="0">
                <a:solidFill>
                  <a:prstClr val="black"/>
                </a:solidFill>
              </a:rPr>
              <a:t>diventano quindi una causale di quest’ultima e ne mutuano integralmente le regole in  termini di  misura della  prestazione  e di  contribuzione addizionale</a:t>
            </a: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001132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6193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000" b="1" dirty="0" smtClean="0">
                <a:solidFill>
                  <a:schemeClr val="bg1"/>
                </a:solidFill>
              </a:rPr>
              <a:t>4. </a:t>
            </a:r>
            <a:r>
              <a:rPr lang="it-IT" altLang="it-IT" sz="2000" b="1" u="sng" dirty="0" smtClean="0">
                <a:solidFill>
                  <a:schemeClr val="bg1"/>
                </a:solidFill>
              </a:rPr>
              <a:t>Le modalità tecniche di compilazione e trasmissione</a:t>
            </a:r>
          </a:p>
          <a:p>
            <a:pPr eaLnBrk="1" hangingPunct="1">
              <a:defRPr/>
            </a:pPr>
            <a:endParaRPr lang="it-IT" altLang="it-IT" sz="2000" b="1" u="sng" dirty="0" smtClean="0">
              <a:solidFill>
                <a:schemeClr val="bg1"/>
              </a:solidFill>
            </a:endParaRPr>
          </a:p>
          <a:p>
            <a:pPr eaLnBrk="1" hangingPunct="1">
              <a:defRPr/>
            </a:pPr>
            <a:r>
              <a:rPr lang="it-IT" altLang="it-IT" sz="2000" b="1" u="sng" dirty="0" smtClean="0">
                <a:solidFill>
                  <a:schemeClr val="bg1"/>
                </a:solidFill>
              </a:rPr>
              <a:t>Sezione 4</a:t>
            </a:r>
          </a:p>
          <a:p>
            <a:pPr marL="342900" indent="-342900" algn="just" eaLnBrk="1" hangingPunct="1">
              <a:buFont typeface="Arial" charset="0"/>
              <a:buNone/>
              <a:defRPr/>
            </a:pPr>
            <a:endParaRPr lang="it-IT" altLang="it-IT" sz="1000" dirty="0" smtClean="0">
              <a:solidFill>
                <a:schemeClr val="bg1"/>
              </a:solidFill>
            </a:endParaRPr>
          </a:p>
          <a:p>
            <a:pPr marL="342900" indent="-342900" algn="just" eaLnBrk="1" hangingPunct="1">
              <a:buFont typeface="Arial" charset="0"/>
              <a:buNone/>
              <a:defRPr/>
            </a:pPr>
            <a:r>
              <a:rPr lang="it-IT" altLang="it-IT" sz="2000" dirty="0" smtClean="0">
                <a:solidFill>
                  <a:schemeClr val="bg1"/>
                </a:solidFill>
              </a:rPr>
              <a:t>Dovrà sempre essere</a:t>
            </a:r>
            <a:r>
              <a:rPr lang="it-IT" altLang="it-IT" sz="2000" b="1" dirty="0" smtClean="0">
                <a:solidFill>
                  <a:schemeClr val="bg1"/>
                </a:solidFill>
              </a:rPr>
              <a:t> compilata dal lavoratore</a:t>
            </a:r>
            <a:r>
              <a:rPr lang="it-IT" altLang="it-IT" sz="2000" dirty="0" smtClean="0">
                <a:solidFill>
                  <a:schemeClr val="bg1"/>
                </a:solidFill>
              </a:rPr>
              <a:t>.</a:t>
            </a:r>
          </a:p>
          <a:p>
            <a:pPr marL="342900" indent="-342900" algn="just" eaLnBrk="1" hangingPunct="1">
              <a:buFont typeface="Arial" charset="0"/>
              <a:buNone/>
              <a:defRPr/>
            </a:pPr>
            <a:r>
              <a:rPr lang="it-IT" altLang="it-IT" sz="2000" dirty="0" smtClean="0">
                <a:solidFill>
                  <a:schemeClr val="bg1"/>
                </a:solidFill>
              </a:rPr>
              <a:t>Circa la “</a:t>
            </a:r>
            <a:r>
              <a:rPr lang="it-IT" altLang="it-IT" sz="2000" i="1" dirty="0" smtClean="0">
                <a:solidFill>
                  <a:schemeClr val="bg1"/>
                </a:solidFill>
              </a:rPr>
              <a:t>data di decorrenza dimissioni/risoluzione consensuale</a:t>
            </a:r>
            <a:r>
              <a:rPr lang="it-IT" altLang="it-IT" sz="2000" dirty="0" smtClean="0">
                <a:solidFill>
                  <a:schemeClr val="bg1"/>
                </a:solidFill>
              </a:rPr>
              <a:t>” vanno tenuti in debita considerazione i </a:t>
            </a:r>
            <a:r>
              <a:rPr lang="it-IT" altLang="it-IT" sz="2000" b="1" dirty="0" smtClean="0">
                <a:solidFill>
                  <a:schemeClr val="bg1"/>
                </a:solidFill>
              </a:rPr>
              <a:t>termini di preavviso </a:t>
            </a:r>
            <a:r>
              <a:rPr lang="it-IT" altLang="it-IT" sz="2000" dirty="0" smtClean="0">
                <a:solidFill>
                  <a:schemeClr val="bg1"/>
                </a:solidFill>
              </a:rPr>
              <a:t>disciplinati dalla contrattazione collettiva.</a:t>
            </a:r>
          </a:p>
          <a:p>
            <a:pPr marL="342900" indent="-342900" algn="just" eaLnBrk="1" hangingPunct="1">
              <a:buFont typeface="Arial" charset="0"/>
              <a:buNone/>
              <a:defRPr/>
            </a:pPr>
            <a:r>
              <a:rPr lang="it-IT" altLang="it-IT" sz="2000" dirty="0" smtClean="0">
                <a:solidFill>
                  <a:schemeClr val="bg1"/>
                </a:solidFill>
              </a:rPr>
              <a:t> </a:t>
            </a:r>
          </a:p>
        </p:txBody>
      </p:sp>
      <p:sp>
        <p:nvSpPr>
          <p:cNvPr id="266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2034A1-BB20-449A-B0A8-FDC3193D846F}" type="slidenum">
              <a:rPr lang="it-IT" altLang="it-IT" sz="1200">
                <a:solidFill>
                  <a:srgbClr val="FFFFFF"/>
                </a:solidFill>
              </a:rPr>
              <a:pPr>
                <a:spcBef>
                  <a:spcPct val="0"/>
                </a:spcBef>
                <a:buFontTx/>
                <a:buNone/>
              </a:pPr>
              <a:t>23</a:t>
            </a:fld>
            <a:endParaRPr lang="it-IT" altLang="it-IT" sz="1200">
              <a:solidFill>
                <a:srgbClr val="FFFFFF"/>
              </a:solidFill>
            </a:endParaRPr>
          </a:p>
        </p:txBody>
      </p:sp>
      <p:pic>
        <p:nvPicPr>
          <p:cNvPr id="266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43C00B6-C628-4F30-96EB-63AEA451F10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2663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473869"/>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230</a:t>
            </a:fld>
            <a:endParaRPr lang="it-IT">
              <a:solidFill>
                <a:prstClr val="white">
                  <a:tint val="75000"/>
                </a:prstClr>
              </a:solidFill>
            </a:endParaRPr>
          </a:p>
        </p:txBody>
      </p:sp>
      <p:sp>
        <p:nvSpPr>
          <p:cNvPr id="3" name="Rettangolo arrotondato 2"/>
          <p:cNvSpPr/>
          <p:nvPr/>
        </p:nvSpPr>
        <p:spPr>
          <a:xfrm>
            <a:off x="986631" y="2060848"/>
            <a:ext cx="7488832" cy="36004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dirty="0" smtClean="0">
                <a:solidFill>
                  <a:prstClr val="black"/>
                </a:solidFill>
              </a:rPr>
              <a:t>In </a:t>
            </a:r>
            <a:r>
              <a:rPr lang="it-IT" dirty="0">
                <a:solidFill>
                  <a:prstClr val="black"/>
                </a:solidFill>
              </a:rPr>
              <a:t>relazione ai contratti di solidarietà difensivi per le aziende soggette alla disciplina CIGS, </a:t>
            </a:r>
            <a:r>
              <a:rPr lang="it-IT" dirty="0" smtClean="0">
                <a:solidFill>
                  <a:prstClr val="black"/>
                </a:solidFill>
              </a:rPr>
              <a:t>stipulati prima dell’entrata in vigore del </a:t>
            </a:r>
            <a:r>
              <a:rPr lang="it-IT" dirty="0" err="1" smtClean="0">
                <a:solidFill>
                  <a:prstClr val="black"/>
                </a:solidFill>
              </a:rPr>
              <a:t>D.Lgs.</a:t>
            </a:r>
            <a:r>
              <a:rPr lang="it-IT" dirty="0" smtClean="0">
                <a:solidFill>
                  <a:prstClr val="black"/>
                </a:solidFill>
              </a:rPr>
              <a:t> n. 148/2015, le cui istanze di autorizzazione siano state presentate entro la stessa data, l’articolo 2-quater del D.L. n</a:t>
            </a:r>
            <a:r>
              <a:rPr lang="it-IT" dirty="0">
                <a:solidFill>
                  <a:prstClr val="black"/>
                </a:solidFill>
              </a:rPr>
              <a:t>. </a:t>
            </a:r>
            <a:r>
              <a:rPr lang="it-IT" dirty="0" smtClean="0">
                <a:solidFill>
                  <a:prstClr val="black"/>
                </a:solidFill>
              </a:rPr>
              <a:t>210/2015 </a:t>
            </a:r>
            <a:r>
              <a:rPr lang="it-IT" dirty="0">
                <a:solidFill>
                  <a:prstClr val="black"/>
                </a:solidFill>
              </a:rPr>
              <a:t>(“</a:t>
            </a:r>
            <a:r>
              <a:rPr lang="it-IT" dirty="0" err="1">
                <a:solidFill>
                  <a:prstClr val="black"/>
                </a:solidFill>
              </a:rPr>
              <a:t>Milleproroghe</a:t>
            </a:r>
            <a:r>
              <a:rPr lang="it-IT" dirty="0">
                <a:solidFill>
                  <a:prstClr val="black"/>
                </a:solidFill>
              </a:rPr>
              <a:t>”) ha previsto, per l’anno </a:t>
            </a:r>
            <a:r>
              <a:rPr lang="it-IT" dirty="0" smtClean="0">
                <a:solidFill>
                  <a:prstClr val="black"/>
                </a:solidFill>
              </a:rPr>
              <a:t>2016, </a:t>
            </a:r>
            <a:r>
              <a:rPr lang="it-IT" dirty="0">
                <a:solidFill>
                  <a:prstClr val="black"/>
                </a:solidFill>
              </a:rPr>
              <a:t>il rifinanziamento dell’ulteriore quota indennizzata dall’INPS pari al 10%, portando complessivamente l’integrazione salariale al 70%.</a:t>
            </a:r>
          </a:p>
          <a:p>
            <a:pPr algn="ctr" eaLnBrk="1" fontAlgn="auto" hangingPunct="1">
              <a:spcBef>
                <a:spcPts val="0"/>
              </a:spcBef>
              <a:spcAft>
                <a:spcPts val="0"/>
              </a:spcAft>
            </a:pPr>
            <a:endParaRPr lang="it-IT" dirty="0" smtClean="0">
              <a:solidFill>
                <a:prstClr val="black"/>
              </a:solidFill>
            </a:endParaRPr>
          </a:p>
          <a:p>
            <a:pPr algn="ctr" eaLnBrk="1" fontAlgn="auto" hangingPunct="1">
              <a:spcBef>
                <a:spcPts val="0"/>
              </a:spcBef>
              <a:spcAft>
                <a:spcPts val="0"/>
              </a:spcAft>
            </a:pPr>
            <a:r>
              <a:rPr lang="it-IT" dirty="0" smtClean="0">
                <a:solidFill>
                  <a:prstClr val="black"/>
                </a:solidFill>
              </a:rPr>
              <a:t>Il limite </a:t>
            </a:r>
            <a:r>
              <a:rPr lang="it-IT" dirty="0">
                <a:solidFill>
                  <a:prstClr val="black"/>
                </a:solidFill>
              </a:rPr>
              <a:t>di spesa </a:t>
            </a:r>
            <a:r>
              <a:rPr lang="it-IT" dirty="0" smtClean="0">
                <a:solidFill>
                  <a:prstClr val="black"/>
                </a:solidFill>
              </a:rPr>
              <a:t>è pari </a:t>
            </a:r>
            <a:r>
              <a:rPr lang="it-IT" dirty="0">
                <a:solidFill>
                  <a:prstClr val="black"/>
                </a:solidFill>
              </a:rPr>
              <a:t>a 50 milioni di </a:t>
            </a:r>
            <a:r>
              <a:rPr lang="it-IT" dirty="0" smtClean="0">
                <a:solidFill>
                  <a:prstClr val="black"/>
                </a:solidFill>
              </a:rPr>
              <a:t>euro</a:t>
            </a:r>
            <a:r>
              <a:rPr lang="it-IT" b="1" dirty="0" smtClean="0">
                <a:solidFill>
                  <a:prstClr val="black"/>
                </a:solidFill>
              </a:rPr>
              <a:t>.</a:t>
            </a:r>
            <a:endParaRPr lang="it-IT" b="1" dirty="0">
              <a:solidFill>
                <a:prstClr val="black"/>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5148064" y="5784197"/>
            <a:ext cx="22099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vecchi contratti integrazione al 70% per il 2016</a:t>
            </a:r>
            <a:endParaRPr lang="it-IT" b="1" dirty="0">
              <a:solidFill>
                <a:prstClr val="white"/>
              </a:solidFill>
            </a:endParaRPr>
          </a:p>
        </p:txBody>
      </p:sp>
    </p:spTree>
    <p:extLst>
      <p:ext uri="{BB962C8B-B14F-4D97-AF65-F5344CB8AC3E}">
        <p14:creationId xmlns:p14="http://schemas.microsoft.com/office/powerpoint/2010/main" val="370032807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21</a:t>
            </a:r>
          </a:p>
          <a:p>
            <a:pPr eaLnBrk="1" hangingPunct="1"/>
            <a:r>
              <a:rPr lang="it-IT" altLang="it-IT" sz="2400" b="1" dirty="0">
                <a:solidFill>
                  <a:srgbClr val="FF0000"/>
                </a:solidFill>
              </a:rPr>
              <a:t>Causali di intervento</a:t>
            </a:r>
          </a:p>
          <a:p>
            <a:pPr eaLnBrk="1" hangingPunct="1"/>
            <a:endParaRPr lang="it-IT" altLang="it-IT" sz="2400" b="1" dirty="0">
              <a:solidFill>
                <a:schemeClr val="bg1"/>
              </a:solidFill>
            </a:endParaRPr>
          </a:p>
          <a:p>
            <a:pPr algn="just" eaLnBrk="1" hangingPunct="1"/>
            <a:r>
              <a:rPr lang="it-IT" altLang="it-IT" sz="2200" b="1" i="1" dirty="0" smtClean="0">
                <a:solidFill>
                  <a:schemeClr val="bg1"/>
                </a:solidFill>
              </a:rPr>
              <a:t>5. </a:t>
            </a:r>
            <a:r>
              <a:rPr lang="it-IT" altLang="it-IT" sz="2200" dirty="0" smtClean="0">
                <a:solidFill>
                  <a:schemeClr val="bg1"/>
                </a:solidFill>
              </a:rPr>
              <a:t>Il </a:t>
            </a:r>
            <a:r>
              <a:rPr lang="it-IT" altLang="it-IT" sz="2200" dirty="0">
                <a:solidFill>
                  <a:schemeClr val="bg1"/>
                </a:solidFill>
              </a:rPr>
              <a:t>contratto di solidarietà di cui al comma 1, lettera c), è stipulato dall’impresa attraverso </a:t>
            </a:r>
            <a:r>
              <a:rPr lang="it-IT" altLang="it-IT" sz="2200" b="1" dirty="0">
                <a:solidFill>
                  <a:schemeClr val="bg1"/>
                </a:solidFill>
              </a:rPr>
              <a:t>contratti collettivi aziendali </a:t>
            </a:r>
            <a:r>
              <a:rPr lang="it-IT" altLang="it-IT" sz="2200" dirty="0">
                <a:solidFill>
                  <a:schemeClr val="bg1"/>
                </a:solidFill>
              </a:rPr>
              <a:t>ai sensi dell’articolo 51 del decreto legislativo 15 giugno </a:t>
            </a:r>
            <a:r>
              <a:rPr lang="it-IT" altLang="it-IT" sz="2200" dirty="0" smtClean="0">
                <a:solidFill>
                  <a:schemeClr val="bg1"/>
                </a:solidFill>
              </a:rPr>
              <a:t>2015, n</a:t>
            </a:r>
            <a:r>
              <a:rPr lang="it-IT" altLang="it-IT" sz="2200" dirty="0">
                <a:solidFill>
                  <a:schemeClr val="bg1"/>
                </a:solidFill>
              </a:rPr>
              <a:t>. 81, che </a:t>
            </a:r>
            <a:r>
              <a:rPr lang="it-IT" altLang="it-IT" sz="2200" b="1" dirty="0">
                <a:solidFill>
                  <a:schemeClr val="bg1"/>
                </a:solidFill>
              </a:rPr>
              <a:t>stabiliscono una riduzione dell'orario di lavoro al fine di evitare, in tutto o in parte, la riduzione o la dichiarazione di esubero del personale anche attraverso un suo più razionale impiego</a:t>
            </a:r>
            <a:r>
              <a:rPr lang="it-IT" altLang="it-IT" sz="2200" b="1" dirty="0" smtClean="0">
                <a:solidFill>
                  <a:schemeClr val="bg1"/>
                </a:solidFill>
              </a:rPr>
              <a:t>.</a:t>
            </a:r>
            <a:r>
              <a:rPr lang="it-IT" altLang="it-IT" sz="2200" dirty="0" smtClean="0">
                <a:solidFill>
                  <a:schemeClr val="bg1"/>
                </a:solidFill>
              </a:rPr>
              <a:t>(…)</a:t>
            </a:r>
            <a:endParaRPr lang="it-IT" altLang="it-IT" sz="22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231</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0" name="Rettangolo arrotondato 9"/>
          <p:cNvSpPr/>
          <p:nvPr/>
        </p:nvSpPr>
        <p:spPr>
          <a:xfrm>
            <a:off x="6443662" y="1754576"/>
            <a:ext cx="2416421"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presupposti</a:t>
            </a:r>
            <a:endParaRPr lang="it-IT" sz="2000" b="1" dirty="0">
              <a:solidFill>
                <a:prstClr val="white"/>
              </a:solidFill>
            </a:endParaRPr>
          </a:p>
        </p:txBody>
      </p:sp>
    </p:spTree>
    <p:extLst>
      <p:ext uri="{BB962C8B-B14F-4D97-AF65-F5344CB8AC3E}">
        <p14:creationId xmlns:p14="http://schemas.microsoft.com/office/powerpoint/2010/main" val="428467006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eaLnBrk="1" hangingPunct="1"/>
            <a:r>
              <a:rPr lang="it-IT" altLang="it-IT" sz="1800" b="1" dirty="0" smtClean="0">
                <a:solidFill>
                  <a:schemeClr val="bg1"/>
                </a:solidFill>
              </a:rPr>
              <a:t> </a:t>
            </a:r>
          </a:p>
          <a:p>
            <a:pPr eaLnBrk="1" hangingPunct="1"/>
            <a:endParaRPr lang="it-IT" altLang="it-IT" sz="1800" b="1" dirty="0">
              <a:solidFill>
                <a:schemeClr val="bg1"/>
              </a:solidFill>
            </a:endParaRPr>
          </a:p>
          <a:p>
            <a:pPr eaLnBrk="1" hangingPunct="1"/>
            <a:endParaRPr lang="it-IT" altLang="it-IT" sz="1800" b="1" dirty="0" smtClean="0">
              <a:solidFill>
                <a:schemeClr val="bg1"/>
              </a:solidFill>
            </a:endParaRPr>
          </a:p>
          <a:p>
            <a:pPr algn="just" eaLnBrk="1" hangingPunct="1"/>
            <a:r>
              <a:rPr lang="it-IT" altLang="it-IT" sz="2400" dirty="0" smtClean="0">
                <a:solidFill>
                  <a:schemeClr val="bg1"/>
                </a:solidFill>
              </a:rPr>
              <a:t>I </a:t>
            </a:r>
            <a:r>
              <a:rPr lang="it-IT" altLang="it-IT" sz="2400" dirty="0">
                <a:solidFill>
                  <a:schemeClr val="bg1"/>
                </a:solidFill>
              </a:rPr>
              <a:t>contratti di solidarietà andranno stipulati dall’impresa attraverso contratti collettivi aziendali ai sensi </a:t>
            </a:r>
            <a:r>
              <a:rPr lang="it-IT" altLang="it-IT" sz="2400" b="1" dirty="0">
                <a:solidFill>
                  <a:schemeClr val="bg1"/>
                </a:solidFill>
              </a:rPr>
              <a:t>dell’articolo 51 del </a:t>
            </a:r>
            <a:r>
              <a:rPr lang="it-IT" altLang="it-IT" sz="2400" b="1" dirty="0" err="1">
                <a:solidFill>
                  <a:schemeClr val="bg1"/>
                </a:solidFill>
              </a:rPr>
              <a:t>Dlgs</a:t>
            </a:r>
            <a:r>
              <a:rPr lang="it-IT" altLang="it-IT" sz="2400" b="1" dirty="0">
                <a:solidFill>
                  <a:schemeClr val="bg1"/>
                </a:solidFill>
              </a:rPr>
              <a:t> </a:t>
            </a:r>
            <a:r>
              <a:rPr lang="it-IT" altLang="it-IT" sz="2400" b="1" dirty="0" smtClean="0">
                <a:solidFill>
                  <a:schemeClr val="bg1"/>
                </a:solidFill>
              </a:rPr>
              <a:t>81/15.</a:t>
            </a:r>
          </a:p>
          <a:p>
            <a:pPr algn="just" eaLnBrk="1" hangingPunct="1"/>
            <a:r>
              <a:rPr lang="it-IT" altLang="it-IT" sz="2200" b="1" dirty="0" smtClean="0">
                <a:solidFill>
                  <a:schemeClr val="bg1"/>
                </a:solidFill>
              </a:rPr>
              <a:t>Mentre </a:t>
            </a:r>
            <a:r>
              <a:rPr lang="it-IT" altLang="it-IT" sz="2200" b="1" dirty="0">
                <a:solidFill>
                  <a:schemeClr val="bg1"/>
                </a:solidFill>
              </a:rPr>
              <a:t>l’articolo 1 della Legge 863/84 (adesso abrogata) faceva riferimento a contratti collettivi aziendali stipulati con i sindacati aderenti alle confederazioni maggiormente rappresentative sul piano nazionale, il rinvio all’articolo 51 comporta che per contratti collettivi si intendono i contratti collettivi nazionali, territoriali o aziendali stipulati da associazioni sindacali comparativamente più rappresentative sul piano nazionale e i contratti collettivi aziendali stipulati dalle loro rappresentanze sindacali aziendali o dalla rappresentanza sindacale unitaria.</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232</a:t>
            </a:fld>
            <a:endParaRPr lang="it-IT">
              <a:solidFill>
                <a:prstClr val="white">
                  <a:tint val="75000"/>
                </a:prstClr>
              </a:solidFill>
            </a:endParaRPr>
          </a:p>
        </p:txBody>
      </p:sp>
      <p:sp>
        <p:nvSpPr>
          <p:cNvPr id="3" name="Freccia in giù 2"/>
          <p:cNvSpPr/>
          <p:nvPr/>
        </p:nvSpPr>
        <p:spPr>
          <a:xfrm>
            <a:off x="4329684" y="1767562"/>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7383917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eaLnBrk="1" hangingPunct="1"/>
            <a:r>
              <a:rPr lang="it-IT" altLang="it-IT" sz="1800" b="1" dirty="0" smtClean="0">
                <a:solidFill>
                  <a:schemeClr val="bg1"/>
                </a:solidFill>
              </a:rPr>
              <a:t> </a:t>
            </a:r>
          </a:p>
          <a:p>
            <a:pPr eaLnBrk="1" hangingPunct="1"/>
            <a:endParaRPr lang="it-IT" altLang="it-IT" sz="1800" b="1" dirty="0">
              <a:solidFill>
                <a:schemeClr val="bg1"/>
              </a:solidFill>
            </a:endParaRPr>
          </a:p>
          <a:p>
            <a:pPr eaLnBrk="1" hangingPunct="1"/>
            <a:endParaRPr lang="it-IT" altLang="it-IT" sz="1800" b="1" dirty="0" smtClean="0">
              <a:solidFill>
                <a:schemeClr val="bg1"/>
              </a:solidFill>
            </a:endParaRPr>
          </a:p>
          <a:p>
            <a:pPr algn="just" eaLnBrk="1" hangingPunct="1"/>
            <a:r>
              <a:rPr lang="it-IT" altLang="it-IT" sz="2400" b="1" dirty="0">
                <a:solidFill>
                  <a:schemeClr val="bg1"/>
                </a:solidFill>
              </a:rPr>
              <a:t>Data la propria natura gestionale il contratto di solidarietà è </a:t>
            </a:r>
            <a:r>
              <a:rPr lang="it-IT" altLang="it-IT" sz="2400" b="1" u="sng" dirty="0">
                <a:solidFill>
                  <a:schemeClr val="bg1"/>
                </a:solidFill>
              </a:rPr>
              <a:t>efficace anche nei confronti dei lavoratori dissenzienti </a:t>
            </a:r>
            <a:r>
              <a:rPr lang="it-IT" altLang="it-IT" sz="2400" b="1" dirty="0">
                <a:solidFill>
                  <a:schemeClr val="bg1"/>
                </a:solidFill>
              </a:rPr>
              <a:t>o  non aderenti ai sindacati stipulanti (</a:t>
            </a:r>
            <a:r>
              <a:rPr lang="it-IT" altLang="it-IT" sz="2400" b="1" dirty="0" err="1">
                <a:solidFill>
                  <a:schemeClr val="bg1"/>
                </a:solidFill>
              </a:rPr>
              <a:t>Cass</a:t>
            </a:r>
            <a:r>
              <a:rPr lang="it-IT" altLang="it-IT" sz="2400" b="1" dirty="0">
                <a:solidFill>
                  <a:schemeClr val="bg1"/>
                </a:solidFill>
              </a:rPr>
              <a:t>. </a:t>
            </a:r>
            <a:r>
              <a:rPr lang="it-IT" altLang="it-IT" sz="2400" b="1" dirty="0" smtClean="0">
                <a:solidFill>
                  <a:schemeClr val="bg1"/>
                </a:solidFill>
              </a:rPr>
              <a:t>24 </a:t>
            </a:r>
            <a:r>
              <a:rPr lang="it-IT" altLang="it-IT" sz="2400" b="1" dirty="0">
                <a:solidFill>
                  <a:schemeClr val="bg1"/>
                </a:solidFill>
              </a:rPr>
              <a:t>febbraio 1990 n. 1403). </a:t>
            </a:r>
            <a:endParaRPr lang="it-IT" altLang="it-IT" sz="2400" b="1" dirty="0" smtClean="0">
              <a:solidFill>
                <a:schemeClr val="bg1"/>
              </a:solidFill>
            </a:endParaRPr>
          </a:p>
          <a:p>
            <a:pPr algn="just" eaLnBrk="1" hangingPunct="1"/>
            <a:endParaRPr lang="it-IT" altLang="it-IT" sz="2400" b="1" dirty="0">
              <a:solidFill>
                <a:schemeClr val="bg1"/>
              </a:solidFill>
            </a:endParaRPr>
          </a:p>
          <a:p>
            <a:pPr algn="just" eaLnBrk="1" hangingPunct="1"/>
            <a:endParaRPr lang="it-IT" altLang="it-IT" sz="24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233</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6012160" y="4941168"/>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Tree>
    <p:extLst>
      <p:ext uri="{BB962C8B-B14F-4D97-AF65-F5344CB8AC3E}">
        <p14:creationId xmlns:p14="http://schemas.microsoft.com/office/powerpoint/2010/main" val="187292246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21</a:t>
            </a:r>
          </a:p>
          <a:p>
            <a:pPr eaLnBrk="1" hangingPunct="1"/>
            <a:r>
              <a:rPr lang="it-IT" altLang="it-IT" sz="2400" b="1" dirty="0">
                <a:solidFill>
                  <a:srgbClr val="FF0000"/>
                </a:solidFill>
              </a:rPr>
              <a:t>Causali di intervento</a:t>
            </a:r>
          </a:p>
          <a:p>
            <a:pPr eaLnBrk="1" hangingPunct="1"/>
            <a:endParaRPr lang="it-IT" altLang="it-IT" sz="2400" b="1" dirty="0">
              <a:solidFill>
                <a:schemeClr val="bg1"/>
              </a:solidFill>
            </a:endParaRPr>
          </a:p>
          <a:p>
            <a:pPr algn="just" eaLnBrk="1" hangingPunct="1"/>
            <a:r>
              <a:rPr lang="it-IT" altLang="it-IT" sz="2200" b="1" i="1" dirty="0">
                <a:solidFill>
                  <a:schemeClr val="bg1"/>
                </a:solidFill>
              </a:rPr>
              <a:t>5</a:t>
            </a:r>
            <a:r>
              <a:rPr lang="it-IT" altLang="it-IT" sz="2200" i="1" dirty="0" smtClean="0">
                <a:solidFill>
                  <a:schemeClr val="bg1"/>
                </a:solidFill>
              </a:rPr>
              <a:t>. </a:t>
            </a:r>
            <a:r>
              <a:rPr lang="it-IT" altLang="it-IT" sz="2200" dirty="0" smtClean="0">
                <a:solidFill>
                  <a:schemeClr val="bg1"/>
                </a:solidFill>
              </a:rPr>
              <a:t>(…) </a:t>
            </a:r>
            <a:r>
              <a:rPr lang="it-IT" altLang="it-IT" sz="2200" b="1" dirty="0">
                <a:solidFill>
                  <a:schemeClr val="bg1"/>
                </a:solidFill>
              </a:rPr>
              <a:t>La riduzione media oraria non può essere superiore </a:t>
            </a:r>
            <a:r>
              <a:rPr lang="it-IT" altLang="it-IT" sz="2200" dirty="0">
                <a:solidFill>
                  <a:schemeClr val="bg1"/>
                </a:solidFill>
              </a:rPr>
              <a:t>al </a:t>
            </a:r>
            <a:r>
              <a:rPr lang="it-IT" altLang="it-IT" sz="2200" b="1" u="sng" dirty="0">
                <a:solidFill>
                  <a:schemeClr val="bg1"/>
                </a:solidFill>
              </a:rPr>
              <a:t>60 per cento </a:t>
            </a:r>
            <a:r>
              <a:rPr lang="it-IT" altLang="it-IT" sz="2200" b="1" dirty="0">
                <a:solidFill>
                  <a:schemeClr val="bg1"/>
                </a:solidFill>
              </a:rPr>
              <a:t>dell’orario giornaliero</a:t>
            </a:r>
            <a:r>
              <a:rPr lang="it-IT" altLang="it-IT" sz="2200" dirty="0">
                <a:solidFill>
                  <a:schemeClr val="bg1"/>
                </a:solidFill>
              </a:rPr>
              <a:t>, settimanale o mensile dei lavoratori interessati al contratto di solidarietà. </a:t>
            </a:r>
            <a:r>
              <a:rPr lang="it-IT" altLang="it-IT" sz="2200" b="1" u="sng" dirty="0">
                <a:solidFill>
                  <a:schemeClr val="bg1"/>
                </a:solidFill>
              </a:rPr>
              <a:t>Per ciascun lavoratore</a:t>
            </a:r>
            <a:r>
              <a:rPr lang="it-IT" altLang="it-IT" sz="2200" b="1" dirty="0">
                <a:solidFill>
                  <a:schemeClr val="bg1"/>
                </a:solidFill>
              </a:rPr>
              <a:t>, la percentuale di riduzione complessiva dell’orario di lavoro non può essere superiore al </a:t>
            </a:r>
            <a:r>
              <a:rPr lang="it-IT" altLang="it-IT" sz="2200" b="1" u="sng" dirty="0">
                <a:solidFill>
                  <a:schemeClr val="bg1"/>
                </a:solidFill>
              </a:rPr>
              <a:t>70 per cento </a:t>
            </a:r>
            <a:r>
              <a:rPr lang="it-IT" altLang="it-IT" sz="2200" b="1" dirty="0">
                <a:solidFill>
                  <a:schemeClr val="bg1"/>
                </a:solidFill>
              </a:rPr>
              <a:t>nell’arco dell’intero periodo per il quale il contratto di solidarietà è stipulato. </a:t>
            </a:r>
            <a:r>
              <a:rPr lang="it-IT" altLang="it-IT" sz="2200" dirty="0" smtClean="0">
                <a:solidFill>
                  <a:schemeClr val="bg1"/>
                </a:solidFill>
              </a:rPr>
              <a:t>(…)</a:t>
            </a:r>
            <a:endParaRPr lang="it-IT" altLang="it-IT" sz="22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234</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5220072" y="5445224"/>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riduzione orario lavoro</a:t>
            </a:r>
            <a:endParaRPr lang="it-IT" sz="2000" b="1" dirty="0">
              <a:solidFill>
                <a:prstClr val="white"/>
              </a:solidFill>
            </a:endParaRPr>
          </a:p>
        </p:txBody>
      </p:sp>
    </p:spTree>
    <p:extLst>
      <p:ext uri="{BB962C8B-B14F-4D97-AF65-F5344CB8AC3E}">
        <p14:creationId xmlns:p14="http://schemas.microsoft.com/office/powerpoint/2010/main" val="72016507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eaLnBrk="1" hangingPunct="1"/>
            <a:r>
              <a:rPr lang="it-IT" altLang="it-IT" sz="1800" b="1" dirty="0" smtClean="0">
                <a:solidFill>
                  <a:schemeClr val="bg1"/>
                </a:solidFill>
              </a:rPr>
              <a:t> </a:t>
            </a:r>
          </a:p>
          <a:p>
            <a:pPr eaLnBrk="1" hangingPunct="1"/>
            <a:endParaRPr lang="it-IT" altLang="it-IT" sz="1800" b="1" dirty="0">
              <a:solidFill>
                <a:schemeClr val="bg1"/>
              </a:solidFill>
            </a:endParaRPr>
          </a:p>
          <a:p>
            <a:pPr eaLnBrk="1" hangingPunct="1"/>
            <a:endParaRPr lang="it-IT" altLang="it-IT" sz="1800" b="1" dirty="0" smtClean="0">
              <a:solidFill>
                <a:schemeClr val="bg1"/>
              </a:solidFill>
            </a:endParaRPr>
          </a:p>
          <a:p>
            <a:pPr eaLnBrk="1" hangingPunct="1"/>
            <a:endParaRPr lang="it-IT" altLang="it-IT" sz="1800" b="1" dirty="0">
              <a:solidFill>
                <a:schemeClr val="bg1"/>
              </a:solidFill>
            </a:endParaRPr>
          </a:p>
          <a:p>
            <a:pPr eaLnBrk="1" hangingPunct="1"/>
            <a:r>
              <a:rPr lang="it-IT" altLang="it-IT" sz="2400" b="1" dirty="0">
                <a:solidFill>
                  <a:schemeClr val="bg1"/>
                </a:solidFill>
              </a:rPr>
              <a:t>Il contratto di solidarietà non potrà eccedere determinati limiti di riduzione dell’orario</a:t>
            </a:r>
            <a:r>
              <a:rPr lang="it-IT" altLang="it-IT" sz="2400" dirty="0">
                <a:solidFill>
                  <a:schemeClr val="bg1"/>
                </a:solidFill>
              </a:rPr>
              <a:t>. </a:t>
            </a:r>
            <a:endParaRPr lang="it-IT" altLang="it-IT" sz="2400" dirty="0" smtClean="0">
              <a:solidFill>
                <a:schemeClr val="bg1"/>
              </a:solidFill>
            </a:endParaRPr>
          </a:p>
          <a:p>
            <a:pPr algn="just" eaLnBrk="1" hangingPunct="1"/>
            <a:r>
              <a:rPr lang="it-IT" altLang="it-IT" sz="2200" dirty="0" smtClean="0">
                <a:solidFill>
                  <a:schemeClr val="bg1"/>
                </a:solidFill>
              </a:rPr>
              <a:t>La </a:t>
            </a:r>
            <a:r>
              <a:rPr lang="it-IT" altLang="it-IT" sz="2200" dirty="0">
                <a:solidFill>
                  <a:schemeClr val="bg1"/>
                </a:solidFill>
              </a:rPr>
              <a:t>riduzione media oraria non può essere superiore al 60% dell'orario giornaliero, settimanale o mensile dei lavoratori interessati al contratto di solidarietà. Per ciascun lavoratore la percentuale di riduzione complessiva dell’orario di lavoro non può essere superiore al 70% nell’arco dell’intero periodo per il quale il contratto di solidarietà è stipulato.</a:t>
            </a:r>
            <a:endParaRPr lang="it-IT" altLang="it-IT" sz="22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235</a:t>
            </a:fld>
            <a:endParaRPr lang="it-IT">
              <a:solidFill>
                <a:prstClr val="white">
                  <a:tint val="75000"/>
                </a:prstClr>
              </a:solidFill>
            </a:endParaRPr>
          </a:p>
        </p:txBody>
      </p:sp>
      <p:sp>
        <p:nvSpPr>
          <p:cNvPr id="3" name="Freccia in giù 2"/>
          <p:cNvSpPr/>
          <p:nvPr/>
        </p:nvSpPr>
        <p:spPr>
          <a:xfrm>
            <a:off x="4329684" y="2247325"/>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879191609"/>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r>
              <a:rPr lang="it-IT" altLang="it-IT" sz="2400" b="1" dirty="0" smtClean="0">
                <a:solidFill>
                  <a:schemeClr val="bg1"/>
                </a:solidFill>
              </a:rPr>
              <a:t>Art</a:t>
            </a:r>
            <a:r>
              <a:rPr lang="it-IT" altLang="it-IT" sz="2400" b="1" dirty="0">
                <a:solidFill>
                  <a:schemeClr val="bg1"/>
                </a:solidFill>
              </a:rPr>
              <a:t>. 21</a:t>
            </a:r>
          </a:p>
          <a:p>
            <a:pPr eaLnBrk="1" hangingPunct="1"/>
            <a:r>
              <a:rPr lang="it-IT" altLang="it-IT" sz="2400" b="1" dirty="0">
                <a:solidFill>
                  <a:srgbClr val="FF0000"/>
                </a:solidFill>
              </a:rPr>
              <a:t>Causali di intervento</a:t>
            </a:r>
          </a:p>
          <a:p>
            <a:pPr algn="just" eaLnBrk="1" hangingPunct="1"/>
            <a:r>
              <a:rPr lang="it-IT" altLang="it-IT" sz="2200" b="1" i="1" dirty="0" smtClean="0">
                <a:solidFill>
                  <a:schemeClr val="bg1"/>
                </a:solidFill>
              </a:rPr>
              <a:t>5. </a:t>
            </a:r>
            <a:r>
              <a:rPr lang="it-IT" altLang="it-IT" sz="2200" dirty="0" smtClean="0">
                <a:solidFill>
                  <a:schemeClr val="bg1"/>
                </a:solidFill>
              </a:rPr>
              <a:t>(…) </a:t>
            </a:r>
            <a:r>
              <a:rPr lang="it-IT" altLang="it-IT" sz="2200" b="1" dirty="0">
                <a:solidFill>
                  <a:schemeClr val="bg1"/>
                </a:solidFill>
              </a:rPr>
              <a:t>Il trattamento retributivo perso va determinato inizialmente non tenendo conto degli aumenti retributivi previsti da contratti collettivi aziendali </a:t>
            </a:r>
            <a:r>
              <a:rPr lang="it-IT" altLang="it-IT" sz="2200" dirty="0">
                <a:solidFill>
                  <a:schemeClr val="bg1"/>
                </a:solidFill>
              </a:rPr>
              <a:t>nel periodo di sei mesi antecedente la stipula del contratto di solidarietà. </a:t>
            </a:r>
            <a:r>
              <a:rPr lang="it-IT" altLang="it-IT" sz="2200" dirty="0" smtClean="0">
                <a:solidFill>
                  <a:schemeClr val="bg1"/>
                </a:solidFill>
              </a:rPr>
              <a:t>Il </a:t>
            </a:r>
            <a:r>
              <a:rPr lang="it-IT" altLang="it-IT" sz="2200" dirty="0">
                <a:solidFill>
                  <a:schemeClr val="bg1"/>
                </a:solidFill>
              </a:rPr>
              <a:t>trattamento di integrazione salariale è ridotto in corrispondenza di eventuali successivi aumenti retributivi intervenuti in sede di contrattazione aziendale. </a:t>
            </a:r>
            <a:r>
              <a:rPr lang="it-IT" altLang="it-IT" sz="2200" b="1" dirty="0">
                <a:solidFill>
                  <a:schemeClr val="bg1"/>
                </a:solidFill>
              </a:rPr>
              <a:t>Gli accordi di cui al primo periodo devono specificare le modalità attraverso le quali l’impresa, per soddisfare temporanee esigenze di maggior lavoro, può modificare in aumento, nei limiti del normale orario di lavoro, l’orario ridotto. </a:t>
            </a:r>
            <a:r>
              <a:rPr lang="it-IT" altLang="it-IT" sz="2200" dirty="0">
                <a:solidFill>
                  <a:schemeClr val="bg1"/>
                </a:solidFill>
              </a:rPr>
              <a:t>Il maggior lavoro prestato comporta una corrispondente riduzione del trattamento di integrazione salariale. </a:t>
            </a:r>
            <a:r>
              <a:rPr lang="it-IT" altLang="it-IT" sz="2200" dirty="0" smtClean="0">
                <a:solidFill>
                  <a:schemeClr val="bg1"/>
                </a:solidFill>
              </a:rPr>
              <a:t>(…)</a:t>
            </a:r>
            <a:endParaRPr lang="it-IT" altLang="it-IT" sz="22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236</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395536" y="1700808"/>
            <a:ext cx="266429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aumenti retributivi</a:t>
            </a:r>
            <a:endParaRPr lang="it-IT" sz="2000" b="1" dirty="0">
              <a:solidFill>
                <a:prstClr val="white"/>
              </a:solidFill>
            </a:endParaRPr>
          </a:p>
        </p:txBody>
      </p:sp>
      <p:sp>
        <p:nvSpPr>
          <p:cNvPr id="10" name="Rettangolo arrotondato 9"/>
          <p:cNvSpPr/>
          <p:nvPr/>
        </p:nvSpPr>
        <p:spPr>
          <a:xfrm>
            <a:off x="6012160" y="1700808"/>
            <a:ext cx="266429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aumento orario lavoro</a:t>
            </a:r>
            <a:endParaRPr lang="it-IT" sz="2000" b="1" dirty="0">
              <a:solidFill>
                <a:prstClr val="white"/>
              </a:solidFill>
            </a:endParaRPr>
          </a:p>
        </p:txBody>
      </p:sp>
    </p:spTree>
    <p:extLst>
      <p:ext uri="{BB962C8B-B14F-4D97-AF65-F5344CB8AC3E}">
        <p14:creationId xmlns:p14="http://schemas.microsoft.com/office/powerpoint/2010/main" val="379374354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r>
              <a:rPr lang="it-IT" altLang="it-IT" sz="2400" b="1" dirty="0" smtClean="0">
                <a:solidFill>
                  <a:schemeClr val="bg1"/>
                </a:solidFill>
              </a:rPr>
              <a:t>Art</a:t>
            </a:r>
            <a:r>
              <a:rPr lang="it-IT" altLang="it-IT" sz="2400" b="1" dirty="0">
                <a:solidFill>
                  <a:schemeClr val="bg1"/>
                </a:solidFill>
              </a:rPr>
              <a:t>. 21</a:t>
            </a:r>
          </a:p>
          <a:p>
            <a:pPr eaLnBrk="1" hangingPunct="1"/>
            <a:r>
              <a:rPr lang="it-IT" altLang="it-IT" sz="2400" b="1" dirty="0">
                <a:solidFill>
                  <a:srgbClr val="FF0000"/>
                </a:solidFill>
              </a:rPr>
              <a:t>Causali di intervento</a:t>
            </a:r>
          </a:p>
          <a:p>
            <a:pPr algn="just" eaLnBrk="1" hangingPunct="1"/>
            <a:r>
              <a:rPr lang="it-IT" altLang="it-IT" sz="2200" b="1" i="1" dirty="0" smtClean="0">
                <a:solidFill>
                  <a:schemeClr val="bg1"/>
                </a:solidFill>
              </a:rPr>
              <a:t>5 </a:t>
            </a:r>
            <a:r>
              <a:rPr lang="it-IT" altLang="it-IT" sz="2200" dirty="0" smtClean="0">
                <a:solidFill>
                  <a:schemeClr val="bg1"/>
                </a:solidFill>
              </a:rPr>
              <a:t>(…) </a:t>
            </a:r>
            <a:r>
              <a:rPr lang="it-IT" altLang="it-IT" sz="2200" b="1" dirty="0">
                <a:solidFill>
                  <a:schemeClr val="bg1"/>
                </a:solidFill>
              </a:rPr>
              <a:t>Le quote di accantonamento del trattamento di fine rapporto relative alla retribuzione persa </a:t>
            </a:r>
            <a:r>
              <a:rPr lang="it-IT" altLang="it-IT" sz="2200" dirty="0">
                <a:solidFill>
                  <a:schemeClr val="bg1"/>
                </a:solidFill>
              </a:rPr>
              <a:t>a seguito della riduzione dell'orario di lavoro </a:t>
            </a:r>
            <a:r>
              <a:rPr lang="it-IT" altLang="it-IT" sz="2200" b="1" dirty="0">
                <a:solidFill>
                  <a:schemeClr val="bg1"/>
                </a:solidFill>
              </a:rPr>
              <a:t>sono a carico della gestione di afferenza</a:t>
            </a:r>
            <a:r>
              <a:rPr lang="it-IT" altLang="it-IT" sz="2200" dirty="0">
                <a:solidFill>
                  <a:schemeClr val="bg1"/>
                </a:solidFill>
              </a:rPr>
              <a:t>, ad </a:t>
            </a:r>
            <a:r>
              <a:rPr lang="it-IT" altLang="it-IT" sz="2200" b="1" dirty="0">
                <a:solidFill>
                  <a:schemeClr val="bg1"/>
                </a:solidFill>
              </a:rPr>
              <a:t>eccezione di quelle relative a lavoratori licenziati per motivo oggettivo o nell’ambito di una procedura di licenziamento collettivo, entro 90 giorni dal termine del periodo di fruizione del trattamento di integrazione salariale</a:t>
            </a:r>
            <a:r>
              <a:rPr lang="it-IT" altLang="it-IT" sz="2200" dirty="0">
                <a:solidFill>
                  <a:schemeClr val="bg1"/>
                </a:solidFill>
              </a:rPr>
              <a:t>, ovvero entro 90 giorni dal termine del periodo di fruizione di un ulteriore trattamento straordinario di integrazione salariale concesso entro 120 giorni dal termine del trattamento precedente.(…)</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237</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6156176" y="5511552"/>
            <a:ext cx="2664296" cy="10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 TFR</a:t>
            </a:r>
            <a:endParaRPr lang="it-IT" sz="2000" b="1" dirty="0">
              <a:solidFill>
                <a:prstClr val="white"/>
              </a:solidFill>
            </a:endParaRPr>
          </a:p>
        </p:txBody>
      </p:sp>
    </p:spTree>
    <p:extLst>
      <p:ext uri="{BB962C8B-B14F-4D97-AF65-F5344CB8AC3E}">
        <p14:creationId xmlns:p14="http://schemas.microsoft.com/office/powerpoint/2010/main" val="2502309420"/>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endParaRPr lang="it-IT" altLang="it-IT" sz="2000" dirty="0" smtClean="0">
              <a:solidFill>
                <a:schemeClr val="bg1"/>
              </a:solidFill>
            </a:endParaRPr>
          </a:p>
          <a:p>
            <a:pPr algn="just" eaLnBrk="1" hangingPunct="1"/>
            <a:endParaRPr lang="it-IT" altLang="it-IT" sz="2000" dirty="0">
              <a:solidFill>
                <a:schemeClr val="bg1"/>
              </a:solidFill>
            </a:endParaRPr>
          </a:p>
          <a:p>
            <a:pPr algn="just" eaLnBrk="1" hangingPunct="1"/>
            <a:r>
              <a:rPr lang="it-IT" altLang="it-IT" sz="2000" dirty="0" smtClean="0">
                <a:solidFill>
                  <a:schemeClr val="bg1"/>
                </a:solidFill>
              </a:rPr>
              <a:t>Continuerà </a:t>
            </a:r>
            <a:r>
              <a:rPr lang="it-IT" altLang="it-IT" sz="2000" dirty="0">
                <a:solidFill>
                  <a:schemeClr val="bg1"/>
                </a:solidFill>
              </a:rPr>
              <a:t>ad essere </a:t>
            </a:r>
            <a:r>
              <a:rPr lang="it-IT" altLang="it-IT" sz="2000" b="1" dirty="0">
                <a:solidFill>
                  <a:schemeClr val="bg1"/>
                </a:solidFill>
              </a:rPr>
              <a:t>possibile il recupero delle quote di accantonamento del trattamento di fine rapporto relative alla retribuzione persa a seguito della riduzione dell’orario di lavoro</a:t>
            </a:r>
            <a:r>
              <a:rPr lang="it-IT" altLang="it-IT" sz="2000" dirty="0">
                <a:solidFill>
                  <a:schemeClr val="bg1"/>
                </a:solidFill>
              </a:rPr>
              <a:t>. Tuttavia, </a:t>
            </a:r>
            <a:r>
              <a:rPr lang="it-IT" altLang="it-IT" sz="2000" b="1" u="sng" dirty="0">
                <a:solidFill>
                  <a:schemeClr val="bg1"/>
                </a:solidFill>
              </a:rPr>
              <a:t>tale facoltà sarà negata </a:t>
            </a:r>
            <a:r>
              <a:rPr lang="it-IT" altLang="it-IT" sz="2000" dirty="0">
                <a:solidFill>
                  <a:schemeClr val="bg1"/>
                </a:solidFill>
              </a:rPr>
              <a:t>per le quote del TFR relativo ai lavoratori licenziati per motivo oggettivo o nell’ambito di una procedura di licenziamento collettivo, entro 90 giorni dal termine del periodo di fruizione del trattamento di integrazione salariale, ovvero entro 90 giorni dal termine del periodo di fruizione di un ulteriore trattamento straordinario di integrazione salariale concesso entro 120 giorni dal termine del trattamento precedente.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238</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6084168" y="5091979"/>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10" name="Ovale 9"/>
          <p:cNvSpPr/>
          <p:nvPr/>
        </p:nvSpPr>
        <p:spPr>
          <a:xfrm>
            <a:off x="1340504" y="5149383"/>
            <a:ext cx="2500591" cy="9184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TFR</a:t>
            </a:r>
            <a:endParaRPr lang="it-IT" b="1" dirty="0">
              <a:solidFill>
                <a:prstClr val="black"/>
              </a:solidFill>
            </a:endParaRPr>
          </a:p>
        </p:txBody>
      </p:sp>
      <p:sp>
        <p:nvSpPr>
          <p:cNvPr id="3" name="Freccia in giù 2"/>
          <p:cNvSpPr/>
          <p:nvPr/>
        </p:nvSpPr>
        <p:spPr>
          <a:xfrm>
            <a:off x="4427984" y="1787134"/>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2565990"/>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239</a:t>
            </a:fld>
            <a:endParaRPr lang="it-IT" dirty="0">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7" name="Onda 2 6"/>
          <p:cNvSpPr/>
          <p:nvPr/>
        </p:nvSpPr>
        <p:spPr>
          <a:xfrm>
            <a:off x="6761240" y="29022"/>
            <a:ext cx="2026568" cy="1058416"/>
          </a:xfrm>
          <a:prstGeom prst="double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lumMod val="95000"/>
                    <a:lumOff val="5000"/>
                  </a:prstClr>
                </a:solidFill>
              </a:rPr>
              <a:t>accordo aziendale di solidarietà</a:t>
            </a:r>
            <a:endParaRPr lang="it-IT" b="1" dirty="0">
              <a:solidFill>
                <a:prstClr val="black">
                  <a:lumMod val="95000"/>
                  <a:lumOff val="5000"/>
                </a:prstClr>
              </a:solidFill>
            </a:endParaRPr>
          </a:p>
        </p:txBody>
      </p:sp>
      <p:pic>
        <p:nvPicPr>
          <p:cNvPr id="3" name="Immagine 2"/>
          <p:cNvPicPr>
            <a:picLocks noChangeAspect="1"/>
          </p:cNvPicPr>
          <p:nvPr/>
        </p:nvPicPr>
        <p:blipFill>
          <a:blip r:embed="rId6"/>
          <a:stretch>
            <a:fillRect/>
          </a:stretch>
        </p:blipFill>
        <p:spPr>
          <a:xfrm>
            <a:off x="457200" y="1484313"/>
            <a:ext cx="8330608" cy="5237162"/>
          </a:xfrm>
          <a:prstGeom prst="rect">
            <a:avLst/>
          </a:prstGeom>
        </p:spPr>
      </p:pic>
    </p:spTree>
    <p:extLst>
      <p:ext uri="{BB962C8B-B14F-4D97-AF65-F5344CB8AC3E}">
        <p14:creationId xmlns:p14="http://schemas.microsoft.com/office/powerpoint/2010/main" val="4248119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6193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179388" y="1557338"/>
            <a:ext cx="8640762" cy="4819650"/>
          </a:xfrm>
          <a:ln>
            <a:solidFill>
              <a:schemeClr val="bg2">
                <a:lumMod val="40000"/>
                <a:lumOff val="60000"/>
              </a:schemeClr>
            </a:solidFill>
          </a:ln>
        </p:spPr>
        <p:txBody>
          <a:bodyPr/>
          <a:lstStyle/>
          <a:p>
            <a:pPr marL="342900" indent="-342900" eaLnBrk="1" hangingPunct="1">
              <a:buFont typeface="Arial" charset="0"/>
              <a:buNone/>
              <a:defRPr/>
            </a:pPr>
            <a:r>
              <a:rPr lang="it-IT" altLang="it-IT" sz="2000" b="1" dirty="0" smtClean="0">
                <a:solidFill>
                  <a:schemeClr val="bg1"/>
                </a:solidFill>
              </a:rPr>
              <a:t>4. </a:t>
            </a:r>
            <a:r>
              <a:rPr lang="it-IT" altLang="it-IT" sz="2000" b="1" u="sng" dirty="0" smtClean="0">
                <a:solidFill>
                  <a:schemeClr val="bg1"/>
                </a:solidFill>
              </a:rPr>
              <a:t>Le modalità tecniche di compilazione e trasmissione</a:t>
            </a:r>
          </a:p>
          <a:p>
            <a:pPr marL="342900" indent="-342900" eaLnBrk="1" hangingPunct="1">
              <a:buFont typeface="Arial" charset="0"/>
              <a:buNone/>
              <a:defRPr/>
            </a:pPr>
            <a:endParaRPr lang="it-IT" altLang="it-IT" sz="800" b="1" u="sng" dirty="0" smtClean="0">
              <a:solidFill>
                <a:schemeClr val="bg1"/>
              </a:solidFill>
            </a:endParaRPr>
          </a:p>
          <a:p>
            <a:pPr marL="342900" indent="-342900" eaLnBrk="1" hangingPunct="1">
              <a:buFont typeface="Arial" charset="0"/>
              <a:buNone/>
              <a:defRPr/>
            </a:pPr>
            <a:r>
              <a:rPr lang="it-IT" altLang="it-IT" sz="2000" b="1" u="sng" dirty="0" smtClean="0">
                <a:solidFill>
                  <a:schemeClr val="bg1"/>
                </a:solidFill>
              </a:rPr>
              <a:t>Sezione 5</a:t>
            </a:r>
          </a:p>
          <a:p>
            <a:pPr marL="342900" indent="-342900" algn="just" eaLnBrk="1" hangingPunct="1">
              <a:buFont typeface="Arial" charset="0"/>
              <a:buNone/>
              <a:defRPr/>
            </a:pPr>
            <a:r>
              <a:rPr lang="it-IT" altLang="it-IT" sz="2000" dirty="0" smtClean="0">
                <a:solidFill>
                  <a:schemeClr val="bg1"/>
                </a:solidFill>
              </a:rPr>
              <a:t>Sarà </a:t>
            </a:r>
            <a:r>
              <a:rPr lang="it-IT" altLang="it-IT" sz="2000" b="1" dirty="0" smtClean="0">
                <a:solidFill>
                  <a:schemeClr val="bg1"/>
                </a:solidFill>
              </a:rPr>
              <a:t>aggiornata automaticamente</a:t>
            </a:r>
            <a:r>
              <a:rPr lang="it-IT" altLang="it-IT" sz="2000" dirty="0" smtClean="0">
                <a:solidFill>
                  <a:schemeClr val="bg1"/>
                </a:solidFill>
              </a:rPr>
              <a:t> </a:t>
            </a:r>
            <a:r>
              <a:rPr lang="it-IT" altLang="it-IT" sz="2000" b="1" dirty="0" smtClean="0">
                <a:solidFill>
                  <a:schemeClr val="bg1"/>
                </a:solidFill>
              </a:rPr>
              <a:t>dal sistema</a:t>
            </a:r>
            <a:r>
              <a:rPr lang="it-IT" altLang="it-IT" sz="2000" dirty="0" smtClean="0">
                <a:solidFill>
                  <a:schemeClr val="bg1"/>
                </a:solidFill>
              </a:rPr>
              <a:t>, contestualmente al salvataggio nel </a:t>
            </a:r>
            <a:r>
              <a:rPr lang="it-IT" altLang="it-IT" sz="2000" b="1" dirty="0" smtClean="0">
                <a:solidFill>
                  <a:schemeClr val="bg1"/>
                </a:solidFill>
              </a:rPr>
              <a:t>sistema informatico SMV </a:t>
            </a:r>
            <a:r>
              <a:rPr lang="it-IT" altLang="it-IT" sz="2000" dirty="0" smtClean="0">
                <a:solidFill>
                  <a:schemeClr val="bg1"/>
                </a:solidFill>
              </a:rPr>
              <a:t>delle 2 informazioni che consentono la non contraffabilità e immodificabilità della comunicazione resa:</a:t>
            </a:r>
          </a:p>
          <a:p>
            <a:pPr marL="342900" indent="-342900" algn="just" eaLnBrk="1" hangingPunct="1">
              <a:buFont typeface="Arial" charset="0"/>
              <a:buNone/>
              <a:defRPr/>
            </a:pPr>
            <a:r>
              <a:rPr lang="it-IT" altLang="it-IT" sz="2000" dirty="0" smtClean="0">
                <a:solidFill>
                  <a:schemeClr val="bg1"/>
                </a:solidFill>
              </a:rPr>
              <a:t>	1. la </a:t>
            </a:r>
            <a:r>
              <a:rPr lang="it-IT" altLang="it-IT" sz="2000" i="1" dirty="0" smtClean="0">
                <a:solidFill>
                  <a:schemeClr val="bg1"/>
                </a:solidFill>
              </a:rPr>
              <a:t>data di trasmissione</a:t>
            </a:r>
            <a:r>
              <a:rPr lang="it-IT" altLang="it-IT" sz="2000" dirty="0" smtClean="0">
                <a:solidFill>
                  <a:schemeClr val="bg1"/>
                </a:solidFill>
              </a:rPr>
              <a:t> (c.d. marca temporale);</a:t>
            </a:r>
          </a:p>
          <a:p>
            <a:pPr marL="342900" indent="-342900" algn="just" eaLnBrk="1" hangingPunct="1">
              <a:buFont typeface="Arial" charset="0"/>
              <a:buNone/>
              <a:defRPr/>
            </a:pPr>
            <a:r>
              <a:rPr lang="it-IT" altLang="it-IT" sz="2000" dirty="0" smtClean="0">
                <a:solidFill>
                  <a:schemeClr val="bg1"/>
                </a:solidFill>
              </a:rPr>
              <a:t>	2. il </a:t>
            </a:r>
            <a:r>
              <a:rPr lang="it-IT" altLang="it-IT" sz="2000" i="1" dirty="0" smtClean="0">
                <a:solidFill>
                  <a:schemeClr val="bg1"/>
                </a:solidFill>
              </a:rPr>
              <a:t>codice identificativo</a:t>
            </a:r>
            <a:r>
              <a:rPr lang="it-IT" altLang="it-IT" sz="2000" dirty="0" smtClean="0">
                <a:solidFill>
                  <a:schemeClr val="bg1"/>
                </a:solidFill>
              </a:rPr>
              <a:t>. </a:t>
            </a:r>
          </a:p>
          <a:p>
            <a:pPr marL="342900" indent="-342900" algn="just" eaLnBrk="1" hangingPunct="1">
              <a:buFont typeface="Arial" charset="0"/>
              <a:buNone/>
              <a:defRPr/>
            </a:pPr>
            <a:endParaRPr lang="it-IT" altLang="it-IT" sz="1400" dirty="0" smtClean="0">
              <a:solidFill>
                <a:schemeClr val="bg1"/>
              </a:solidFill>
            </a:endParaRPr>
          </a:p>
          <a:p>
            <a:pPr marL="342900" indent="-342900" algn="just" eaLnBrk="1" hangingPunct="1">
              <a:buFont typeface="Arial" charset="0"/>
              <a:buNone/>
              <a:defRPr/>
            </a:pPr>
            <a:r>
              <a:rPr lang="it-IT" altLang="it-IT" sz="2000" dirty="0" smtClean="0">
                <a:solidFill>
                  <a:schemeClr val="bg1"/>
                </a:solidFill>
              </a:rPr>
              <a:t>La </a:t>
            </a:r>
            <a:r>
              <a:rPr lang="it-IT" altLang="it-IT" sz="2000" i="1" dirty="0" smtClean="0">
                <a:solidFill>
                  <a:schemeClr val="bg1"/>
                </a:solidFill>
              </a:rPr>
              <a:t>data di trasmissione </a:t>
            </a:r>
            <a:r>
              <a:rPr lang="it-IT" altLang="it-IT" sz="2000" dirty="0" smtClean="0">
                <a:solidFill>
                  <a:schemeClr val="bg1"/>
                </a:solidFill>
              </a:rPr>
              <a:t>consente, inoltre, al sistema informatico SMV di controllare il termine dei 7 giorni entro cui il lavoratore può revocare le dimissioni rese.</a:t>
            </a:r>
          </a:p>
          <a:p>
            <a:pPr marL="342900" indent="-342900" algn="just" eaLnBrk="1" hangingPunct="1">
              <a:buFont typeface="Arial" charset="0"/>
              <a:buNone/>
              <a:defRPr/>
            </a:pPr>
            <a:r>
              <a:rPr lang="it-IT" altLang="it-IT" sz="2000" dirty="0" smtClean="0">
                <a:solidFill>
                  <a:schemeClr val="bg1"/>
                </a:solidFill>
              </a:rPr>
              <a:t>A tale riguardo, infatti, il sistema informatico SMV consentirà l’accesso soltanto alle comunicazioni “</a:t>
            </a:r>
            <a:r>
              <a:rPr lang="it-IT" altLang="it-IT" sz="2000" i="1" dirty="0" smtClean="0">
                <a:solidFill>
                  <a:schemeClr val="bg1"/>
                </a:solidFill>
              </a:rPr>
              <a:t>revocabili</a:t>
            </a:r>
            <a:r>
              <a:rPr lang="it-IT" altLang="it-IT" sz="2000" dirty="0" smtClean="0">
                <a:solidFill>
                  <a:schemeClr val="bg1"/>
                </a:solidFill>
              </a:rPr>
              <a:t>” (trasmesse nei 7 giorni precedenti).</a:t>
            </a:r>
            <a:endParaRPr lang="it-IT" altLang="it-IT" sz="2000" dirty="0">
              <a:solidFill>
                <a:schemeClr val="bg1"/>
              </a:solidFill>
            </a:endParaRPr>
          </a:p>
        </p:txBody>
      </p:sp>
      <p:sp>
        <p:nvSpPr>
          <p:cNvPr id="276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14F5AC-8D10-4589-B181-F9AF7E311B78}" type="slidenum">
              <a:rPr lang="it-IT" altLang="it-IT" sz="1200">
                <a:solidFill>
                  <a:srgbClr val="FFFFFF"/>
                </a:solidFill>
              </a:rPr>
              <a:pPr>
                <a:spcBef>
                  <a:spcPct val="0"/>
                </a:spcBef>
                <a:buFontTx/>
                <a:buNone/>
              </a:pPr>
              <a:t>24</a:t>
            </a:fld>
            <a:endParaRPr lang="it-IT" altLang="it-IT" sz="1200">
              <a:solidFill>
                <a:srgbClr val="FFFFFF"/>
              </a:solidFill>
            </a:endParaRPr>
          </a:p>
        </p:txBody>
      </p:sp>
      <p:pic>
        <p:nvPicPr>
          <p:cNvPr id="276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43C00B6-C628-4F30-96EB-63AEA451F10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2765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a destra 8"/>
          <p:cNvSpPr/>
          <p:nvPr/>
        </p:nvSpPr>
        <p:spPr>
          <a:xfrm>
            <a:off x="7596188" y="58769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240</a:t>
            </a:fld>
            <a:endParaRPr lang="it-IT">
              <a:solidFill>
                <a:prstClr val="white">
                  <a:tint val="75000"/>
                </a:prstClr>
              </a:solidFill>
            </a:endParaRPr>
          </a:p>
        </p:txBody>
      </p:sp>
      <p:sp>
        <p:nvSpPr>
          <p:cNvPr id="3" name="Rettangolo arrotondato 2"/>
          <p:cNvSpPr/>
          <p:nvPr/>
        </p:nvSpPr>
        <p:spPr>
          <a:xfrm>
            <a:off x="1331640" y="3284984"/>
            <a:ext cx="6667450" cy="324036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dirty="0" smtClean="0">
                <a:solidFill>
                  <a:prstClr val="black"/>
                </a:solidFill>
              </a:rPr>
              <a:t>Sul </a:t>
            </a:r>
            <a:r>
              <a:rPr lang="it-IT" dirty="0">
                <a:solidFill>
                  <a:prstClr val="black"/>
                </a:solidFill>
              </a:rPr>
              <a:t>fronte del trattamento di integrazione </a:t>
            </a:r>
            <a:r>
              <a:rPr lang="it-IT" dirty="0" smtClean="0">
                <a:solidFill>
                  <a:prstClr val="black"/>
                </a:solidFill>
              </a:rPr>
              <a:t>salariale l’assegno </a:t>
            </a:r>
            <a:r>
              <a:rPr lang="it-IT" dirty="0" err="1">
                <a:solidFill>
                  <a:prstClr val="black"/>
                </a:solidFill>
              </a:rPr>
              <a:t>Cigs</a:t>
            </a:r>
            <a:r>
              <a:rPr lang="it-IT" dirty="0">
                <a:solidFill>
                  <a:prstClr val="black"/>
                </a:solidFill>
              </a:rPr>
              <a:t>, a supporto delle ore oggetto dell’accordo di solidarietà, potrà </a:t>
            </a:r>
            <a:r>
              <a:rPr lang="it-IT" b="1" dirty="0">
                <a:solidFill>
                  <a:prstClr val="black"/>
                </a:solidFill>
              </a:rPr>
              <a:t>raggiungere l’80% </a:t>
            </a:r>
            <a:r>
              <a:rPr lang="it-IT" dirty="0">
                <a:solidFill>
                  <a:prstClr val="black"/>
                </a:solidFill>
              </a:rPr>
              <a:t>della retribuzione globale che sarebbe spettata al lavoratore. </a:t>
            </a:r>
            <a:endParaRPr lang="it-IT" dirty="0" smtClean="0">
              <a:solidFill>
                <a:prstClr val="black"/>
              </a:solidFill>
            </a:endParaRPr>
          </a:p>
          <a:p>
            <a:pPr algn="ctr" eaLnBrk="1" fontAlgn="auto" hangingPunct="1">
              <a:spcBef>
                <a:spcPts val="0"/>
              </a:spcBef>
              <a:spcAft>
                <a:spcPts val="0"/>
              </a:spcAft>
            </a:pPr>
            <a:endParaRPr lang="it-IT" dirty="0" smtClean="0">
              <a:solidFill>
                <a:prstClr val="black"/>
              </a:solidFill>
            </a:endParaRPr>
          </a:p>
          <a:p>
            <a:pPr algn="ctr" eaLnBrk="1" fontAlgn="auto" hangingPunct="1">
              <a:spcBef>
                <a:spcPts val="0"/>
              </a:spcBef>
              <a:spcAft>
                <a:spcPts val="0"/>
              </a:spcAft>
            </a:pPr>
            <a:r>
              <a:rPr lang="it-IT" dirty="0" smtClean="0">
                <a:solidFill>
                  <a:prstClr val="black"/>
                </a:solidFill>
              </a:rPr>
              <a:t>Secondo la previgente disciplina  l’integrazione </a:t>
            </a:r>
            <a:r>
              <a:rPr lang="it-IT" dirty="0">
                <a:solidFill>
                  <a:prstClr val="black"/>
                </a:solidFill>
              </a:rPr>
              <a:t>di base </a:t>
            </a:r>
            <a:r>
              <a:rPr lang="it-IT" dirty="0" smtClean="0">
                <a:solidFill>
                  <a:prstClr val="black"/>
                </a:solidFill>
              </a:rPr>
              <a:t>era </a:t>
            </a:r>
            <a:r>
              <a:rPr lang="it-IT" dirty="0">
                <a:solidFill>
                  <a:prstClr val="black"/>
                </a:solidFill>
              </a:rPr>
              <a:t>pari al 60%, ma in realtà negli ultimi anni si è avuto un innalzamento dell’intervento prima all’80% sceso poi al 70 per cento.</a:t>
            </a:r>
          </a:p>
        </p:txBody>
      </p:sp>
      <p:sp>
        <p:nvSpPr>
          <p:cNvPr id="4" name="Freccia in giù 3"/>
          <p:cNvSpPr/>
          <p:nvPr/>
        </p:nvSpPr>
        <p:spPr>
          <a:xfrm>
            <a:off x="4423049" y="2416221"/>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
        <p:nvSpPr>
          <p:cNvPr id="6" name="Rettangolo 5"/>
          <p:cNvSpPr/>
          <p:nvPr/>
        </p:nvSpPr>
        <p:spPr>
          <a:xfrm>
            <a:off x="3189201" y="1760374"/>
            <a:ext cx="2952328" cy="4572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Conseguenze</a:t>
            </a:r>
            <a:endParaRPr lang="it-IT"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1" name="Rettangolo arrotondato 10"/>
          <p:cNvSpPr/>
          <p:nvPr/>
        </p:nvSpPr>
        <p:spPr>
          <a:xfrm>
            <a:off x="6228184" y="1628800"/>
            <a:ext cx="2664296"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Integrazione dovuta</a:t>
            </a:r>
            <a:endParaRPr lang="it-IT" sz="2000" b="1" dirty="0">
              <a:solidFill>
                <a:prstClr val="white"/>
              </a:solidFill>
            </a:endParaRPr>
          </a:p>
        </p:txBody>
      </p:sp>
    </p:spTree>
    <p:extLst>
      <p:ext uri="{BB962C8B-B14F-4D97-AF65-F5344CB8AC3E}">
        <p14:creationId xmlns:p14="http://schemas.microsoft.com/office/powerpoint/2010/main" val="414188684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241</a:t>
            </a:fld>
            <a:endParaRPr lang="it-IT">
              <a:solidFill>
                <a:prstClr val="white">
                  <a:tint val="75000"/>
                </a:prstClr>
              </a:solidFill>
            </a:endParaRPr>
          </a:p>
        </p:txBody>
      </p:sp>
      <p:sp>
        <p:nvSpPr>
          <p:cNvPr id="3" name="Rettangolo arrotondato 2"/>
          <p:cNvSpPr/>
          <p:nvPr/>
        </p:nvSpPr>
        <p:spPr>
          <a:xfrm>
            <a:off x="1195030" y="2780928"/>
            <a:ext cx="6667450" cy="324036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dirty="0" smtClean="0">
                <a:solidFill>
                  <a:prstClr val="black"/>
                </a:solidFill>
              </a:rPr>
              <a:t>L’ammontare dei </a:t>
            </a:r>
            <a:r>
              <a:rPr lang="it-IT" b="1" dirty="0" smtClean="0">
                <a:solidFill>
                  <a:prstClr val="black"/>
                </a:solidFill>
              </a:rPr>
              <a:t>CDS soggiacerà </a:t>
            </a:r>
            <a:r>
              <a:rPr lang="it-IT" b="1" dirty="0">
                <a:solidFill>
                  <a:prstClr val="black"/>
                </a:solidFill>
              </a:rPr>
              <a:t>ai due massimali di legge</a:t>
            </a:r>
            <a:r>
              <a:rPr lang="it-IT" dirty="0">
                <a:solidFill>
                  <a:prstClr val="black"/>
                </a:solidFill>
              </a:rPr>
              <a:t>, differenti in relazione alla retribuzione di riferimento (per il </a:t>
            </a:r>
            <a:r>
              <a:rPr lang="it-IT" dirty="0" smtClean="0">
                <a:solidFill>
                  <a:prstClr val="black"/>
                </a:solidFill>
              </a:rPr>
              <a:t>2016 </a:t>
            </a:r>
            <a:r>
              <a:rPr lang="it-IT" dirty="0">
                <a:solidFill>
                  <a:prstClr val="black"/>
                </a:solidFill>
              </a:rPr>
              <a:t>971,71 euro per compensi mensili fino a 2.102,24 euro - 1.167,91 euro per retribuzioni mensili superiori) e annualmente indicizzabili in base all’aumento Istat. </a:t>
            </a:r>
            <a:endParaRPr lang="it-IT" dirty="0" smtClean="0">
              <a:solidFill>
                <a:prstClr val="black"/>
              </a:solidFill>
            </a:endParaRPr>
          </a:p>
          <a:p>
            <a:pPr algn="ctr" eaLnBrk="1" fontAlgn="auto" hangingPunct="1">
              <a:spcBef>
                <a:spcPts val="0"/>
              </a:spcBef>
              <a:spcAft>
                <a:spcPts val="0"/>
              </a:spcAft>
            </a:pPr>
            <a:endParaRPr lang="it-IT" dirty="0">
              <a:solidFill>
                <a:prstClr val="black"/>
              </a:solidFill>
            </a:endParaRPr>
          </a:p>
          <a:p>
            <a:pPr algn="ctr" eaLnBrk="1" fontAlgn="auto" hangingPunct="1">
              <a:spcBef>
                <a:spcPts val="0"/>
              </a:spcBef>
              <a:spcAft>
                <a:spcPts val="0"/>
              </a:spcAft>
            </a:pPr>
            <a:r>
              <a:rPr lang="it-IT" b="1" dirty="0" smtClean="0">
                <a:solidFill>
                  <a:prstClr val="black"/>
                </a:solidFill>
              </a:rPr>
              <a:t>Sulla base della previgente disciplina, </a:t>
            </a:r>
            <a:r>
              <a:rPr lang="it-IT" b="1" dirty="0">
                <a:solidFill>
                  <a:prstClr val="black"/>
                </a:solidFill>
              </a:rPr>
              <a:t>la cassa erogata a supporto dei </a:t>
            </a:r>
            <a:r>
              <a:rPr lang="it-IT" b="1" dirty="0" err="1">
                <a:solidFill>
                  <a:prstClr val="black"/>
                </a:solidFill>
              </a:rPr>
              <a:t>Cds</a:t>
            </a:r>
            <a:r>
              <a:rPr lang="it-IT" b="1" dirty="0">
                <a:solidFill>
                  <a:prstClr val="black"/>
                </a:solidFill>
              </a:rPr>
              <a:t> non </a:t>
            </a:r>
            <a:r>
              <a:rPr lang="it-IT" b="1" dirty="0" smtClean="0">
                <a:solidFill>
                  <a:prstClr val="black"/>
                </a:solidFill>
              </a:rPr>
              <a:t>subiva </a:t>
            </a:r>
            <a:r>
              <a:rPr lang="it-IT" b="1" dirty="0">
                <a:solidFill>
                  <a:prstClr val="black"/>
                </a:solidFill>
              </a:rPr>
              <a:t>tali limitazioni.</a:t>
            </a:r>
          </a:p>
        </p:txBody>
      </p:sp>
      <p:sp>
        <p:nvSpPr>
          <p:cNvPr id="8" name="Freccia in giù 7"/>
          <p:cNvSpPr/>
          <p:nvPr/>
        </p:nvSpPr>
        <p:spPr>
          <a:xfrm>
            <a:off x="4381359" y="219753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sp>
        <p:nvSpPr>
          <p:cNvPr id="9" name="Rettangolo 8"/>
          <p:cNvSpPr/>
          <p:nvPr/>
        </p:nvSpPr>
        <p:spPr>
          <a:xfrm>
            <a:off x="3113412" y="1541689"/>
            <a:ext cx="2952328" cy="4572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MA</a:t>
            </a:r>
            <a:endParaRPr lang="it-IT"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1" name="Rettangolo arrotondato 10"/>
          <p:cNvSpPr/>
          <p:nvPr/>
        </p:nvSpPr>
        <p:spPr>
          <a:xfrm>
            <a:off x="6228184" y="1628800"/>
            <a:ext cx="266429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Integrazione dovuta</a:t>
            </a:r>
            <a:endParaRPr lang="it-IT" sz="2000" b="1" dirty="0">
              <a:solidFill>
                <a:prstClr val="white"/>
              </a:solidFill>
            </a:endParaRPr>
          </a:p>
        </p:txBody>
      </p:sp>
    </p:spTree>
    <p:extLst>
      <p:ext uri="{BB962C8B-B14F-4D97-AF65-F5344CB8AC3E}">
        <p14:creationId xmlns:p14="http://schemas.microsoft.com/office/powerpoint/2010/main" val="316949470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endParaRPr lang="it-IT" sz="2400" dirty="0" smtClean="0">
              <a:solidFill>
                <a:schemeClr val="bg1"/>
              </a:solidFill>
            </a:endParaRPr>
          </a:p>
          <a:p>
            <a:pPr algn="just"/>
            <a:r>
              <a:rPr lang="it-IT" sz="2400" dirty="0" smtClean="0">
                <a:solidFill>
                  <a:schemeClr val="bg1"/>
                </a:solidFill>
              </a:rPr>
              <a:t>Si sottolinea che, in base al combinato disposto dell’art. 3 e del comma 1, lett. I e M, dell’art. 46 (abrogazione art. 1 L. 863/84 e art. 13 L. 223/91), </a:t>
            </a:r>
            <a:r>
              <a:rPr lang="it-IT" sz="2400" b="1" dirty="0" smtClean="0">
                <a:solidFill>
                  <a:schemeClr val="bg1"/>
                </a:solidFill>
              </a:rPr>
              <a:t>per le integrazioni salariali relative a contratti di solidarietà, il trattamento ammonterà all’80% della retribuzione globale che sarebbe spettata al lavoratore per le ore di lavoro non prestate con il limite dei massimali </a:t>
            </a:r>
            <a:r>
              <a:rPr lang="it-IT" sz="2400" b="1" u="sng" dirty="0" smtClean="0">
                <a:solidFill>
                  <a:schemeClr val="bg1"/>
                </a:solidFill>
              </a:rPr>
              <a:t>che, quindi, si applicheranno anche</a:t>
            </a:r>
            <a:r>
              <a:rPr lang="it-IT" sz="2400" b="1" dirty="0" smtClean="0">
                <a:solidFill>
                  <a:schemeClr val="bg1"/>
                </a:solidFill>
              </a:rPr>
              <a:t> ai trattamenti relativi ai contratti di solidarietà sottoposti alla nuova disciplina del </a:t>
            </a:r>
            <a:r>
              <a:rPr lang="it-IT" sz="2400" b="1" dirty="0" err="1" smtClean="0">
                <a:solidFill>
                  <a:schemeClr val="bg1"/>
                </a:solidFill>
              </a:rPr>
              <a:t>D.Lgs.</a:t>
            </a:r>
            <a:r>
              <a:rPr lang="it-IT" sz="2400" b="1" dirty="0" smtClean="0">
                <a:solidFill>
                  <a:schemeClr val="bg1"/>
                </a:solidFill>
              </a:rPr>
              <a:t> n. 148/2015.</a:t>
            </a:r>
          </a:p>
          <a:p>
            <a:pPr algn="just"/>
            <a:r>
              <a:rPr lang="it-IT" sz="2400" dirty="0" smtClean="0">
                <a:solidFill>
                  <a:schemeClr val="bg1"/>
                </a:solidFill>
              </a:rPr>
              <a:t> </a:t>
            </a:r>
            <a:endParaRPr 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242</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10" name="Ovale 9"/>
          <p:cNvSpPr/>
          <p:nvPr/>
        </p:nvSpPr>
        <p:spPr>
          <a:xfrm>
            <a:off x="5652120" y="5085184"/>
            <a:ext cx="242656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Circ. INPS n. 48 del 14/3/2016</a:t>
            </a:r>
            <a:endParaRPr lang="it-IT" b="1" dirty="0">
              <a:solidFill>
                <a:prstClr val="white"/>
              </a:solidFill>
            </a:endParaRPr>
          </a:p>
        </p:txBody>
      </p:sp>
    </p:spTree>
    <p:extLst>
      <p:ext uri="{BB962C8B-B14F-4D97-AF65-F5344CB8AC3E}">
        <p14:creationId xmlns:p14="http://schemas.microsoft.com/office/powerpoint/2010/main" val="3358847947"/>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243</a:t>
            </a:fld>
            <a:endParaRPr lang="it-IT">
              <a:solidFill>
                <a:prstClr val="white">
                  <a:tint val="75000"/>
                </a:prstClr>
              </a:solidFill>
            </a:endParaRPr>
          </a:p>
        </p:txBody>
      </p:sp>
      <p:sp>
        <p:nvSpPr>
          <p:cNvPr id="3" name="Rettangolo arrotondato 2"/>
          <p:cNvSpPr/>
          <p:nvPr/>
        </p:nvSpPr>
        <p:spPr>
          <a:xfrm>
            <a:off x="1187624" y="2276872"/>
            <a:ext cx="6667450" cy="324036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prstClr val="black"/>
                </a:solidFill>
              </a:rPr>
              <a:t>Per i </a:t>
            </a:r>
            <a:r>
              <a:rPr lang="it-IT" b="1" u="sng" dirty="0">
                <a:solidFill>
                  <a:prstClr val="black"/>
                </a:solidFill>
              </a:rPr>
              <a:t>contratti di solidarietà</a:t>
            </a:r>
            <a:r>
              <a:rPr lang="it-IT" b="1" dirty="0">
                <a:solidFill>
                  <a:prstClr val="black"/>
                </a:solidFill>
              </a:rPr>
              <a:t> assistiti da </a:t>
            </a:r>
            <a:r>
              <a:rPr lang="it-IT" b="1" dirty="0" err="1">
                <a:solidFill>
                  <a:prstClr val="black"/>
                </a:solidFill>
              </a:rPr>
              <a:t>Cigs</a:t>
            </a:r>
            <a:r>
              <a:rPr lang="it-IT" b="1" dirty="0">
                <a:solidFill>
                  <a:prstClr val="black"/>
                </a:solidFill>
              </a:rPr>
              <a:t>, riferiti ad </a:t>
            </a:r>
            <a:r>
              <a:rPr lang="it-IT" b="1" u="sng" dirty="0">
                <a:solidFill>
                  <a:prstClr val="black"/>
                </a:solidFill>
              </a:rPr>
              <a:t>accordi e richieste antecedenti all’entrata in vigore </a:t>
            </a:r>
            <a:r>
              <a:rPr lang="it-IT" b="1" dirty="0">
                <a:solidFill>
                  <a:prstClr val="black"/>
                </a:solidFill>
              </a:rPr>
              <a:t>del decreto legislativo di riordino, ai fini della durata e della misura, </a:t>
            </a:r>
            <a:r>
              <a:rPr lang="it-IT" b="1" u="sng" dirty="0">
                <a:solidFill>
                  <a:prstClr val="black"/>
                </a:solidFill>
              </a:rPr>
              <a:t>resta confermata la vecchia disciplina</a:t>
            </a:r>
            <a:r>
              <a:rPr lang="it-IT" u="sng" dirty="0">
                <a:solidFill>
                  <a:prstClr val="black"/>
                </a:solidFill>
              </a:rPr>
              <a:t>.</a:t>
            </a: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5868144" y="5661248"/>
            <a:ext cx="266429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err="1" smtClean="0">
                <a:solidFill>
                  <a:prstClr val="white"/>
                </a:solidFill>
              </a:rPr>
              <a:t>old</a:t>
            </a:r>
            <a:endParaRPr lang="it-IT" sz="2000" b="1" dirty="0">
              <a:solidFill>
                <a:prstClr val="white"/>
              </a:solidFill>
            </a:endParaRPr>
          </a:p>
        </p:txBody>
      </p:sp>
    </p:spTree>
    <p:extLst>
      <p:ext uri="{BB962C8B-B14F-4D97-AF65-F5344CB8AC3E}">
        <p14:creationId xmlns:p14="http://schemas.microsoft.com/office/powerpoint/2010/main" val="2184343903"/>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896544"/>
          </a:xfrm>
        </p:spPr>
        <p:txBody>
          <a:bodyPr/>
          <a:lstStyle/>
          <a:p>
            <a:pPr eaLnBrk="1" hangingPunct="1"/>
            <a:endParaRPr lang="it-IT" altLang="it-IT" sz="2400" b="1" dirty="0" smtClean="0">
              <a:solidFill>
                <a:schemeClr val="bg1"/>
              </a:solidFill>
            </a:endParaRPr>
          </a:p>
          <a:p>
            <a:pPr eaLnBrk="1" hangingPunct="1"/>
            <a:r>
              <a:rPr lang="it-IT" altLang="it-IT" sz="2400" b="1" dirty="0">
                <a:solidFill>
                  <a:schemeClr val="bg1"/>
                </a:solidFill>
              </a:rPr>
              <a:t>Art. </a:t>
            </a:r>
            <a:r>
              <a:rPr lang="it-IT" altLang="it-IT" sz="2400" b="1" dirty="0" smtClean="0">
                <a:solidFill>
                  <a:schemeClr val="bg1"/>
                </a:solidFill>
              </a:rPr>
              <a:t>22</a:t>
            </a:r>
            <a:endParaRPr lang="it-IT" altLang="it-IT" sz="2400" b="1" dirty="0">
              <a:solidFill>
                <a:schemeClr val="bg1"/>
              </a:solidFill>
            </a:endParaRPr>
          </a:p>
          <a:p>
            <a:pPr eaLnBrk="1" hangingPunct="1"/>
            <a:r>
              <a:rPr lang="it-IT" altLang="it-IT" sz="2400" b="1" dirty="0" smtClean="0">
                <a:solidFill>
                  <a:srgbClr val="FF0000"/>
                </a:solidFill>
              </a:rPr>
              <a:t>Durata</a:t>
            </a:r>
            <a:endParaRPr lang="it-IT" altLang="it-IT" sz="2400" b="1" dirty="0">
              <a:solidFill>
                <a:srgbClr val="FF0000"/>
              </a:solidFill>
            </a:endParaRPr>
          </a:p>
          <a:p>
            <a:pPr algn="just" eaLnBrk="1" hangingPunct="1"/>
            <a:r>
              <a:rPr lang="it-IT" altLang="it-IT" sz="2200" b="1" i="1" dirty="0" smtClean="0">
                <a:solidFill>
                  <a:schemeClr val="bg1"/>
                </a:solidFill>
              </a:rPr>
              <a:t>3. </a:t>
            </a:r>
            <a:r>
              <a:rPr lang="it-IT" altLang="it-IT" sz="2200" dirty="0" smtClean="0">
                <a:solidFill>
                  <a:schemeClr val="bg1"/>
                </a:solidFill>
              </a:rPr>
              <a:t>Per </a:t>
            </a:r>
            <a:r>
              <a:rPr lang="it-IT" altLang="it-IT" sz="2200" dirty="0">
                <a:solidFill>
                  <a:schemeClr val="bg1"/>
                </a:solidFill>
              </a:rPr>
              <a:t>la causale di </a:t>
            </a:r>
            <a:r>
              <a:rPr lang="it-IT" altLang="it-IT" sz="2200" b="1" dirty="0">
                <a:solidFill>
                  <a:schemeClr val="bg1"/>
                </a:solidFill>
              </a:rPr>
              <a:t>contratto di solidarietà </a:t>
            </a:r>
            <a:r>
              <a:rPr lang="it-IT" altLang="it-IT" sz="2200" dirty="0">
                <a:solidFill>
                  <a:schemeClr val="bg1"/>
                </a:solidFill>
              </a:rPr>
              <a:t>di cui all’articolo 21, comma 1, lettera c), e relativamente a ciascuna unità produttiva, il trattamento straordinario di integrazione salariale può avere una </a:t>
            </a:r>
            <a:r>
              <a:rPr lang="it-IT" altLang="it-IT" sz="2200" b="1" dirty="0">
                <a:solidFill>
                  <a:schemeClr val="bg1"/>
                </a:solidFill>
              </a:rPr>
              <a:t>durata massima di 24 mesi</a:t>
            </a:r>
            <a:r>
              <a:rPr lang="it-IT" altLang="it-IT" sz="2200" dirty="0">
                <a:solidFill>
                  <a:schemeClr val="bg1"/>
                </a:solidFill>
              </a:rPr>
              <a:t>, anche continuativi, in un quinquennio mobile. </a:t>
            </a:r>
            <a:r>
              <a:rPr lang="it-IT" altLang="it-IT" sz="2200" b="1" dirty="0">
                <a:solidFill>
                  <a:schemeClr val="bg1"/>
                </a:solidFill>
              </a:rPr>
              <a:t>Alle condizioni previste dal comma 5, la durata massima può raggiungere 36 mesi, anche continuativi, nel quinquennio mobile</a:t>
            </a:r>
            <a:r>
              <a:rPr lang="it-IT" altLang="it-IT" sz="2200" b="1" dirty="0" smtClean="0">
                <a:solidFill>
                  <a:schemeClr val="bg1"/>
                </a:solidFill>
              </a:rPr>
              <a:t>.</a:t>
            </a:r>
          </a:p>
          <a:p>
            <a:pPr algn="just" eaLnBrk="1" hangingPunct="1"/>
            <a:r>
              <a:rPr lang="it-IT" altLang="it-IT" sz="2200" b="1" dirty="0">
                <a:solidFill>
                  <a:schemeClr val="bg1"/>
                </a:solidFill>
              </a:rPr>
              <a:t>5</a:t>
            </a:r>
            <a:r>
              <a:rPr lang="it-IT" altLang="it-IT" sz="2200" b="1" dirty="0" smtClean="0">
                <a:solidFill>
                  <a:schemeClr val="bg1"/>
                </a:solidFill>
              </a:rPr>
              <a:t>. Ai fini del calcolo della durata massima complessiva </a:t>
            </a:r>
            <a:r>
              <a:rPr lang="it-IT" altLang="it-IT" sz="2200" dirty="0" smtClean="0">
                <a:solidFill>
                  <a:schemeClr val="bg1"/>
                </a:solidFill>
              </a:rPr>
              <a:t>di cui all’art. 4 c.1, la </a:t>
            </a:r>
            <a:r>
              <a:rPr lang="it-IT" altLang="it-IT" sz="2200" b="1" dirty="0" smtClean="0">
                <a:solidFill>
                  <a:schemeClr val="bg1"/>
                </a:solidFill>
              </a:rPr>
              <a:t>durata</a:t>
            </a:r>
            <a:r>
              <a:rPr lang="it-IT" altLang="it-IT" sz="2200" dirty="0" smtClean="0">
                <a:solidFill>
                  <a:schemeClr val="bg1"/>
                </a:solidFill>
              </a:rPr>
              <a:t> dei trattamenti per la </a:t>
            </a:r>
            <a:r>
              <a:rPr lang="it-IT" altLang="it-IT" sz="2200" b="1" dirty="0" smtClean="0">
                <a:solidFill>
                  <a:schemeClr val="bg1"/>
                </a:solidFill>
              </a:rPr>
              <a:t>causale di contratto di solidarietà </a:t>
            </a:r>
            <a:r>
              <a:rPr lang="it-IT" altLang="it-IT" sz="2200" dirty="0" smtClean="0">
                <a:solidFill>
                  <a:schemeClr val="bg1"/>
                </a:solidFill>
              </a:rPr>
              <a:t>viene </a:t>
            </a:r>
            <a:r>
              <a:rPr lang="it-IT" altLang="it-IT" sz="2200" b="1" dirty="0" smtClean="0">
                <a:solidFill>
                  <a:schemeClr val="bg1"/>
                </a:solidFill>
              </a:rPr>
              <a:t>computata</a:t>
            </a:r>
            <a:r>
              <a:rPr lang="it-IT" altLang="it-IT" sz="2200" dirty="0" smtClean="0">
                <a:solidFill>
                  <a:schemeClr val="bg1"/>
                </a:solidFill>
              </a:rPr>
              <a:t> nella misura della </a:t>
            </a:r>
            <a:r>
              <a:rPr lang="it-IT" altLang="it-IT" sz="2200" b="1" dirty="0" smtClean="0">
                <a:solidFill>
                  <a:schemeClr val="bg1"/>
                </a:solidFill>
              </a:rPr>
              <a:t>metà per la parte non eccedente i 24 mesi e per intero per la parte eccedente.</a:t>
            </a:r>
            <a:endParaRPr lang="it-IT" altLang="it-IT" sz="22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244</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560690172"/>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245</a:t>
            </a:fld>
            <a:endParaRPr lang="it-IT">
              <a:solidFill>
                <a:prstClr val="white">
                  <a:tint val="75000"/>
                </a:prstClr>
              </a:solidFill>
            </a:endParaRPr>
          </a:p>
        </p:txBody>
      </p:sp>
      <p:sp>
        <p:nvSpPr>
          <p:cNvPr id="3" name="Rettangolo arrotondato 2"/>
          <p:cNvSpPr/>
          <p:nvPr/>
        </p:nvSpPr>
        <p:spPr>
          <a:xfrm>
            <a:off x="986631" y="2276872"/>
            <a:ext cx="7432500" cy="331236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Come </a:t>
            </a:r>
            <a:r>
              <a:rPr lang="it-IT" b="1" dirty="0">
                <a:solidFill>
                  <a:prstClr val="black"/>
                </a:solidFill>
              </a:rPr>
              <a:t>gli altri trattamenti </a:t>
            </a:r>
            <a:r>
              <a:rPr lang="it-IT" b="1" dirty="0" err="1">
                <a:solidFill>
                  <a:prstClr val="black"/>
                </a:solidFill>
              </a:rPr>
              <a:t>Cigs</a:t>
            </a:r>
            <a:r>
              <a:rPr lang="it-IT" b="1" dirty="0">
                <a:solidFill>
                  <a:prstClr val="black"/>
                </a:solidFill>
              </a:rPr>
              <a:t>, anche </a:t>
            </a:r>
            <a:r>
              <a:rPr lang="it-IT" b="1" dirty="0" smtClean="0">
                <a:solidFill>
                  <a:prstClr val="black"/>
                </a:solidFill>
              </a:rPr>
              <a:t>l’integrazione </a:t>
            </a:r>
            <a:r>
              <a:rPr lang="it-IT" b="1" dirty="0">
                <a:solidFill>
                  <a:prstClr val="black"/>
                </a:solidFill>
              </a:rPr>
              <a:t>per contratto di solidarietà risentirà dell’applicazione del contributo addizionale</a:t>
            </a:r>
            <a:r>
              <a:rPr lang="it-IT" b="1" dirty="0" smtClean="0">
                <a:solidFill>
                  <a:prstClr val="black"/>
                </a:solidFill>
              </a:rPr>
              <a:t>.</a:t>
            </a:r>
          </a:p>
          <a:p>
            <a:pPr algn="ctr" eaLnBrk="1" fontAlgn="auto" hangingPunct="1">
              <a:spcBef>
                <a:spcPts val="0"/>
              </a:spcBef>
              <a:spcAft>
                <a:spcPts val="0"/>
              </a:spcAft>
            </a:pPr>
            <a:endParaRPr lang="it-IT" b="1" dirty="0">
              <a:solidFill>
                <a:prstClr val="black"/>
              </a:solidFill>
            </a:endParaRPr>
          </a:p>
          <a:p>
            <a:pPr algn="ctr" eaLnBrk="1" fontAlgn="auto" hangingPunct="1">
              <a:spcBef>
                <a:spcPts val="0"/>
              </a:spcBef>
              <a:spcAft>
                <a:spcPts val="0"/>
              </a:spcAft>
            </a:pPr>
            <a:r>
              <a:rPr lang="it-IT" dirty="0" smtClean="0">
                <a:solidFill>
                  <a:prstClr val="black"/>
                </a:solidFill>
              </a:rPr>
              <a:t>Si </a:t>
            </a:r>
            <a:r>
              <a:rPr lang="it-IT" dirty="0">
                <a:solidFill>
                  <a:prstClr val="black"/>
                </a:solidFill>
              </a:rPr>
              <a:t>tratta di un onere aggiuntivo che le aziende devono sostenere quando utilizzano la cassa. Poiché, come già accennato, il </a:t>
            </a:r>
            <a:r>
              <a:rPr lang="it-IT" dirty="0" err="1">
                <a:solidFill>
                  <a:prstClr val="black"/>
                </a:solidFill>
              </a:rPr>
              <a:t>Cds</a:t>
            </a:r>
            <a:r>
              <a:rPr lang="it-IT" dirty="0">
                <a:solidFill>
                  <a:prstClr val="black"/>
                </a:solidFill>
              </a:rPr>
              <a:t> </a:t>
            </a:r>
            <a:r>
              <a:rPr lang="it-IT" dirty="0" smtClean="0">
                <a:solidFill>
                  <a:prstClr val="black"/>
                </a:solidFill>
              </a:rPr>
              <a:t> è diventato </a:t>
            </a:r>
            <a:r>
              <a:rPr lang="it-IT" dirty="0">
                <a:solidFill>
                  <a:prstClr val="black"/>
                </a:solidFill>
              </a:rPr>
              <a:t>una causa di intervento della </a:t>
            </a:r>
            <a:r>
              <a:rPr lang="it-IT" dirty="0" err="1">
                <a:solidFill>
                  <a:prstClr val="black"/>
                </a:solidFill>
              </a:rPr>
              <a:t>Cigs</a:t>
            </a:r>
            <a:r>
              <a:rPr lang="it-IT" dirty="0">
                <a:solidFill>
                  <a:prstClr val="black"/>
                </a:solidFill>
              </a:rPr>
              <a:t>, tale costo sarà molto più sensibile per le aziende, in conseguenza delle modifiche apportate alle misure e ai criteri di applicazione (la base imponibile sarà costituita dalla retribuzione persa dai lavoratori e non più dall’ammontare dell’integrazione).</a:t>
            </a: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Rettangolo arrotondato 8"/>
          <p:cNvSpPr/>
          <p:nvPr/>
        </p:nvSpPr>
        <p:spPr>
          <a:xfrm>
            <a:off x="5868144" y="5661248"/>
            <a:ext cx="266429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2000" b="1" dirty="0" smtClean="0">
                <a:solidFill>
                  <a:prstClr val="white"/>
                </a:solidFill>
              </a:rPr>
              <a:t>Contribuzione addizionale</a:t>
            </a:r>
            <a:endParaRPr lang="it-IT" sz="2000" b="1" dirty="0">
              <a:solidFill>
                <a:prstClr val="white"/>
              </a:solidFill>
            </a:endParaRPr>
          </a:p>
        </p:txBody>
      </p:sp>
    </p:spTree>
    <p:extLst>
      <p:ext uri="{BB962C8B-B14F-4D97-AF65-F5344CB8AC3E}">
        <p14:creationId xmlns:p14="http://schemas.microsoft.com/office/powerpoint/2010/main" val="2117892318"/>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a:endParaRPr lang="it-IT" sz="2400" b="1" dirty="0" smtClean="0">
              <a:solidFill>
                <a:schemeClr val="bg1"/>
              </a:solidFill>
            </a:endParaRPr>
          </a:p>
          <a:p>
            <a:pPr algn="just"/>
            <a:endParaRPr lang="it-IT" sz="2400" b="1" dirty="0">
              <a:solidFill>
                <a:schemeClr val="bg1"/>
              </a:solidFill>
            </a:endParaRPr>
          </a:p>
          <a:p>
            <a:pPr algn="just"/>
            <a:r>
              <a:rPr lang="it-IT" sz="2400" b="1" dirty="0" smtClean="0">
                <a:solidFill>
                  <a:schemeClr val="bg1"/>
                </a:solidFill>
              </a:rPr>
              <a:t>L’istituto si attiva in forza di un accordo tra azienda e organizzazioni sindacali che prevede la diminuzione dell’orario di lavoro dei dipendenti, ai quali viene erogato un contributo integrativo volto a compensare la perdita di retribuzione determinata dalla suddetta contrazione oraria. </a:t>
            </a:r>
          </a:p>
          <a:p>
            <a:pPr algn="just"/>
            <a:r>
              <a:rPr lang="it-IT" sz="2400" dirty="0" smtClean="0">
                <a:solidFill>
                  <a:schemeClr val="bg1"/>
                </a:solidFill>
              </a:rPr>
              <a:t>Per le aziende </a:t>
            </a:r>
            <a:r>
              <a:rPr lang="it-IT" sz="2400" b="1" dirty="0" smtClean="0">
                <a:solidFill>
                  <a:schemeClr val="bg1"/>
                </a:solidFill>
              </a:rPr>
              <a:t>non aventi diritto alla fruizione del trattamento di integrazione salariale, il contratto di solidarietà può essere attivato ai sensi dall’art. 5, commi 5 e 8, della L. n. 236/1993. </a:t>
            </a:r>
          </a:p>
          <a:p>
            <a:pPr algn="just" eaLnBrk="1" hangingPunct="1"/>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246</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pic>
        <p:nvPicPr>
          <p:cNvPr id="3" name="Immagine 2"/>
          <p:cNvPicPr>
            <a:picLocks noChangeAspect="1"/>
          </p:cNvPicPr>
          <p:nvPr/>
        </p:nvPicPr>
        <p:blipFill>
          <a:blip r:embed="rId6"/>
          <a:stretch>
            <a:fillRect/>
          </a:stretch>
        </p:blipFill>
        <p:spPr>
          <a:xfrm>
            <a:off x="4644008" y="1817683"/>
            <a:ext cx="2688569" cy="1036410"/>
          </a:xfrm>
          <a:prstGeom prst="rect">
            <a:avLst/>
          </a:prstGeom>
        </p:spPr>
      </p:pic>
    </p:spTree>
    <p:extLst>
      <p:ext uri="{BB962C8B-B14F-4D97-AF65-F5344CB8AC3E}">
        <p14:creationId xmlns:p14="http://schemas.microsoft.com/office/powerpoint/2010/main" val="342691416"/>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2000" dirty="0" smtClean="0">
                <a:solidFill>
                  <a:schemeClr val="bg1"/>
                </a:solidFill>
              </a:rPr>
              <a:t>Nello specifico l’art. 5, comma 5, sancisce che “</a:t>
            </a:r>
            <a:r>
              <a:rPr lang="it-IT" sz="2000" i="1" dirty="0" smtClean="0">
                <a:solidFill>
                  <a:schemeClr val="bg1"/>
                </a:solidFill>
              </a:rPr>
              <a:t>alle imprese non rientranti nel campo di applicazione dell’articolo 1 del decreto-legge 30 ottobre 1984, n. 726, convertito, con modificazioni, dalla legge 19 dicembre 1984, n. 863, che, </a:t>
            </a:r>
            <a:r>
              <a:rPr lang="it-IT" sz="2000" b="1" i="1" dirty="0" smtClean="0">
                <a:solidFill>
                  <a:schemeClr val="bg1"/>
                </a:solidFill>
              </a:rPr>
              <a:t>al fine di evitare o ridurre le eccedenze di personale nel corso della procedura di cui all'articolo 24 della legge 23 luglio 1991, n. 223, o al fine di evitare licenziamenti plurimi individuali per giustificato motivo oggettivo stipulano contratti di solidarietà</a:t>
            </a:r>
            <a:r>
              <a:rPr lang="it-IT" sz="2000" i="1" dirty="0" smtClean="0">
                <a:solidFill>
                  <a:schemeClr val="bg1"/>
                </a:solidFill>
              </a:rPr>
              <a:t>, viene </a:t>
            </a:r>
            <a:r>
              <a:rPr lang="it-IT" sz="2000" b="1" i="1" dirty="0" smtClean="0">
                <a:solidFill>
                  <a:schemeClr val="bg1"/>
                </a:solidFill>
              </a:rPr>
              <a:t>corrisposto, per un periodo massimo di due anni, un contributo pari alla metà del monte retributivo da esse non dovuto a seguito della riduzione di orario. </a:t>
            </a:r>
            <a:r>
              <a:rPr lang="it-IT" sz="2000" b="1" i="1" u="sng" dirty="0" smtClean="0">
                <a:solidFill>
                  <a:schemeClr val="bg1"/>
                </a:solidFill>
              </a:rPr>
              <a:t>Il predetto contributo viene erogato in rate trimestrali e ripartito in parti uguali tra l’impresa e i lavoratori interessati</a:t>
            </a:r>
            <a:r>
              <a:rPr lang="it-IT" sz="2000" u="sng" dirty="0" smtClean="0">
                <a:solidFill>
                  <a:schemeClr val="bg1"/>
                </a:solidFill>
              </a:rPr>
              <a:t> </a:t>
            </a:r>
            <a:r>
              <a:rPr lang="it-IT" sz="2000" dirty="0" smtClean="0">
                <a:solidFill>
                  <a:schemeClr val="bg1"/>
                </a:solidFill>
              </a:rPr>
              <a:t>(…)”. </a:t>
            </a:r>
          </a:p>
          <a:p>
            <a:pPr algn="just" eaLnBrk="1" hangingPunct="1"/>
            <a:endParaRPr lang="it-IT" altLang="it-IT" sz="20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247</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6084168" y="5229200"/>
            <a:ext cx="2304256" cy="1346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 accordo aziendale</a:t>
            </a:r>
          </a:p>
          <a:p>
            <a:pPr algn="ctr" eaLnBrk="1" fontAlgn="auto" hangingPunct="1">
              <a:spcBef>
                <a:spcPts val="0"/>
              </a:spcBef>
              <a:spcAft>
                <a:spcPts val="0"/>
              </a:spcAft>
            </a:pPr>
            <a:r>
              <a:rPr lang="it-IT" b="1" dirty="0" smtClean="0">
                <a:solidFill>
                  <a:prstClr val="white"/>
                </a:solidFill>
              </a:rPr>
              <a:t>evitare licenziamenti</a:t>
            </a:r>
          </a:p>
          <a:p>
            <a:pPr algn="ctr" eaLnBrk="1" fontAlgn="auto" hangingPunct="1">
              <a:spcBef>
                <a:spcPts val="0"/>
              </a:spcBef>
              <a:spcAft>
                <a:spcPts val="0"/>
              </a:spcAft>
            </a:pPr>
            <a:r>
              <a:rPr lang="it-IT" b="1" dirty="0">
                <a:solidFill>
                  <a:prstClr val="white"/>
                </a:solidFill>
              </a:rPr>
              <a:t>c</a:t>
            </a:r>
            <a:r>
              <a:rPr lang="it-IT" b="1" dirty="0" smtClean="0">
                <a:solidFill>
                  <a:prstClr val="white"/>
                </a:solidFill>
              </a:rPr>
              <a:t>ontributo lavoratore e azienda</a:t>
            </a:r>
            <a:endParaRPr lang="it-IT" b="1" dirty="0">
              <a:solidFill>
                <a:prstClr val="white"/>
              </a:solidFill>
            </a:endParaRPr>
          </a:p>
        </p:txBody>
      </p:sp>
    </p:spTree>
    <p:extLst>
      <p:ext uri="{BB962C8B-B14F-4D97-AF65-F5344CB8AC3E}">
        <p14:creationId xmlns:p14="http://schemas.microsoft.com/office/powerpoint/2010/main" val="44175389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2400" dirty="0" smtClean="0">
                <a:solidFill>
                  <a:schemeClr val="bg1"/>
                </a:solidFill>
              </a:rPr>
              <a:t>Il comma 310 della legge n. 208/2015 prevede che le disposizioni di cui all'articolo 5, commi 5 e 8, del decreto-legge 20 maggio 1993, n. 148, convertito, con modificazioni, dalla legge 19 luglio 1993, n. 236, e successive modificazioni, </a:t>
            </a:r>
            <a:r>
              <a:rPr lang="it-IT" sz="2400" b="1" dirty="0" smtClean="0">
                <a:solidFill>
                  <a:schemeClr val="bg1"/>
                </a:solidFill>
              </a:rPr>
              <a:t>trovano applicazione per l'intera durata stabilita nei contratti collettivi aziendali qualora detti contratti siano stati stipulati in data antecedente al 15 ottobre 2015</a:t>
            </a:r>
            <a:r>
              <a:rPr lang="it-IT" sz="2400" dirty="0" smtClean="0">
                <a:solidFill>
                  <a:schemeClr val="bg1"/>
                </a:solidFill>
              </a:rPr>
              <a:t>, </a:t>
            </a:r>
            <a:r>
              <a:rPr lang="it-IT" sz="2400" b="1" dirty="0" smtClean="0">
                <a:solidFill>
                  <a:schemeClr val="bg1"/>
                </a:solidFill>
              </a:rPr>
              <a:t>e, negli altri casi, esclusivamente sino al 31 dicembre 2016,</a:t>
            </a:r>
            <a:r>
              <a:rPr lang="it-IT" sz="2400" dirty="0" smtClean="0">
                <a:solidFill>
                  <a:schemeClr val="bg1"/>
                </a:solidFill>
              </a:rPr>
              <a:t> nel limite massimo di 60 milioni di euro per l'anno 2016. All'onere si provvede a carico del Fondo sociale per occupazione e formazione, di cui all'articolo 18, comma 1, lettera a), del decreto-legge 29 novembre 2008, n. 185, convertito, con modificazioni, dalla legge 28 gennaio 2009, n. 2.</a:t>
            </a:r>
          </a:p>
          <a:p>
            <a:pPr algn="just" eaLnBrk="1" hangingPunct="1"/>
            <a:endParaRPr lang="it-IT" altLang="it-IT" sz="22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248</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5724128" y="5943600"/>
            <a:ext cx="24482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 Legge di stabilità 2016</a:t>
            </a:r>
            <a:endParaRPr lang="it-IT" b="1" dirty="0">
              <a:solidFill>
                <a:prstClr val="white"/>
              </a:solidFill>
            </a:endParaRPr>
          </a:p>
        </p:txBody>
      </p:sp>
    </p:spTree>
    <p:extLst>
      <p:ext uri="{BB962C8B-B14F-4D97-AF65-F5344CB8AC3E}">
        <p14:creationId xmlns:p14="http://schemas.microsoft.com/office/powerpoint/2010/main" val="185351589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2400" dirty="0">
                <a:solidFill>
                  <a:schemeClr val="bg1"/>
                </a:solidFill>
              </a:rPr>
              <a:t>Per espressa previsione dell’art. 46, comma 3, D.Lgs.14 Settembre 2015 n. 148</a:t>
            </a:r>
            <a:r>
              <a:rPr lang="it-IT" sz="2400" u="sng" dirty="0">
                <a:solidFill>
                  <a:schemeClr val="bg1"/>
                </a:solidFill>
              </a:rPr>
              <a:t>, a decorrere dal 1° luglio 2016</a:t>
            </a:r>
            <a:r>
              <a:rPr lang="it-IT" sz="2400" dirty="0">
                <a:solidFill>
                  <a:schemeClr val="bg1"/>
                </a:solidFill>
              </a:rPr>
              <a:t>, </a:t>
            </a:r>
            <a:r>
              <a:rPr lang="it-IT" sz="2400" b="1" dirty="0">
                <a:solidFill>
                  <a:schemeClr val="bg1"/>
                </a:solidFill>
              </a:rPr>
              <a:t>l'articolo 5 del decreto-legge 20 maggio 1993, n. 148, convertito, con modificazioni, dalla legge 19 luglio 1993, n. 236 viene integralmente abrogato</a:t>
            </a:r>
            <a:r>
              <a:rPr lang="it-IT" sz="2400" dirty="0">
                <a:solidFill>
                  <a:schemeClr val="bg1"/>
                </a:solidFill>
              </a:rPr>
              <a:t>.</a:t>
            </a:r>
          </a:p>
          <a:p>
            <a:pPr algn="just"/>
            <a:r>
              <a:rPr lang="it-IT" sz="2400" dirty="0">
                <a:solidFill>
                  <a:schemeClr val="bg1"/>
                </a:solidFill>
              </a:rPr>
              <a:t>Tale disposizione trova </a:t>
            </a:r>
            <a:r>
              <a:rPr lang="it-IT" sz="2400" b="1" dirty="0">
                <a:solidFill>
                  <a:schemeClr val="bg1"/>
                </a:solidFill>
              </a:rPr>
              <a:t>ulteriore specificazione nella legge di stabilità 2016 </a:t>
            </a:r>
            <a:r>
              <a:rPr lang="it-IT" sz="2400" dirty="0">
                <a:solidFill>
                  <a:schemeClr val="bg1"/>
                </a:solidFill>
              </a:rPr>
              <a:t>recentemente approvata.</a:t>
            </a:r>
          </a:p>
          <a:p>
            <a:pPr algn="just"/>
            <a:r>
              <a:rPr lang="it-IT" sz="2400" dirty="0">
                <a:solidFill>
                  <a:schemeClr val="bg1"/>
                </a:solidFill>
              </a:rPr>
              <a:t>Quest’ultima </a:t>
            </a:r>
            <a:r>
              <a:rPr lang="it-IT" sz="2400" b="1" dirty="0">
                <a:solidFill>
                  <a:schemeClr val="bg1"/>
                </a:solidFill>
              </a:rPr>
              <a:t>chiarisce i termini di durata massima del periodo di solidarietà </a:t>
            </a:r>
            <a:r>
              <a:rPr lang="it-IT" sz="2400" dirty="0">
                <a:solidFill>
                  <a:schemeClr val="bg1"/>
                </a:solidFill>
              </a:rPr>
              <a:t>che potrà essere ammesso a contributo sulla base delle risorse finanziarie disponibili.</a:t>
            </a:r>
          </a:p>
          <a:p>
            <a:pPr algn="just" eaLnBrk="1" hangingPunct="1"/>
            <a:endParaRPr lang="it-IT" alt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249</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5652120" y="5308811"/>
            <a:ext cx="24482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Circ. Min. Lav. </a:t>
            </a:r>
          </a:p>
          <a:p>
            <a:pPr algn="ctr" eaLnBrk="1" fontAlgn="auto" hangingPunct="1">
              <a:spcBef>
                <a:spcPts val="0"/>
              </a:spcBef>
              <a:spcAft>
                <a:spcPts val="0"/>
              </a:spcAft>
            </a:pPr>
            <a:r>
              <a:rPr lang="it-IT" b="1" dirty="0" smtClean="0">
                <a:solidFill>
                  <a:prstClr val="white"/>
                </a:solidFill>
              </a:rPr>
              <a:t>n. 8 del  12/2/2016</a:t>
            </a:r>
            <a:endParaRPr lang="it-IT" b="1" dirty="0">
              <a:solidFill>
                <a:prstClr val="white"/>
              </a:solidFill>
            </a:endParaRPr>
          </a:p>
        </p:txBody>
      </p:sp>
    </p:spTree>
    <p:extLst>
      <p:ext uri="{BB962C8B-B14F-4D97-AF65-F5344CB8AC3E}">
        <p14:creationId xmlns:p14="http://schemas.microsoft.com/office/powerpoint/2010/main" val="3268651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8257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algn="just"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eaLnBrk="1" hangingPunct="1">
              <a:defRPr/>
            </a:pPr>
            <a:r>
              <a:rPr lang="it-IT" altLang="it-IT" sz="2000" b="1" i="1" dirty="0" smtClean="0">
                <a:solidFill>
                  <a:srgbClr val="FF0000"/>
                </a:solidFill>
              </a:rPr>
              <a:t> </a:t>
            </a:r>
          </a:p>
          <a:p>
            <a:pPr eaLnBrk="1" hangingPunct="1">
              <a:defRPr/>
            </a:pPr>
            <a:endParaRPr lang="it-IT" altLang="it-IT" sz="2000" b="1" i="1" dirty="0" smtClean="0">
              <a:solidFill>
                <a:schemeClr val="bg1"/>
              </a:solidFill>
            </a:endParaRPr>
          </a:p>
          <a:p>
            <a:pPr eaLnBrk="1" hangingPunct="1">
              <a:defRPr/>
            </a:pPr>
            <a:r>
              <a:rPr lang="it-IT" altLang="it-IT" sz="2000" dirty="0" smtClean="0">
                <a:solidFill>
                  <a:schemeClr val="bg1"/>
                </a:solidFill>
              </a:rPr>
              <a:t>Una volta completata la compilazione, il </a:t>
            </a:r>
            <a:r>
              <a:rPr lang="it-IT" altLang="it-IT" sz="2000" i="1" dirty="0" smtClean="0">
                <a:solidFill>
                  <a:schemeClr val="bg1"/>
                </a:solidFill>
              </a:rPr>
              <a:t>sistema </a:t>
            </a:r>
            <a:r>
              <a:rPr lang="it-IT" altLang="it-IT" sz="2000" i="1" dirty="0">
                <a:solidFill>
                  <a:schemeClr val="bg1"/>
                </a:solidFill>
              </a:rPr>
              <a:t>informatico </a:t>
            </a:r>
            <a:r>
              <a:rPr lang="it-IT" altLang="it-IT" sz="2000" i="1" dirty="0" smtClean="0">
                <a:solidFill>
                  <a:schemeClr val="bg1"/>
                </a:solidFill>
              </a:rPr>
              <a:t>SMV</a:t>
            </a:r>
            <a:r>
              <a:rPr lang="it-IT" altLang="it-IT" sz="2000" dirty="0" smtClean="0">
                <a:solidFill>
                  <a:schemeClr val="bg1"/>
                </a:solidFill>
              </a:rPr>
              <a:t> del </a:t>
            </a:r>
            <a:r>
              <a:rPr lang="it-IT" altLang="it-IT" sz="2000" dirty="0">
                <a:solidFill>
                  <a:schemeClr val="bg1"/>
                </a:solidFill>
              </a:rPr>
              <a:t>Ministero invierà </a:t>
            </a:r>
            <a:r>
              <a:rPr lang="it-IT" altLang="it-IT" sz="2000" b="1" dirty="0">
                <a:solidFill>
                  <a:schemeClr val="bg1"/>
                </a:solidFill>
              </a:rPr>
              <a:t>automaticamente</a:t>
            </a:r>
            <a:r>
              <a:rPr lang="it-IT" altLang="it-IT" sz="2000" dirty="0">
                <a:solidFill>
                  <a:schemeClr val="bg1"/>
                </a:solidFill>
              </a:rPr>
              <a:t> il </a:t>
            </a:r>
            <a:r>
              <a:rPr lang="it-IT" altLang="it-IT" sz="2000" dirty="0" smtClean="0">
                <a:solidFill>
                  <a:schemeClr val="bg1"/>
                </a:solidFill>
              </a:rPr>
              <a:t>modulo:</a:t>
            </a:r>
          </a:p>
          <a:p>
            <a:pPr eaLnBrk="1" hangingPunct="1">
              <a:buFontTx/>
              <a:buChar char="-"/>
              <a:defRPr/>
            </a:pPr>
            <a:r>
              <a:rPr lang="it-IT" altLang="it-IT" sz="2000" dirty="0" smtClean="0">
                <a:solidFill>
                  <a:schemeClr val="bg1"/>
                </a:solidFill>
              </a:rPr>
              <a:t>  alla </a:t>
            </a:r>
            <a:r>
              <a:rPr lang="it-IT" altLang="it-IT" sz="2000" b="1" dirty="0" smtClean="0">
                <a:solidFill>
                  <a:schemeClr val="bg1"/>
                </a:solidFill>
              </a:rPr>
              <a:t>casella </a:t>
            </a:r>
            <a:r>
              <a:rPr lang="it-IT" altLang="it-IT" sz="2000" b="1" dirty="0">
                <a:solidFill>
                  <a:schemeClr val="bg1"/>
                </a:solidFill>
              </a:rPr>
              <a:t>di </a:t>
            </a:r>
            <a:r>
              <a:rPr lang="it-IT" altLang="it-IT" sz="2000" b="1" dirty="0" smtClean="0">
                <a:solidFill>
                  <a:schemeClr val="bg1"/>
                </a:solidFill>
              </a:rPr>
              <a:t>PEC del </a:t>
            </a:r>
            <a:r>
              <a:rPr lang="it-IT" altLang="it-IT" sz="2000" b="1" dirty="0">
                <a:solidFill>
                  <a:schemeClr val="bg1"/>
                </a:solidFill>
              </a:rPr>
              <a:t>datore di </a:t>
            </a:r>
            <a:r>
              <a:rPr lang="it-IT" altLang="it-IT" sz="2000" b="1" dirty="0" smtClean="0">
                <a:solidFill>
                  <a:schemeClr val="bg1"/>
                </a:solidFill>
              </a:rPr>
              <a:t>lavoro</a:t>
            </a:r>
            <a:r>
              <a:rPr lang="it-IT" altLang="it-IT" sz="2000" dirty="0" smtClean="0">
                <a:solidFill>
                  <a:schemeClr val="bg1"/>
                </a:solidFill>
              </a:rPr>
              <a:t> implementata nella Sezione 2</a:t>
            </a:r>
            <a:r>
              <a:rPr lang="it-IT" altLang="it-IT" sz="2000" b="1" dirty="0" smtClean="0">
                <a:solidFill>
                  <a:schemeClr val="bg1"/>
                </a:solidFill>
              </a:rPr>
              <a:t>;</a:t>
            </a:r>
          </a:p>
          <a:p>
            <a:pPr eaLnBrk="1" hangingPunct="1">
              <a:buFontTx/>
              <a:buChar char="-"/>
              <a:defRPr/>
            </a:pPr>
            <a:r>
              <a:rPr lang="it-IT" altLang="it-IT" sz="2000" b="1" dirty="0" smtClean="0">
                <a:solidFill>
                  <a:schemeClr val="bg1"/>
                </a:solidFill>
              </a:rPr>
              <a:t> </a:t>
            </a:r>
            <a:r>
              <a:rPr lang="it-IT" altLang="it-IT" sz="2000" dirty="0" smtClean="0">
                <a:solidFill>
                  <a:schemeClr val="bg1"/>
                </a:solidFill>
              </a:rPr>
              <a:t>alla</a:t>
            </a:r>
            <a:r>
              <a:rPr lang="it-IT" altLang="it-IT" sz="2000" b="1" dirty="0" smtClean="0">
                <a:solidFill>
                  <a:schemeClr val="bg1"/>
                </a:solidFill>
              </a:rPr>
              <a:t> DTL </a:t>
            </a:r>
            <a:r>
              <a:rPr lang="it-IT" altLang="it-IT" sz="2000" b="1" dirty="0">
                <a:solidFill>
                  <a:schemeClr val="bg1"/>
                </a:solidFill>
              </a:rPr>
              <a:t>competente </a:t>
            </a:r>
            <a:r>
              <a:rPr lang="it-IT" altLang="it-IT" sz="2000" dirty="0" smtClean="0">
                <a:solidFill>
                  <a:schemeClr val="bg1"/>
                </a:solidFill>
              </a:rPr>
              <a:t>mediante notifica nel proprio cruscotto, e alle </a:t>
            </a:r>
            <a:r>
              <a:rPr lang="it-IT" altLang="it-IT" sz="2000" b="1" dirty="0" smtClean="0">
                <a:solidFill>
                  <a:schemeClr val="bg1"/>
                </a:solidFill>
              </a:rPr>
              <a:t>Province autonome di Trento e Bolzano e alla Regione Sicilia.</a:t>
            </a:r>
            <a:endParaRPr lang="it-IT" altLang="it-IT" sz="2000" b="1" dirty="0">
              <a:solidFill>
                <a:schemeClr val="bg1"/>
              </a:solidFill>
            </a:endParaRPr>
          </a:p>
        </p:txBody>
      </p:sp>
      <p:sp>
        <p:nvSpPr>
          <p:cNvPr id="286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304E81-9F58-4111-BDB3-CE3D97B4882E}" type="slidenum">
              <a:rPr lang="it-IT" altLang="it-IT" sz="1200">
                <a:solidFill>
                  <a:srgbClr val="FFFFFF"/>
                </a:solidFill>
              </a:rPr>
              <a:pPr>
                <a:spcBef>
                  <a:spcPct val="0"/>
                </a:spcBef>
                <a:buFontTx/>
                <a:buNone/>
              </a:pPr>
              <a:t>25</a:t>
            </a:fld>
            <a:endParaRPr lang="it-IT" altLang="it-IT" sz="1200">
              <a:solidFill>
                <a:srgbClr val="FFFFFF"/>
              </a:solidFill>
            </a:endParaRPr>
          </a:p>
        </p:txBody>
      </p:sp>
      <p:pic>
        <p:nvPicPr>
          <p:cNvPr id="286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17E3CEA-A934-45AE-8AB6-9EC4CA86A32B}" type="datetime1">
              <a:rPr lang="it-IT" smtClean="0">
                <a:solidFill>
                  <a:prstClr val="white">
                    <a:tint val="75000"/>
                  </a:prstClr>
                </a:solidFill>
              </a:rPr>
              <a:pPr>
                <a:defRPr/>
              </a:pPr>
              <a:t>21/03/2016</a:t>
            </a:fld>
            <a:endParaRPr lang="it-IT">
              <a:solidFill>
                <a:prstClr val="white">
                  <a:tint val="75000"/>
                </a:prstClr>
              </a:solidFill>
            </a:endParaRPr>
          </a:p>
        </p:txBody>
      </p:sp>
      <p:sp>
        <p:nvSpPr>
          <p:cNvPr id="3" name="Freccia in giù 2"/>
          <p:cNvSpPr/>
          <p:nvPr/>
        </p:nvSpPr>
        <p:spPr>
          <a:xfrm>
            <a:off x="4359275" y="2276475"/>
            <a:ext cx="485775"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2868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2400" dirty="0" smtClean="0">
                <a:solidFill>
                  <a:schemeClr val="bg1"/>
                </a:solidFill>
              </a:rPr>
              <a:t>In </a:t>
            </a:r>
            <a:r>
              <a:rPr lang="it-IT" sz="2400" dirty="0">
                <a:solidFill>
                  <a:schemeClr val="bg1"/>
                </a:solidFill>
              </a:rPr>
              <a:t>particolare, l’art. 1, comma 305, della legge 28 dicembre 2015, n. 208 dispone quanto segue: "In attuazione dell’articolo 46, comma 3, del decreto legislativo 14 settembre 2015, n. 148, le disposizioni di cui all’articolo 5, commi 5 e 8, del decreto-legge 20 maggio 1993, n. 148, convertito, con modificazioni, dalla legge 19 luglio 1993, n. 236, e successive modificazioni, </a:t>
            </a:r>
            <a:r>
              <a:rPr lang="it-IT" sz="2400" b="1" dirty="0">
                <a:solidFill>
                  <a:schemeClr val="bg1"/>
                </a:solidFill>
              </a:rPr>
              <a:t>trovano applicazione per l’intera durata stabilita nei contratti collettivi aziendali qualora detti contratti siano stati stipulati in data antecedente al 15 ottobre 2015</a:t>
            </a:r>
            <a:r>
              <a:rPr lang="it-IT" sz="2400" dirty="0">
                <a:solidFill>
                  <a:schemeClr val="bg1"/>
                </a:solidFill>
              </a:rPr>
              <a:t>, e, </a:t>
            </a:r>
            <a:r>
              <a:rPr lang="it-IT" sz="2400" b="1" dirty="0">
                <a:solidFill>
                  <a:schemeClr val="bg1"/>
                </a:solidFill>
              </a:rPr>
              <a:t>negli altri casi, esclusivamente sino al 31 dicembre 2016, nel limite massimo di 60 milioni di euro per l’anno 2016 </a:t>
            </a:r>
            <a:r>
              <a:rPr lang="it-IT" sz="2400" dirty="0" smtClean="0">
                <a:solidFill>
                  <a:schemeClr val="bg1"/>
                </a:solidFill>
              </a:rPr>
              <a:t>[...]".</a:t>
            </a:r>
            <a:endParaRPr 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250</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5940152" y="5661248"/>
            <a:ext cx="24482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Circ. Min. Lav. </a:t>
            </a:r>
          </a:p>
          <a:p>
            <a:pPr algn="ctr" eaLnBrk="1" fontAlgn="auto" hangingPunct="1">
              <a:spcBef>
                <a:spcPts val="0"/>
              </a:spcBef>
              <a:spcAft>
                <a:spcPts val="0"/>
              </a:spcAft>
            </a:pPr>
            <a:r>
              <a:rPr lang="it-IT" b="1" dirty="0" smtClean="0">
                <a:solidFill>
                  <a:prstClr val="white"/>
                </a:solidFill>
              </a:rPr>
              <a:t>n. 8 del  12/2/2016</a:t>
            </a:r>
            <a:endParaRPr lang="it-IT" b="1" dirty="0">
              <a:solidFill>
                <a:prstClr val="white"/>
              </a:solidFill>
            </a:endParaRPr>
          </a:p>
        </p:txBody>
      </p:sp>
    </p:spTree>
    <p:extLst>
      <p:ext uri="{BB962C8B-B14F-4D97-AF65-F5344CB8AC3E}">
        <p14:creationId xmlns:p14="http://schemas.microsoft.com/office/powerpoint/2010/main" val="1212064406"/>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marL="342900" indent="-342900" algn="just">
              <a:buFont typeface="Arial" panose="020B0604020202020204" pitchFamily="34" charset="0"/>
              <a:buChar char="•"/>
            </a:pPr>
            <a:r>
              <a:rPr lang="it-IT" sz="2200" dirty="0">
                <a:solidFill>
                  <a:schemeClr val="bg1"/>
                </a:solidFill>
              </a:rPr>
              <a:t>Dalla lettura sistematica delle norme succitate si evince che </a:t>
            </a:r>
            <a:r>
              <a:rPr lang="it-IT" sz="2200" b="1" dirty="0">
                <a:solidFill>
                  <a:schemeClr val="bg1"/>
                </a:solidFill>
              </a:rPr>
              <a:t>il requisito fondamentale che dovrà perfezionarsi entro il 30 giugno 2016 è la stipula dei contratti di solidarietà </a:t>
            </a:r>
            <a:endParaRPr lang="it-IT" sz="2200" b="1" dirty="0" smtClean="0">
              <a:solidFill>
                <a:schemeClr val="bg1"/>
              </a:solidFill>
            </a:endParaRPr>
          </a:p>
          <a:p>
            <a:pPr marL="342900" indent="-342900" algn="just">
              <a:buFont typeface="Arial" panose="020B0604020202020204" pitchFamily="34" charset="0"/>
              <a:buChar char="•"/>
            </a:pPr>
            <a:r>
              <a:rPr lang="it-IT" sz="2200" dirty="0" smtClean="0">
                <a:solidFill>
                  <a:schemeClr val="bg1"/>
                </a:solidFill>
              </a:rPr>
              <a:t>S</a:t>
            </a:r>
            <a:r>
              <a:rPr lang="it-IT" sz="2200" dirty="0" smtClean="0">
                <a:solidFill>
                  <a:schemeClr val="bg1"/>
                </a:solidFill>
              </a:rPr>
              <a:t>i </a:t>
            </a:r>
            <a:r>
              <a:rPr lang="it-IT" sz="2200" dirty="0">
                <a:solidFill>
                  <a:schemeClr val="bg1"/>
                </a:solidFill>
              </a:rPr>
              <a:t>precisa altresì che</a:t>
            </a:r>
            <a:r>
              <a:rPr lang="it-IT" sz="2200" dirty="0" smtClean="0">
                <a:solidFill>
                  <a:schemeClr val="bg1"/>
                </a:solidFill>
              </a:rPr>
              <a:t>:</a:t>
            </a:r>
          </a:p>
          <a:p>
            <a:pPr algn="just"/>
            <a:r>
              <a:rPr lang="it-IT" sz="2200" dirty="0" smtClean="0">
                <a:solidFill>
                  <a:schemeClr val="bg1"/>
                </a:solidFill>
              </a:rPr>
              <a:t>- </a:t>
            </a:r>
            <a:r>
              <a:rPr lang="it-IT" sz="2200" dirty="0">
                <a:solidFill>
                  <a:schemeClr val="bg1"/>
                </a:solidFill>
              </a:rPr>
              <a:t>i contratti di solidarietà </a:t>
            </a:r>
            <a:r>
              <a:rPr lang="it-IT" sz="2200" b="1" dirty="0">
                <a:solidFill>
                  <a:schemeClr val="bg1"/>
                </a:solidFill>
              </a:rPr>
              <a:t>stipulati in data antecedente al 15 ottobre 2015 saranno applicati per la durata del contratto prevista dal verbale di accordo</a:t>
            </a:r>
            <a:r>
              <a:rPr lang="it-IT" sz="2200" dirty="0">
                <a:solidFill>
                  <a:schemeClr val="bg1"/>
                </a:solidFill>
              </a:rPr>
              <a:t> firmato dalle parti;</a:t>
            </a:r>
          </a:p>
          <a:p>
            <a:pPr algn="just"/>
            <a:r>
              <a:rPr lang="it-IT" sz="2200" dirty="0">
                <a:solidFill>
                  <a:schemeClr val="bg1"/>
                </a:solidFill>
              </a:rPr>
              <a:t>- i contratti di solidarietà </a:t>
            </a:r>
            <a:r>
              <a:rPr lang="it-IT" sz="2200" b="1" dirty="0">
                <a:solidFill>
                  <a:schemeClr val="bg1"/>
                </a:solidFill>
              </a:rPr>
              <a:t>stipulati a partire dal 15 ottobre 2015 saranno applicati comunque non oltre la data del 31 dicembre 2016, anche nel caso in cui il verbale di accordo sindacale preveda una scadenza del periodo di solidarietà successiva a tale data</a:t>
            </a:r>
            <a:r>
              <a:rPr lang="it-IT" sz="2200" dirty="0">
                <a:solidFill>
                  <a:schemeClr val="bg1"/>
                </a:solidFill>
              </a:rPr>
              <a:t>. Pertanto, per tale tipologia di contratti, il contributo non potrà essere riconosciuto oltre il 31 dicembre 2016.</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251</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5086400" y="6067146"/>
            <a:ext cx="3600400" cy="7647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Circ. Min. Lav. </a:t>
            </a:r>
          </a:p>
          <a:p>
            <a:pPr algn="ctr" eaLnBrk="1" fontAlgn="auto" hangingPunct="1">
              <a:spcBef>
                <a:spcPts val="0"/>
              </a:spcBef>
              <a:spcAft>
                <a:spcPts val="0"/>
              </a:spcAft>
            </a:pPr>
            <a:r>
              <a:rPr lang="it-IT" b="1" dirty="0" smtClean="0">
                <a:solidFill>
                  <a:prstClr val="white"/>
                </a:solidFill>
              </a:rPr>
              <a:t>n. 8 del  12/2/2016</a:t>
            </a:r>
            <a:endParaRPr lang="it-IT" b="1" dirty="0">
              <a:solidFill>
                <a:prstClr val="white"/>
              </a:solidFill>
            </a:endParaRPr>
          </a:p>
        </p:txBody>
      </p:sp>
    </p:spTree>
    <p:extLst>
      <p:ext uri="{BB962C8B-B14F-4D97-AF65-F5344CB8AC3E}">
        <p14:creationId xmlns:p14="http://schemas.microsoft.com/office/powerpoint/2010/main" val="60775492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5085184"/>
          </a:xfrm>
        </p:spPr>
        <p:txBody>
          <a:bodyPr/>
          <a:lstStyle/>
          <a:p>
            <a:r>
              <a:rPr lang="it-IT" sz="1800" b="1" dirty="0" smtClean="0">
                <a:solidFill>
                  <a:schemeClr val="bg1"/>
                </a:solidFill>
              </a:rPr>
              <a:t>CDS TIPO B E SOMMINISTRAZIONE </a:t>
            </a:r>
            <a:r>
              <a:rPr lang="it-IT" sz="1800" b="1" dirty="0" err="1" smtClean="0">
                <a:solidFill>
                  <a:schemeClr val="bg1"/>
                </a:solidFill>
              </a:rPr>
              <a:t>DI</a:t>
            </a:r>
            <a:r>
              <a:rPr lang="it-IT" sz="1800" b="1" dirty="0" smtClean="0">
                <a:solidFill>
                  <a:schemeClr val="bg1"/>
                </a:solidFill>
              </a:rPr>
              <a:t> LAVORO</a:t>
            </a:r>
          </a:p>
          <a:p>
            <a:pPr marL="285750" indent="-285750" algn="just">
              <a:buFont typeface="Arial" panose="020B0604020202020204" pitchFamily="34" charset="0"/>
              <a:buChar char="•"/>
            </a:pPr>
            <a:r>
              <a:rPr lang="it-IT" sz="1800" b="1" dirty="0" smtClean="0">
                <a:solidFill>
                  <a:schemeClr val="bg1"/>
                </a:solidFill>
              </a:rPr>
              <a:t>In caso di crisi aziendale</a:t>
            </a:r>
            <a:r>
              <a:rPr lang="it-IT" sz="1800" dirty="0" smtClean="0">
                <a:solidFill>
                  <a:schemeClr val="bg1"/>
                </a:solidFill>
              </a:rPr>
              <a:t>, il Legislatore ha previsto espressamente </a:t>
            </a:r>
            <a:r>
              <a:rPr lang="it-IT" sz="1800" u="sng" dirty="0" smtClean="0">
                <a:solidFill>
                  <a:schemeClr val="bg1"/>
                </a:solidFill>
              </a:rPr>
              <a:t>l’accesso</a:t>
            </a:r>
            <a:r>
              <a:rPr lang="it-IT" sz="1800" dirty="0" smtClean="0">
                <a:solidFill>
                  <a:schemeClr val="bg1"/>
                </a:solidFill>
              </a:rPr>
              <a:t> al </a:t>
            </a:r>
            <a:r>
              <a:rPr lang="it-IT" sz="1800" b="1" dirty="0" smtClean="0">
                <a:solidFill>
                  <a:schemeClr val="bg1"/>
                </a:solidFill>
              </a:rPr>
              <a:t>trattamento di </a:t>
            </a:r>
            <a:r>
              <a:rPr lang="it-IT" sz="1800" b="1" u="sng" dirty="0" smtClean="0">
                <a:solidFill>
                  <a:schemeClr val="bg1"/>
                </a:solidFill>
              </a:rPr>
              <a:t>cassa integrazione salariale in deroga </a:t>
            </a:r>
            <a:r>
              <a:rPr lang="it-IT" sz="1800" b="1" dirty="0" smtClean="0">
                <a:solidFill>
                  <a:schemeClr val="bg1"/>
                </a:solidFill>
              </a:rPr>
              <a:t>per il lavoratore in somministrazione</a:t>
            </a:r>
            <a:r>
              <a:rPr lang="it-IT" sz="1800" dirty="0" smtClean="0">
                <a:solidFill>
                  <a:schemeClr val="bg1"/>
                </a:solidFill>
              </a:rPr>
              <a:t>, in base alla richiesta effettuata dall’agenzia di somministrazione/datore di lavoro, secondo criteri da ultimo disciplinati da questo Ministero con D.M. n. 83473 del 1° agosto 2014. </a:t>
            </a:r>
          </a:p>
          <a:p>
            <a:pPr marL="285750" indent="-285750" algn="just">
              <a:buFont typeface="Arial" panose="020B0604020202020204" pitchFamily="34" charset="0"/>
              <a:buChar char="•"/>
            </a:pPr>
            <a:r>
              <a:rPr lang="it-IT" sz="1800" u="sng" dirty="0" smtClean="0">
                <a:solidFill>
                  <a:schemeClr val="bg1"/>
                </a:solidFill>
              </a:rPr>
              <a:t>Diversamente</a:t>
            </a:r>
            <a:r>
              <a:rPr lang="it-IT" sz="1800" dirty="0" smtClean="0">
                <a:solidFill>
                  <a:schemeClr val="bg1"/>
                </a:solidFill>
              </a:rPr>
              <a:t>, </a:t>
            </a:r>
            <a:r>
              <a:rPr lang="it-IT" sz="1800" b="1" u="sng" dirty="0" smtClean="0">
                <a:solidFill>
                  <a:schemeClr val="bg1"/>
                </a:solidFill>
              </a:rPr>
              <a:t>non</a:t>
            </a:r>
            <a:r>
              <a:rPr lang="it-IT" sz="1800" b="1" dirty="0" smtClean="0">
                <a:solidFill>
                  <a:schemeClr val="bg1"/>
                </a:solidFill>
              </a:rPr>
              <a:t> sussiste analoga previsione normativa che contempli la possibilità per i lavoratori impiegati in somministrazione di </a:t>
            </a:r>
            <a:r>
              <a:rPr lang="it-IT" sz="1800" b="1" u="sng" dirty="0" smtClean="0">
                <a:solidFill>
                  <a:schemeClr val="bg1"/>
                </a:solidFill>
              </a:rPr>
              <a:t>accedere</a:t>
            </a:r>
            <a:r>
              <a:rPr lang="it-IT" sz="1800" b="1" dirty="0" smtClean="0">
                <a:solidFill>
                  <a:schemeClr val="bg1"/>
                </a:solidFill>
              </a:rPr>
              <a:t>, ai sensi dell’art. 5 della L. n. 236/1993 </a:t>
            </a:r>
            <a:r>
              <a:rPr lang="it-IT" sz="1800" b="1" u="sng" dirty="0" smtClean="0">
                <a:solidFill>
                  <a:schemeClr val="bg1"/>
                </a:solidFill>
              </a:rPr>
              <a:t>al trattamento integrativo di solidarietà </a:t>
            </a:r>
            <a:r>
              <a:rPr lang="it-IT" sz="1800" b="1" dirty="0" smtClean="0">
                <a:solidFill>
                  <a:schemeClr val="bg1"/>
                </a:solidFill>
              </a:rPr>
              <a:t>fruito dai lavoratori dipendenti della società utilizzatrice. </a:t>
            </a:r>
          </a:p>
          <a:p>
            <a:pPr algn="just"/>
            <a:r>
              <a:rPr lang="it-IT" sz="1800" dirty="0" smtClean="0">
                <a:solidFill>
                  <a:schemeClr val="bg1"/>
                </a:solidFill>
              </a:rPr>
              <a:t>Ne consegue che in ipotesi di </a:t>
            </a:r>
            <a:r>
              <a:rPr lang="it-IT" sz="1800" b="1" dirty="0" smtClean="0">
                <a:solidFill>
                  <a:schemeClr val="bg1"/>
                </a:solidFill>
              </a:rPr>
              <a:t>crisi aziendale della impresa utilizzatrice che abbia comportato l’accesso a trattamenti di integrazione salariale, ivi compresa la solidarietà difensiva, i lavoratori in somministrazione potranno accedere esclusivamente al trattamento di integrazione salariale in deroga o ai fondi di solidarietà bilaterale </a:t>
            </a:r>
            <a:r>
              <a:rPr lang="it-IT" sz="1800" dirty="0" smtClean="0">
                <a:solidFill>
                  <a:schemeClr val="bg1"/>
                </a:solidFill>
              </a:rPr>
              <a:t>già previsti dall’art. 3 della L. n. 92/2012 (oggi </a:t>
            </a:r>
            <a:r>
              <a:rPr lang="it-IT" sz="1800" dirty="0" err="1" smtClean="0">
                <a:solidFill>
                  <a:schemeClr val="bg1"/>
                </a:solidFill>
              </a:rPr>
              <a:t>D.Lgs.</a:t>
            </a:r>
            <a:r>
              <a:rPr lang="it-IT" sz="1800" dirty="0" smtClean="0">
                <a:solidFill>
                  <a:schemeClr val="bg1"/>
                </a:solidFill>
              </a:rPr>
              <a:t> n. 148/2015). </a:t>
            </a:r>
            <a:endParaRPr 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252</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5868144" y="6008567"/>
            <a:ext cx="2448272"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Interpello  3/2016 </a:t>
            </a:r>
            <a:endParaRPr lang="it-IT" b="1" dirty="0">
              <a:solidFill>
                <a:prstClr val="white"/>
              </a:solidFill>
            </a:endParaRPr>
          </a:p>
        </p:txBody>
      </p:sp>
    </p:spTree>
    <p:extLst>
      <p:ext uri="{BB962C8B-B14F-4D97-AF65-F5344CB8AC3E}">
        <p14:creationId xmlns:p14="http://schemas.microsoft.com/office/powerpoint/2010/main" val="26207588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5085184"/>
          </a:xfrm>
        </p:spPr>
        <p:txBody>
          <a:bodyPr/>
          <a:lstStyle/>
          <a:p>
            <a:r>
              <a:rPr lang="it-IT" sz="1800" b="1" dirty="0" smtClean="0">
                <a:solidFill>
                  <a:schemeClr val="bg1"/>
                </a:solidFill>
              </a:rPr>
              <a:t>CDS E ATTIVITA’ LAVORATIVA PRESSO TERZI</a:t>
            </a:r>
          </a:p>
          <a:p>
            <a:pPr algn="just"/>
            <a:r>
              <a:rPr lang="it-IT" sz="1800" dirty="0" smtClean="0">
                <a:solidFill>
                  <a:schemeClr val="bg1"/>
                </a:solidFill>
              </a:rPr>
              <a:t>Secondo il Ministero del lavoro </a:t>
            </a:r>
            <a:r>
              <a:rPr lang="it-IT" sz="1800" b="1" dirty="0" smtClean="0">
                <a:solidFill>
                  <a:schemeClr val="bg1"/>
                </a:solidFill>
              </a:rPr>
              <a:t>non sussistono specifiche preclusioni in ordine all’eventuale svolgimento, da parte del lavoratore in regime di solidarietà, di prestazioni di natura autonoma o subordinata presso terzi anche durante i giorni interessati dalla riduzione di orario per la solidarietà. </a:t>
            </a:r>
          </a:p>
          <a:p>
            <a:pPr algn="just"/>
            <a:r>
              <a:rPr lang="it-IT" sz="1800" dirty="0" smtClean="0">
                <a:solidFill>
                  <a:schemeClr val="bg1"/>
                </a:solidFill>
              </a:rPr>
              <a:t>A tal proposito si sottolinea come il Legislatore del 2015, con il </a:t>
            </a:r>
            <a:r>
              <a:rPr lang="it-IT" sz="1800" dirty="0" err="1" smtClean="0">
                <a:solidFill>
                  <a:schemeClr val="bg1"/>
                </a:solidFill>
              </a:rPr>
              <a:t>D.Lgs.</a:t>
            </a:r>
            <a:r>
              <a:rPr lang="it-IT" sz="1800" dirty="0" smtClean="0">
                <a:solidFill>
                  <a:schemeClr val="bg1"/>
                </a:solidFill>
              </a:rPr>
              <a:t> n. 148 abbia confermato all’art. 8 comma 2 quanto già precedentemente previsto dall’art. 8, comma 4, del D.L. 86/1988 secondo cui </a:t>
            </a:r>
            <a:r>
              <a:rPr lang="it-IT" sz="1800" u="sng" dirty="0" smtClean="0">
                <a:solidFill>
                  <a:schemeClr val="bg1"/>
                </a:solidFill>
              </a:rPr>
              <a:t>“</a:t>
            </a:r>
            <a:r>
              <a:rPr lang="it-IT" sz="1800" i="1" u="sng" dirty="0" smtClean="0">
                <a:solidFill>
                  <a:schemeClr val="bg1"/>
                </a:solidFill>
              </a:rPr>
              <a:t>il lavoratore che svolga attività di lavoro autonomo o subordinato durante il periodo di integrazione salariale </a:t>
            </a:r>
            <a:r>
              <a:rPr lang="it-IT" sz="1800" b="1" i="1" u="sng" dirty="0" smtClean="0">
                <a:solidFill>
                  <a:schemeClr val="bg1"/>
                </a:solidFill>
              </a:rPr>
              <a:t>non ha diritto al trattamento per le giornate di lavoro effettuate</a:t>
            </a:r>
            <a:r>
              <a:rPr lang="it-IT" sz="1800" u="sng" dirty="0" smtClean="0">
                <a:solidFill>
                  <a:schemeClr val="bg1"/>
                </a:solidFill>
              </a:rPr>
              <a:t>”. </a:t>
            </a:r>
          </a:p>
          <a:p>
            <a:pPr algn="just"/>
            <a:r>
              <a:rPr lang="it-IT" sz="1800" dirty="0" smtClean="0">
                <a:solidFill>
                  <a:schemeClr val="bg1"/>
                </a:solidFill>
              </a:rPr>
              <a:t>In ordine all’espletamento di attività lavorativa presso terzi nelle giornate interessate dalla solidarietà, ai fini dell’eventuale rimodulazione o decadenza dal relativo contributo, </a:t>
            </a:r>
            <a:r>
              <a:rPr lang="it-IT" sz="1800" b="1" dirty="0" smtClean="0">
                <a:solidFill>
                  <a:schemeClr val="bg1"/>
                </a:solidFill>
              </a:rPr>
              <a:t>si rinvia ai chiarimenti già forniti dall’INPS con circolare n. 130/2010. </a:t>
            </a:r>
            <a:endParaRPr lang="it-IT" sz="1800" b="1"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253</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9" name="Ovale 8"/>
          <p:cNvSpPr/>
          <p:nvPr/>
        </p:nvSpPr>
        <p:spPr>
          <a:xfrm>
            <a:off x="5796136" y="5733256"/>
            <a:ext cx="24482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Interpello  3/2016 </a:t>
            </a:r>
            <a:endParaRPr lang="it-IT" b="1" dirty="0">
              <a:solidFill>
                <a:prstClr val="white"/>
              </a:solidFill>
            </a:endParaRPr>
          </a:p>
        </p:txBody>
      </p:sp>
    </p:spTree>
    <p:extLst>
      <p:ext uri="{BB962C8B-B14F-4D97-AF65-F5344CB8AC3E}">
        <p14:creationId xmlns:p14="http://schemas.microsoft.com/office/powerpoint/2010/main" val="3378540446"/>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eaLnBrk="1" hangingPunct="1"/>
            <a:r>
              <a:rPr lang="it-IT" altLang="it-IT" sz="2400" b="1" dirty="0" smtClean="0">
                <a:solidFill>
                  <a:schemeClr val="bg1"/>
                </a:solidFill>
              </a:rPr>
              <a:t>Articolo 46</a:t>
            </a:r>
            <a:endParaRPr lang="it-IT" altLang="it-IT" sz="2400" b="1" dirty="0">
              <a:solidFill>
                <a:schemeClr val="bg1"/>
              </a:solidFill>
            </a:endParaRPr>
          </a:p>
          <a:p>
            <a:pPr eaLnBrk="1" hangingPunct="1"/>
            <a:r>
              <a:rPr lang="it-IT" altLang="it-IT" sz="2400" b="1" dirty="0" smtClean="0">
                <a:solidFill>
                  <a:schemeClr val="bg1"/>
                </a:solidFill>
              </a:rPr>
              <a:t>Abrogazioni</a:t>
            </a:r>
          </a:p>
          <a:p>
            <a:pPr algn="just" eaLnBrk="1" hangingPunct="1"/>
            <a:endParaRPr lang="it-IT" altLang="it-IT" sz="2200" dirty="0" smtClean="0">
              <a:solidFill>
                <a:schemeClr val="bg1"/>
              </a:solidFill>
            </a:endParaRPr>
          </a:p>
          <a:p>
            <a:pPr algn="just" eaLnBrk="1" hangingPunct="1"/>
            <a:r>
              <a:rPr lang="it-IT" altLang="it-IT" sz="2200" dirty="0" smtClean="0">
                <a:solidFill>
                  <a:schemeClr val="bg1"/>
                </a:solidFill>
              </a:rPr>
              <a:t>Viene </a:t>
            </a:r>
            <a:r>
              <a:rPr lang="it-IT" altLang="it-IT" sz="2200" b="1" dirty="0" smtClean="0">
                <a:solidFill>
                  <a:schemeClr val="bg1"/>
                </a:solidFill>
              </a:rPr>
              <a:t>abrogata tutta la normativa inerente alla Cassa integrazione</a:t>
            </a:r>
            <a:r>
              <a:rPr lang="it-IT" altLang="it-IT" sz="2200" dirty="0" smtClean="0">
                <a:solidFill>
                  <a:schemeClr val="bg1"/>
                </a:solidFill>
              </a:rPr>
              <a:t>, compresa, a far data dal </a:t>
            </a:r>
            <a:r>
              <a:rPr lang="it-IT" altLang="it-IT" sz="2200" b="1" dirty="0" smtClean="0">
                <a:solidFill>
                  <a:schemeClr val="bg1"/>
                </a:solidFill>
              </a:rPr>
              <a:t>1/7/2016, la possibilità di accedere al contratto di solidarietà di tipo B</a:t>
            </a:r>
            <a:r>
              <a:rPr lang="it-IT" altLang="it-IT" sz="2200" dirty="0" smtClean="0">
                <a:solidFill>
                  <a:schemeClr val="bg1"/>
                </a:solidFill>
              </a:rPr>
              <a:t> (art. 5 D.L. n. 726/1984), ad </a:t>
            </a:r>
            <a:r>
              <a:rPr lang="it-IT" altLang="it-IT" sz="2200" b="1" dirty="0" smtClean="0">
                <a:solidFill>
                  <a:schemeClr val="bg1"/>
                </a:solidFill>
              </a:rPr>
              <a:t>eccezione degli artt. 35 e 37 della Legge n. 416/1981 (Provvedimenti per l’editoria).</a:t>
            </a:r>
            <a:endParaRPr lang="it-IT" altLang="it-IT" sz="2200" b="1" dirty="0">
              <a:solidFill>
                <a:schemeClr val="bg1"/>
              </a:solidFill>
            </a:endParaRPr>
          </a:p>
          <a:p>
            <a:pPr algn="just" eaLnBrk="1" hangingPunct="1"/>
            <a:endParaRPr lang="it-IT" altLang="it-IT" sz="22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endParaRPr lang="it-IT" dirty="0">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254</a:t>
            </a:fld>
            <a:endParaRPr lang="it-IT">
              <a:solidFill>
                <a:prstClr val="white">
                  <a:tint val="75000"/>
                </a:prstClr>
              </a:solidFill>
            </a:endParaRPr>
          </a:p>
        </p:txBody>
      </p:sp>
      <p:pic>
        <p:nvPicPr>
          <p:cNvPr id="8"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41588918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628800"/>
            <a:ext cx="8640960" cy="5112568"/>
          </a:xfrm>
        </p:spPr>
        <p:txBody>
          <a:bodyPr/>
          <a:lstStyle/>
          <a:p>
            <a:pPr algn="just" eaLnBrk="1" hangingPunct="1"/>
            <a:r>
              <a:rPr lang="it-IT" altLang="it-IT" sz="1600" b="1" i="1" dirty="0">
                <a:solidFill>
                  <a:schemeClr val="bg1"/>
                </a:solidFill>
              </a:rPr>
              <a:t>1</a:t>
            </a:r>
            <a:r>
              <a:rPr lang="it-IT" altLang="it-IT" sz="1600" b="1" dirty="0">
                <a:solidFill>
                  <a:schemeClr val="bg1"/>
                </a:solidFill>
              </a:rPr>
              <a:t>. </a:t>
            </a:r>
            <a:r>
              <a:rPr lang="it-IT" altLang="it-IT" sz="1600" u="sng" dirty="0">
                <a:solidFill>
                  <a:schemeClr val="bg1"/>
                </a:solidFill>
              </a:rPr>
              <a:t>Sono adottati i criteri di seguito indicati per l’accesso </a:t>
            </a:r>
            <a:r>
              <a:rPr lang="it-IT" altLang="it-IT" sz="1600" dirty="0">
                <a:solidFill>
                  <a:schemeClr val="bg1"/>
                </a:solidFill>
              </a:rPr>
              <a:t>al trattamento di integrazione </a:t>
            </a:r>
            <a:r>
              <a:rPr lang="it-IT" altLang="it-IT" sz="1600" b="1" dirty="0">
                <a:solidFill>
                  <a:schemeClr val="bg1"/>
                </a:solidFill>
              </a:rPr>
              <a:t>salariale a seguito della stipula di un contratto di solidarietà,</a:t>
            </a:r>
            <a:r>
              <a:rPr lang="it-IT" altLang="it-IT" sz="1600" dirty="0">
                <a:solidFill>
                  <a:schemeClr val="bg1"/>
                </a:solidFill>
              </a:rPr>
              <a:t> ai sensi dell’articolo 21, comma 5, del decreto legislativo n. 148 del 14 settembre 2015, in favore dei lavoratori dipendenti di aziende le quali abbiano sottoscritto contratti collettivi aziendali ai sensi dell’articolo 51 del decreto legislativo 15 giugno 2015, n. 81, che stabiliscono una riduzione dell’orario di lavoro al fine di evitare, in tutto o in parte, la riduzione o la dichiarazione di esubero del personale anche attraverso un suo più razionale impiego.</a:t>
            </a:r>
          </a:p>
          <a:p>
            <a:pPr algn="just" eaLnBrk="1" hangingPunct="1"/>
            <a:r>
              <a:rPr lang="it-IT" altLang="it-IT" sz="1600" b="1" i="1" dirty="0" smtClean="0">
                <a:solidFill>
                  <a:schemeClr val="bg1"/>
                </a:solidFill>
              </a:rPr>
              <a:t>2</a:t>
            </a:r>
            <a:r>
              <a:rPr lang="it-IT" altLang="it-IT" sz="1600" dirty="0">
                <a:solidFill>
                  <a:schemeClr val="bg1"/>
                </a:solidFill>
              </a:rPr>
              <a:t>. Il contratto di solidarietà </a:t>
            </a:r>
            <a:r>
              <a:rPr lang="it-IT" altLang="it-IT" sz="1600" b="1" dirty="0">
                <a:solidFill>
                  <a:schemeClr val="bg1"/>
                </a:solidFill>
              </a:rPr>
              <a:t>non si applica nei casi di fine lavoro e fine fase lavorativa nei cantieri edili. </a:t>
            </a:r>
            <a:r>
              <a:rPr lang="it-IT" altLang="it-IT" sz="1600" dirty="0">
                <a:solidFill>
                  <a:schemeClr val="bg1"/>
                </a:solidFill>
              </a:rPr>
              <a:t>A tale riguardo, nel caso di imprese rientranti nel </a:t>
            </a:r>
            <a:r>
              <a:rPr lang="it-IT" altLang="it-IT" sz="1600" b="1" dirty="0">
                <a:solidFill>
                  <a:schemeClr val="bg1"/>
                </a:solidFill>
              </a:rPr>
              <a:t>settore edile, devono essere indicati nel suddetto contratto i nominativi dei lavoratori inseriti nella struttura permanente, distinguendo detti lavoratori da quelli di cui al primo periodo del presente comma 2.</a:t>
            </a:r>
          </a:p>
          <a:p>
            <a:pPr algn="just" eaLnBrk="1" hangingPunct="1"/>
            <a:r>
              <a:rPr lang="it-IT" altLang="it-IT" sz="1600" b="1" i="1" dirty="0" smtClean="0">
                <a:solidFill>
                  <a:schemeClr val="bg1"/>
                </a:solidFill>
              </a:rPr>
              <a:t>3</a:t>
            </a:r>
            <a:r>
              <a:rPr lang="it-IT" altLang="it-IT" sz="1600" b="1" i="1" dirty="0">
                <a:solidFill>
                  <a:schemeClr val="bg1"/>
                </a:solidFill>
              </a:rPr>
              <a:t>. </a:t>
            </a:r>
            <a:r>
              <a:rPr lang="it-IT" altLang="it-IT" sz="1600" dirty="0">
                <a:solidFill>
                  <a:schemeClr val="bg1"/>
                </a:solidFill>
              </a:rPr>
              <a:t>Il ricorso al contratto di solidarietà </a:t>
            </a:r>
            <a:r>
              <a:rPr lang="it-IT" altLang="it-IT" sz="1600" b="1" dirty="0">
                <a:solidFill>
                  <a:schemeClr val="bg1"/>
                </a:solidFill>
              </a:rPr>
              <a:t>non è ammesso per i rapporti di lavoro a tempo determinato, instaurati al fine di soddisfare le esigenze di attività produttive soggette a fenomeni di natura stagionale.</a:t>
            </a:r>
          </a:p>
          <a:p>
            <a:pPr algn="just" eaLnBrk="1" hangingPunct="1"/>
            <a:r>
              <a:rPr lang="it-IT" altLang="it-IT" sz="1600" b="1" i="1" dirty="0" smtClean="0">
                <a:solidFill>
                  <a:schemeClr val="bg1"/>
                </a:solidFill>
              </a:rPr>
              <a:t>4</a:t>
            </a:r>
            <a:r>
              <a:rPr lang="it-IT" altLang="it-IT" sz="1600" b="1" i="1" dirty="0">
                <a:solidFill>
                  <a:schemeClr val="bg1"/>
                </a:solidFill>
              </a:rPr>
              <a:t>. </a:t>
            </a:r>
            <a:r>
              <a:rPr lang="it-IT" altLang="it-IT" sz="1600" dirty="0">
                <a:solidFill>
                  <a:schemeClr val="bg1"/>
                </a:solidFill>
              </a:rPr>
              <a:t>Per i dipendenti con rapporto di lavoro </a:t>
            </a:r>
            <a:r>
              <a:rPr lang="it-IT" altLang="it-IT" sz="1600" b="1" dirty="0">
                <a:solidFill>
                  <a:schemeClr val="bg1"/>
                </a:solidFill>
              </a:rPr>
              <a:t>part-time è ammissibile l’applicazione dell’ulteriore riduzione di orario,</a:t>
            </a:r>
            <a:r>
              <a:rPr lang="it-IT" altLang="it-IT" sz="1600" dirty="0">
                <a:solidFill>
                  <a:schemeClr val="bg1"/>
                </a:solidFill>
              </a:rPr>
              <a:t> qualora sia dimostrato il carattere strutturale del part-time nella preesistente organizzazione del lavoro.</a:t>
            </a:r>
          </a:p>
          <a:p>
            <a:pPr eaLnBrk="1" hangingPunct="1"/>
            <a:endParaRPr lang="it-IT" alt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255</a:t>
            </a:fld>
            <a:endParaRPr lang="it-IT">
              <a:solidFill>
                <a:prstClr val="white">
                  <a:tint val="75000"/>
                </a:prstClr>
              </a:solidFill>
            </a:endParaRPr>
          </a:p>
        </p:txBody>
      </p:sp>
      <p:sp>
        <p:nvSpPr>
          <p:cNvPr id="8" name="Ovale 7"/>
          <p:cNvSpPr/>
          <p:nvPr/>
        </p:nvSpPr>
        <p:spPr>
          <a:xfrm>
            <a:off x="5465224" y="5826968"/>
            <a:ext cx="2498576"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sz="1400" b="1" dirty="0" smtClean="0">
                <a:solidFill>
                  <a:prstClr val="black"/>
                </a:solidFill>
              </a:rPr>
              <a:t>D.M. n. 94033 del 13/1/2016</a:t>
            </a:r>
          </a:p>
          <a:p>
            <a:pPr algn="ctr" eaLnBrk="1" fontAlgn="auto" hangingPunct="1">
              <a:spcBef>
                <a:spcPts val="0"/>
              </a:spcBef>
              <a:spcAft>
                <a:spcPts val="0"/>
              </a:spcAft>
            </a:pPr>
            <a:r>
              <a:rPr lang="it-IT" sz="1400" b="1" dirty="0" smtClean="0">
                <a:solidFill>
                  <a:prstClr val="black"/>
                </a:solidFill>
              </a:rPr>
              <a:t>Art. 3 - beneficiari</a:t>
            </a:r>
            <a:endParaRPr lang="it-IT" sz="1400" b="1" dirty="0">
              <a:solidFill>
                <a:prstClr val="black"/>
              </a:solidFill>
            </a:endParaRPr>
          </a:p>
        </p:txBody>
      </p:sp>
      <p:pic>
        <p:nvPicPr>
          <p:cNvPr id="10"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4" name="Rettangolo 3"/>
          <p:cNvSpPr/>
          <p:nvPr/>
        </p:nvSpPr>
        <p:spPr>
          <a:xfrm>
            <a:off x="2789750" y="5899150"/>
            <a:ext cx="17467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contratto di solidarietà</a:t>
            </a:r>
            <a:endParaRPr lang="it-IT" b="1" dirty="0">
              <a:solidFill>
                <a:prstClr val="white"/>
              </a:solidFill>
            </a:endParaRPr>
          </a:p>
        </p:txBody>
      </p:sp>
    </p:spTree>
    <p:extLst>
      <p:ext uri="{BB962C8B-B14F-4D97-AF65-F5344CB8AC3E}">
        <p14:creationId xmlns:p14="http://schemas.microsoft.com/office/powerpoint/2010/main" val="581140005"/>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2000" dirty="0" smtClean="0">
                <a:solidFill>
                  <a:schemeClr val="bg1"/>
                </a:solidFill>
              </a:rPr>
              <a:t>Destinatari </a:t>
            </a:r>
            <a:r>
              <a:rPr lang="it-IT" altLang="it-IT" sz="2000" dirty="0">
                <a:solidFill>
                  <a:schemeClr val="bg1"/>
                </a:solidFill>
              </a:rPr>
              <a:t>dei </a:t>
            </a:r>
            <a:r>
              <a:rPr lang="it-IT" altLang="it-IT" sz="2000" dirty="0" smtClean="0">
                <a:solidFill>
                  <a:schemeClr val="bg1"/>
                </a:solidFill>
              </a:rPr>
              <a:t>CDS </a:t>
            </a:r>
            <a:r>
              <a:rPr lang="it-IT" altLang="it-IT" sz="2000" dirty="0">
                <a:solidFill>
                  <a:schemeClr val="bg1"/>
                </a:solidFill>
              </a:rPr>
              <a:t>sono i lavoratori assunti con contratto di lavoro subordinato </a:t>
            </a:r>
            <a:r>
              <a:rPr lang="it-IT" altLang="it-IT" sz="2000" b="1" dirty="0">
                <a:solidFill>
                  <a:schemeClr val="bg1"/>
                </a:solidFill>
              </a:rPr>
              <a:t>(operai, impiegati e quadri), </a:t>
            </a:r>
            <a:r>
              <a:rPr lang="it-IT" altLang="it-IT" sz="2000" dirty="0">
                <a:solidFill>
                  <a:schemeClr val="bg1"/>
                </a:solidFill>
              </a:rPr>
              <a:t>con </a:t>
            </a:r>
            <a:r>
              <a:rPr lang="it-IT" altLang="it-IT" sz="2000" b="1" dirty="0">
                <a:solidFill>
                  <a:schemeClr val="bg1"/>
                </a:solidFill>
              </a:rPr>
              <a:t>esclusione dei dirigenti, dei lavoratori a domicilio e dei lavoratori a tempo determinato per attività stagionali</a:t>
            </a:r>
            <a:r>
              <a:rPr lang="it-IT" altLang="it-IT" sz="2000" dirty="0">
                <a:solidFill>
                  <a:schemeClr val="bg1"/>
                </a:solidFill>
              </a:rPr>
              <a:t>, sotto la condizione che possano vantare una “</a:t>
            </a:r>
            <a:r>
              <a:rPr lang="it-IT" altLang="it-IT" sz="2000" b="1" dirty="0">
                <a:solidFill>
                  <a:schemeClr val="bg1"/>
                </a:solidFill>
              </a:rPr>
              <a:t>anzianità di effettivo lavoro” di almeno 90 giorni </a:t>
            </a:r>
            <a:r>
              <a:rPr lang="it-IT" altLang="it-IT" sz="2000" dirty="0">
                <a:solidFill>
                  <a:schemeClr val="bg1"/>
                </a:solidFill>
              </a:rPr>
              <a:t> (</a:t>
            </a:r>
            <a:r>
              <a:rPr lang="it-IT" altLang="it-IT" sz="2000" u="sng" dirty="0">
                <a:solidFill>
                  <a:schemeClr val="bg1"/>
                </a:solidFill>
              </a:rPr>
              <a:t>nella previgente normativa il riferimento era alla anzianità di servizio</a:t>
            </a:r>
            <a:r>
              <a:rPr lang="it-IT" altLang="it-IT" sz="2000" dirty="0">
                <a:solidFill>
                  <a:schemeClr val="bg1"/>
                </a:solidFill>
              </a:rPr>
              <a:t>) presso la singola unità produttiva. </a:t>
            </a:r>
          </a:p>
          <a:p>
            <a:pPr algn="just" eaLnBrk="1" hangingPunct="1"/>
            <a:r>
              <a:rPr lang="it-IT" altLang="it-IT" sz="2000" dirty="0">
                <a:solidFill>
                  <a:schemeClr val="bg1"/>
                </a:solidFill>
              </a:rPr>
              <a:t>Si sottolinea che il concetto di anzianità di servizio era inteso come il tempo di calendario intercorso a partire dall’assunzione presso l’impresa (cfr. </a:t>
            </a:r>
            <a:r>
              <a:rPr lang="it-IT" altLang="it-IT" sz="2000" dirty="0" err="1">
                <a:solidFill>
                  <a:schemeClr val="bg1"/>
                </a:solidFill>
              </a:rPr>
              <a:t>Cass</a:t>
            </a:r>
            <a:r>
              <a:rPr lang="it-IT" altLang="it-IT" sz="2000" dirty="0">
                <a:solidFill>
                  <a:schemeClr val="bg1"/>
                </a:solidFill>
              </a:rPr>
              <a:t>. n. 16173/2004), quindi, </a:t>
            </a:r>
            <a:r>
              <a:rPr lang="it-IT" altLang="it-IT" sz="2000" u="sng" dirty="0">
                <a:solidFill>
                  <a:schemeClr val="bg1"/>
                </a:solidFill>
              </a:rPr>
              <a:t>più estensivo rispetto all’attuale concetto di </a:t>
            </a:r>
            <a:r>
              <a:rPr lang="it-IT" altLang="it-IT" sz="2000" b="1" u="sng" dirty="0">
                <a:solidFill>
                  <a:schemeClr val="bg1"/>
                </a:solidFill>
              </a:rPr>
              <a:t>anzianità da effettivo lavoro</a:t>
            </a:r>
            <a:r>
              <a:rPr lang="it-IT" altLang="it-IT" sz="2000" b="1" dirty="0">
                <a:solidFill>
                  <a:schemeClr val="bg1"/>
                </a:solidFill>
              </a:rPr>
              <a:t> intesa come “giornate di effettiva presenza al lavoro, a prescindere dalla loro durata oraria, ivi compresi i periodi di sospensione del lavoro derivanti da ferie festività e infortuni”,</a:t>
            </a:r>
            <a:r>
              <a:rPr lang="it-IT" altLang="it-IT" sz="2000" dirty="0">
                <a:solidFill>
                  <a:schemeClr val="bg1"/>
                </a:solidFill>
              </a:rPr>
              <a:t> ad inclusione dei periodi di astensione per maternità obbligatoria (cfr. circ. Ministero del lavoro 24/2015 ).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256</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6171853" y="5708096"/>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10" name="Ovale 9"/>
          <p:cNvSpPr/>
          <p:nvPr/>
        </p:nvSpPr>
        <p:spPr>
          <a:xfrm>
            <a:off x="1340504" y="5897118"/>
            <a:ext cx="2500591" cy="9184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beneficiari</a:t>
            </a:r>
            <a:endParaRPr lang="it-IT" b="1" dirty="0">
              <a:solidFill>
                <a:prstClr val="black"/>
              </a:solidFill>
            </a:endParaRPr>
          </a:p>
        </p:txBody>
      </p:sp>
    </p:spTree>
    <p:extLst>
      <p:ext uri="{BB962C8B-B14F-4D97-AF65-F5344CB8AC3E}">
        <p14:creationId xmlns:p14="http://schemas.microsoft.com/office/powerpoint/2010/main" val="4260257810"/>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endParaRPr lang="it-IT" altLang="it-IT" sz="2000" dirty="0" smtClean="0">
              <a:solidFill>
                <a:schemeClr val="bg1"/>
              </a:solidFill>
            </a:endParaRPr>
          </a:p>
          <a:p>
            <a:pPr algn="just" eaLnBrk="1" hangingPunct="1"/>
            <a:endParaRPr lang="it-IT" altLang="it-IT" sz="2000" dirty="0" smtClean="0">
              <a:solidFill>
                <a:schemeClr val="bg1"/>
              </a:solidFill>
            </a:endParaRPr>
          </a:p>
          <a:p>
            <a:pPr algn="just" eaLnBrk="1" hangingPunct="1"/>
            <a:r>
              <a:rPr lang="it-IT" altLang="it-IT" sz="2400" b="1" dirty="0" smtClean="0">
                <a:solidFill>
                  <a:schemeClr val="bg1"/>
                </a:solidFill>
              </a:rPr>
              <a:t>L’esclusione </a:t>
            </a:r>
            <a:r>
              <a:rPr lang="it-IT" altLang="it-IT" sz="2400" b="1" dirty="0">
                <a:solidFill>
                  <a:schemeClr val="bg1"/>
                </a:solidFill>
              </a:rPr>
              <a:t>degli apprendisti è dettata indirettamente dall’art. 2, comma 2, del </a:t>
            </a:r>
            <a:r>
              <a:rPr lang="it-IT" altLang="it-IT" sz="2400" b="1" dirty="0" err="1">
                <a:solidFill>
                  <a:schemeClr val="bg1"/>
                </a:solidFill>
              </a:rPr>
              <a:t>D.Lgs.</a:t>
            </a:r>
            <a:r>
              <a:rPr lang="it-IT" altLang="it-IT" sz="2400" b="1" dirty="0">
                <a:solidFill>
                  <a:schemeClr val="bg1"/>
                </a:solidFill>
              </a:rPr>
              <a:t> n. 148/2015, che ne ammette il sostegno limitatamente alla causale di intervento per crisi aziendale </a:t>
            </a:r>
            <a:r>
              <a:rPr lang="it-IT" altLang="it-IT" sz="2400" dirty="0">
                <a:solidFill>
                  <a:schemeClr val="bg1"/>
                </a:solidFill>
              </a:rPr>
              <a:t>di cui all’articolo 21, comma 1, lettera b), escludendoli di fatto dalla solidarietà.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257</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5724128" y="4695737"/>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10" name="Ovale 9"/>
          <p:cNvSpPr/>
          <p:nvPr/>
        </p:nvSpPr>
        <p:spPr>
          <a:xfrm>
            <a:off x="1696825" y="4751109"/>
            <a:ext cx="2500591" cy="9184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apprendisti</a:t>
            </a:r>
            <a:endParaRPr lang="it-IT" b="1" dirty="0">
              <a:solidFill>
                <a:prstClr val="black"/>
              </a:solidFill>
            </a:endParaRPr>
          </a:p>
        </p:txBody>
      </p:sp>
    </p:spTree>
    <p:extLst>
      <p:ext uri="{BB962C8B-B14F-4D97-AF65-F5344CB8AC3E}">
        <p14:creationId xmlns:p14="http://schemas.microsoft.com/office/powerpoint/2010/main" val="179529087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endParaRPr lang="it-IT" altLang="it-IT" sz="2000" dirty="0" smtClean="0">
              <a:solidFill>
                <a:schemeClr val="bg1"/>
              </a:solidFill>
            </a:endParaRPr>
          </a:p>
          <a:p>
            <a:pPr algn="just" eaLnBrk="1" hangingPunct="1"/>
            <a:r>
              <a:rPr lang="it-IT" altLang="it-IT" sz="2400" b="1" dirty="0" smtClean="0">
                <a:solidFill>
                  <a:schemeClr val="bg1"/>
                </a:solidFill>
              </a:rPr>
              <a:t>Stante </a:t>
            </a:r>
            <a:r>
              <a:rPr lang="it-IT" altLang="it-IT" sz="2400" b="1" dirty="0">
                <a:solidFill>
                  <a:schemeClr val="bg1"/>
                </a:solidFill>
              </a:rPr>
              <a:t>il tenore letterale della disposizione ministeriale (“in linea generale”) </a:t>
            </a:r>
            <a:r>
              <a:rPr lang="it-IT" altLang="it-IT" sz="2400" b="1" u="sng" dirty="0">
                <a:solidFill>
                  <a:schemeClr val="bg1"/>
                </a:solidFill>
              </a:rPr>
              <a:t>il divieto </a:t>
            </a:r>
            <a:r>
              <a:rPr lang="it-IT" altLang="it-IT" sz="2400" b="1" u="sng" dirty="0" smtClean="0">
                <a:solidFill>
                  <a:schemeClr val="bg1"/>
                </a:solidFill>
              </a:rPr>
              <a:t>di effettuare prestazioni straordinarie non </a:t>
            </a:r>
            <a:r>
              <a:rPr lang="it-IT" altLang="it-IT" sz="2400" b="1" u="sng" dirty="0">
                <a:solidFill>
                  <a:schemeClr val="bg1"/>
                </a:solidFill>
              </a:rPr>
              <a:t>opera nei soli casi </a:t>
            </a:r>
            <a:r>
              <a:rPr lang="it-IT" altLang="it-IT" sz="2400" b="1" dirty="0">
                <a:solidFill>
                  <a:schemeClr val="bg1"/>
                </a:solidFill>
              </a:rPr>
              <a:t>in cui gli accordi di solidarietà prevedano i casi </a:t>
            </a:r>
            <a:r>
              <a:rPr lang="it-IT" altLang="it-IT" sz="2400" b="1" u="sng" dirty="0">
                <a:solidFill>
                  <a:schemeClr val="bg1"/>
                </a:solidFill>
              </a:rPr>
              <a:t>eccezionali</a:t>
            </a:r>
            <a:r>
              <a:rPr lang="it-IT" altLang="it-IT" sz="2400" b="1" dirty="0">
                <a:solidFill>
                  <a:schemeClr val="bg1"/>
                </a:solidFill>
              </a:rPr>
              <a:t> che consentono il ricorso alla prestazione straordinaria</a:t>
            </a:r>
            <a:r>
              <a:rPr lang="it-IT" altLang="it-IT" sz="2400" b="1" dirty="0" smtClean="0">
                <a:solidFill>
                  <a:schemeClr val="bg1"/>
                </a:solidFill>
              </a:rPr>
              <a:t>.</a:t>
            </a:r>
          </a:p>
          <a:p>
            <a:pPr algn="just" eaLnBrk="1" hangingPunct="1"/>
            <a:r>
              <a:rPr lang="it-IT" altLang="it-IT" sz="2400" b="1" u="sng" dirty="0" smtClean="0">
                <a:solidFill>
                  <a:schemeClr val="bg1"/>
                </a:solidFill>
              </a:rPr>
              <a:t>In </a:t>
            </a:r>
            <a:r>
              <a:rPr lang="it-IT" altLang="it-IT" sz="2400" b="1" u="sng" dirty="0">
                <a:solidFill>
                  <a:schemeClr val="bg1"/>
                </a:solidFill>
              </a:rPr>
              <a:t>ogni caso il lavoro straordinario è consentito per i lavoratori ch</a:t>
            </a:r>
            <a:r>
              <a:rPr lang="it-IT" altLang="it-IT" sz="2400" b="1" dirty="0">
                <a:solidFill>
                  <a:schemeClr val="bg1"/>
                </a:solidFill>
              </a:rPr>
              <a:t>e non sono inclusi nell’elenco allegato al contratto di solidarietà. </a:t>
            </a:r>
            <a:endParaRPr lang="it-IT" alt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258</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5724128" y="5060537"/>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10" name="Ovale 9"/>
          <p:cNvSpPr/>
          <p:nvPr/>
        </p:nvSpPr>
        <p:spPr>
          <a:xfrm>
            <a:off x="1324017" y="5212373"/>
            <a:ext cx="2471936"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straordinario</a:t>
            </a:r>
            <a:endParaRPr lang="it-IT" b="1" dirty="0">
              <a:solidFill>
                <a:prstClr val="black"/>
              </a:solidFill>
            </a:endParaRPr>
          </a:p>
        </p:txBody>
      </p:sp>
    </p:spTree>
    <p:extLst>
      <p:ext uri="{BB962C8B-B14F-4D97-AF65-F5344CB8AC3E}">
        <p14:creationId xmlns:p14="http://schemas.microsoft.com/office/powerpoint/2010/main" val="277710786"/>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endParaRPr lang="it-IT" altLang="it-IT" sz="2000" dirty="0" smtClean="0">
              <a:solidFill>
                <a:schemeClr val="bg1"/>
              </a:solidFill>
            </a:endParaRPr>
          </a:p>
          <a:p>
            <a:pPr algn="just" eaLnBrk="1" hangingPunct="1"/>
            <a:r>
              <a:rPr lang="it-IT" altLang="it-IT" sz="2400" b="1" dirty="0">
                <a:solidFill>
                  <a:schemeClr val="bg1"/>
                </a:solidFill>
              </a:rPr>
              <a:t>Durante il contratto di solidarietà l’azienda </a:t>
            </a:r>
            <a:r>
              <a:rPr lang="it-IT" altLang="it-IT" sz="2400" b="1" u="sng" dirty="0">
                <a:solidFill>
                  <a:schemeClr val="bg1"/>
                </a:solidFill>
              </a:rPr>
              <a:t>non può effettuare licenziamenti per ragioni di carattere economico. </a:t>
            </a:r>
            <a:r>
              <a:rPr lang="it-IT" altLang="it-IT" sz="2400" b="1" dirty="0">
                <a:solidFill>
                  <a:schemeClr val="bg1"/>
                </a:solidFill>
              </a:rPr>
              <a:t>Tuttavia, secondo la previsione dell’art. 4, comma 4 del D.M. n. 94033/2016, nel corso del contratto di solidarietà - al fine di consentire la gestione non traumatica degli esuberi di personale - è </a:t>
            </a:r>
            <a:r>
              <a:rPr lang="it-IT" altLang="it-IT" sz="2400" b="1" u="sng" dirty="0">
                <a:solidFill>
                  <a:schemeClr val="bg1"/>
                </a:solidFill>
              </a:rPr>
              <a:t>ammessa la procedura di licenziamento collettivo con la non opposizione dei lavoratori. </a:t>
            </a:r>
            <a:endParaRPr lang="it-IT" altLang="it-IT" sz="2400" u="sng"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259</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5724128" y="4695737"/>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10" name="Ovale 9"/>
          <p:cNvSpPr/>
          <p:nvPr/>
        </p:nvSpPr>
        <p:spPr>
          <a:xfrm>
            <a:off x="1354832" y="4755173"/>
            <a:ext cx="2471936"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licenziamenti</a:t>
            </a:r>
            <a:endParaRPr lang="it-IT" b="1" dirty="0">
              <a:solidFill>
                <a:prstClr val="black"/>
              </a:solidFill>
            </a:endParaRPr>
          </a:p>
        </p:txBody>
      </p:sp>
    </p:spTree>
    <p:extLst>
      <p:ext uri="{BB962C8B-B14F-4D97-AF65-F5344CB8AC3E}">
        <p14:creationId xmlns:p14="http://schemas.microsoft.com/office/powerpoint/2010/main" val="4109169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38" y="282575"/>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defRPr/>
            </a:pPr>
            <a:endParaRPr lang="it-IT" altLang="it-IT" sz="2000" b="1" u="sng" dirty="0" smtClean="0">
              <a:solidFill>
                <a:schemeClr val="bg1"/>
              </a:solidFill>
            </a:endParaRPr>
          </a:p>
          <a:p>
            <a:pPr eaLnBrk="1" hangingPunct="1">
              <a:defRPr/>
            </a:pPr>
            <a:r>
              <a:rPr lang="it-IT" altLang="it-IT" sz="2000" b="1" u="sng" dirty="0" smtClean="0">
                <a:solidFill>
                  <a:schemeClr val="bg1"/>
                </a:solidFill>
              </a:rPr>
              <a:t>Validità delle dimissioni …</a:t>
            </a:r>
          </a:p>
          <a:p>
            <a:pPr algn="just" eaLnBrk="1" hangingPunct="1">
              <a:defRPr/>
            </a:pPr>
            <a:r>
              <a:rPr lang="it-IT" altLang="it-IT" sz="2000" dirty="0" smtClean="0">
                <a:solidFill>
                  <a:schemeClr val="bg1"/>
                </a:solidFill>
              </a:rPr>
              <a:t>Il rispetto di tali modalità rende valide le dimissioni volontarie.</a:t>
            </a:r>
          </a:p>
          <a:p>
            <a:pPr algn="just" eaLnBrk="1" hangingPunct="1">
              <a:defRPr/>
            </a:pPr>
            <a:endParaRPr lang="it-IT" altLang="it-IT" sz="2000" dirty="0" smtClean="0">
              <a:solidFill>
                <a:schemeClr val="bg1"/>
              </a:solidFill>
            </a:endParaRPr>
          </a:p>
          <a:p>
            <a:pPr eaLnBrk="1" hangingPunct="1">
              <a:buFont typeface="Arial" charset="0"/>
              <a:buNone/>
              <a:defRPr/>
            </a:pPr>
            <a:endParaRPr lang="it-IT" altLang="it-IT" sz="2000" b="1" u="sng" dirty="0" smtClean="0">
              <a:solidFill>
                <a:schemeClr val="bg1"/>
              </a:solidFill>
            </a:endParaRPr>
          </a:p>
          <a:p>
            <a:pPr eaLnBrk="1" hangingPunct="1">
              <a:buFont typeface="Arial" charset="0"/>
              <a:buNone/>
              <a:defRPr/>
            </a:pPr>
            <a:r>
              <a:rPr lang="it-IT" altLang="it-IT" sz="2000" b="1" u="sng" dirty="0" smtClean="0">
                <a:solidFill>
                  <a:schemeClr val="bg1"/>
                </a:solidFill>
              </a:rPr>
              <a:t>… e adempimenti del datore di lavoro</a:t>
            </a:r>
          </a:p>
          <a:p>
            <a:pPr algn="just" eaLnBrk="1" hangingPunct="1">
              <a:defRPr/>
            </a:pPr>
            <a:r>
              <a:rPr lang="it-IT" altLang="it-IT" sz="2000" dirty="0" smtClean="0">
                <a:solidFill>
                  <a:schemeClr val="bg1"/>
                </a:solidFill>
              </a:rPr>
              <a:t>Soltanto con tali modalità il </a:t>
            </a:r>
            <a:r>
              <a:rPr lang="it-IT" altLang="it-IT" sz="2000" b="1" dirty="0" smtClean="0">
                <a:solidFill>
                  <a:schemeClr val="bg1"/>
                </a:solidFill>
              </a:rPr>
              <a:t>datore di lavoro </a:t>
            </a:r>
            <a:r>
              <a:rPr lang="it-IT" altLang="it-IT" sz="2000" dirty="0" smtClean="0">
                <a:solidFill>
                  <a:schemeClr val="bg1"/>
                </a:solidFill>
              </a:rPr>
              <a:t>potrà considerare valide le dimissioni presentate dal lavoratore e considerare risolto il contratto di lavoro e, conseguentemente, </a:t>
            </a:r>
            <a:r>
              <a:rPr lang="it-IT" altLang="it-IT" sz="2000" b="1" dirty="0" smtClean="0">
                <a:solidFill>
                  <a:schemeClr val="bg1"/>
                </a:solidFill>
              </a:rPr>
              <a:t>presentare entro 5 giorni </a:t>
            </a:r>
            <a:r>
              <a:rPr lang="it-IT" altLang="it-IT" sz="2000" dirty="0" smtClean="0">
                <a:solidFill>
                  <a:schemeClr val="bg1"/>
                </a:solidFill>
              </a:rPr>
              <a:t>dalla data di cessazione la </a:t>
            </a:r>
            <a:r>
              <a:rPr lang="it-IT" altLang="it-IT" sz="2000" b="1" dirty="0" smtClean="0">
                <a:solidFill>
                  <a:schemeClr val="bg1"/>
                </a:solidFill>
              </a:rPr>
              <a:t>comunicazione prevista dall’art. 9-bis, d.l. n. 510/1996 </a:t>
            </a:r>
            <a:r>
              <a:rPr lang="it-IT" altLang="it-IT" sz="2000" dirty="0" smtClean="0">
                <a:solidFill>
                  <a:schemeClr val="bg1"/>
                </a:solidFill>
              </a:rPr>
              <a:t>con le modalità previste dal D.M. 30 ottobre 2007.</a:t>
            </a:r>
          </a:p>
          <a:p>
            <a:pPr algn="just" eaLnBrk="1" hangingPunct="1">
              <a:defRPr/>
            </a:pPr>
            <a:endParaRPr lang="it-IT" altLang="it-IT" sz="2000" dirty="0" smtClean="0">
              <a:solidFill>
                <a:schemeClr val="bg1"/>
              </a:solidFill>
            </a:endParaRPr>
          </a:p>
        </p:txBody>
      </p:sp>
      <p:sp>
        <p:nvSpPr>
          <p:cNvPr id="297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31CB90-525A-4584-8B23-F76DE43BEDDA}" type="slidenum">
              <a:rPr lang="it-IT" altLang="it-IT" sz="1200">
                <a:solidFill>
                  <a:srgbClr val="FFFFFF"/>
                </a:solidFill>
              </a:rPr>
              <a:pPr>
                <a:spcBef>
                  <a:spcPct val="0"/>
                </a:spcBef>
                <a:buFontTx/>
                <a:buNone/>
              </a:pPr>
              <a:t>26</a:t>
            </a:fld>
            <a:endParaRPr lang="it-IT" altLang="it-IT" sz="1200">
              <a:solidFill>
                <a:srgbClr val="FFFFFF"/>
              </a:solidFill>
            </a:endParaRPr>
          </a:p>
        </p:txBody>
      </p:sp>
      <p:pic>
        <p:nvPicPr>
          <p:cNvPr id="297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93DE9F9-7BF9-4202-804F-E6C21227F44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2970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o regolare 9"/>
          <p:cNvSpPr/>
          <p:nvPr/>
        </p:nvSpPr>
        <p:spPr>
          <a:xfrm>
            <a:off x="6300788" y="5373688"/>
            <a:ext cx="2255837" cy="93503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Circ. Min. lav. n. 12/2016</a:t>
            </a: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41612"/>
            <a:ext cx="8640960" cy="4968552"/>
          </a:xfrm>
        </p:spPr>
        <p:txBody>
          <a:bodyPr/>
          <a:lstStyle/>
          <a:p>
            <a:pPr algn="just" eaLnBrk="1" hangingPunct="1"/>
            <a:r>
              <a:rPr lang="it-IT" altLang="it-IT" sz="2000" dirty="0" smtClean="0">
                <a:solidFill>
                  <a:schemeClr val="bg1"/>
                </a:solidFill>
              </a:rPr>
              <a:t>La </a:t>
            </a:r>
            <a:r>
              <a:rPr lang="it-IT" altLang="it-IT" sz="2000" b="1" dirty="0">
                <a:solidFill>
                  <a:schemeClr val="bg1"/>
                </a:solidFill>
              </a:rPr>
              <a:t>domanda di concessione della integrazione, corredata dall’elenco nominativo dei lavoratori interessati, va presentata, con modalità telematica, entro 7 gg dalla stipula del contratto. </a:t>
            </a:r>
          </a:p>
          <a:p>
            <a:pPr algn="just" eaLnBrk="1" hangingPunct="1"/>
            <a:r>
              <a:rPr lang="it-IT" altLang="it-IT" sz="2000" dirty="0">
                <a:solidFill>
                  <a:schemeClr val="bg1"/>
                </a:solidFill>
              </a:rPr>
              <a:t>La domanda deve essere </a:t>
            </a:r>
            <a:r>
              <a:rPr lang="it-IT" altLang="it-IT" sz="2000" b="1" dirty="0">
                <a:solidFill>
                  <a:schemeClr val="bg1"/>
                </a:solidFill>
              </a:rPr>
              <a:t>presentata contestualmente al Ministero del Lavoro </a:t>
            </a:r>
            <a:r>
              <a:rPr lang="it-IT" altLang="it-IT" sz="2000" dirty="0">
                <a:solidFill>
                  <a:schemeClr val="bg1"/>
                </a:solidFill>
              </a:rPr>
              <a:t>– </a:t>
            </a:r>
          </a:p>
          <a:p>
            <a:pPr algn="just" eaLnBrk="1" hangingPunct="1"/>
            <a:r>
              <a:rPr lang="it-IT" altLang="it-IT" sz="2000" dirty="0">
                <a:solidFill>
                  <a:schemeClr val="bg1"/>
                </a:solidFill>
              </a:rPr>
              <a:t>Direzione Generale degli Ammortizzatori Sociali e I.O. Divisione IV </a:t>
            </a:r>
            <a:r>
              <a:rPr lang="it-IT" altLang="it-IT" sz="2000" b="1" dirty="0">
                <a:solidFill>
                  <a:schemeClr val="bg1"/>
                </a:solidFill>
              </a:rPr>
              <a:t>- e alle Direzioni Territoriali competenti per territorio. </a:t>
            </a:r>
          </a:p>
          <a:p>
            <a:pPr algn="just" eaLnBrk="1" hangingPunct="1"/>
            <a:r>
              <a:rPr lang="it-IT" altLang="it-IT" sz="2000" b="1" u="sng" dirty="0">
                <a:solidFill>
                  <a:schemeClr val="bg1"/>
                </a:solidFill>
              </a:rPr>
              <a:t>Si segnala rispetto al passato una maggiore restrizione dei termini di presentazione della domanda.  </a:t>
            </a:r>
          </a:p>
          <a:p>
            <a:pPr algn="just" eaLnBrk="1" hangingPunct="1"/>
            <a:r>
              <a:rPr lang="it-IT" altLang="it-IT" sz="2000" b="1" dirty="0" smtClean="0">
                <a:solidFill>
                  <a:schemeClr val="bg1"/>
                </a:solidFill>
              </a:rPr>
              <a:t>Nella </a:t>
            </a:r>
            <a:r>
              <a:rPr lang="it-IT" altLang="it-IT" sz="2000" b="1" dirty="0">
                <a:solidFill>
                  <a:schemeClr val="bg1"/>
                </a:solidFill>
              </a:rPr>
              <a:t>previgente disciplina</a:t>
            </a:r>
            <a:r>
              <a:rPr lang="it-IT" altLang="it-IT" sz="2000" dirty="0">
                <a:solidFill>
                  <a:schemeClr val="bg1"/>
                </a:solidFill>
              </a:rPr>
              <a:t>, infatti, la domanda doveva essere presentata entro 25 giorni dalla fine del periodo di paga della settimana in cui aveva avuto inizio la riduzione dell'orario di lavoro. Quindi, le imprese potevano inoltrare domanda di concessione anche dopo l’inizio della sospensione o della riduzione di orario.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260</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6117350" y="5676892"/>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3" name="Ovale 2"/>
          <p:cNvSpPr/>
          <p:nvPr/>
        </p:nvSpPr>
        <p:spPr>
          <a:xfrm>
            <a:off x="1524000" y="5750874"/>
            <a:ext cx="2471936"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prstClr val="black"/>
                </a:solidFill>
              </a:rPr>
              <a:t>d</a:t>
            </a:r>
            <a:r>
              <a:rPr lang="it-IT" b="1" dirty="0" smtClean="0">
                <a:solidFill>
                  <a:prstClr val="black"/>
                </a:solidFill>
              </a:rPr>
              <a:t>omanda concessione</a:t>
            </a:r>
            <a:endParaRPr lang="it-IT" b="1" dirty="0">
              <a:solidFill>
                <a:prstClr val="black"/>
              </a:solidFill>
            </a:endParaRPr>
          </a:p>
        </p:txBody>
      </p:sp>
    </p:spTree>
    <p:extLst>
      <p:ext uri="{BB962C8B-B14F-4D97-AF65-F5344CB8AC3E}">
        <p14:creationId xmlns:p14="http://schemas.microsoft.com/office/powerpoint/2010/main" val="3783253924"/>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1600" b="1" dirty="0">
                <a:solidFill>
                  <a:schemeClr val="bg1"/>
                </a:solidFill>
              </a:rPr>
              <a:t>La sospensione o la riduzione di orario decorre “non prima” del 30° giorno successivo alla data di presentazione della domanda </a:t>
            </a:r>
            <a:r>
              <a:rPr lang="it-IT" altLang="it-IT" sz="1600" dirty="0">
                <a:solidFill>
                  <a:schemeClr val="bg1"/>
                </a:solidFill>
              </a:rPr>
              <a:t>e ciò vale anche in caso di presentazione tardiva della domanda (oltre i 7 giorni).  </a:t>
            </a:r>
          </a:p>
          <a:p>
            <a:pPr algn="just" eaLnBrk="1" hangingPunct="1"/>
            <a:r>
              <a:rPr lang="it-IT" altLang="it-IT" sz="1600" dirty="0">
                <a:solidFill>
                  <a:schemeClr val="bg1"/>
                </a:solidFill>
              </a:rPr>
              <a:t>Se, dalla tardiva presentazione della domanda, deriva un </a:t>
            </a:r>
            <a:r>
              <a:rPr lang="it-IT" altLang="it-IT" sz="1600" b="1" dirty="0">
                <a:solidFill>
                  <a:schemeClr val="bg1"/>
                </a:solidFill>
              </a:rPr>
              <a:t>danno ai lavoratori in termini di mancata percezione dell’integrazione salariale, l’impresa deve corrispondere l’importo equivalente all’integrazione salariale non percepita.   </a:t>
            </a:r>
            <a:r>
              <a:rPr lang="it-IT" altLang="it-IT" sz="1600" dirty="0">
                <a:solidFill>
                  <a:schemeClr val="bg1"/>
                </a:solidFill>
              </a:rPr>
              <a:t>Il  Decreto Ministeriale di concessione di autorizzazione è di norma adottato entro 90 gg dalla data di presentazione della domanda.  </a:t>
            </a:r>
          </a:p>
          <a:p>
            <a:pPr algn="just" eaLnBrk="1" hangingPunct="1"/>
            <a:r>
              <a:rPr lang="it-IT" altLang="it-IT" sz="1600" b="1" dirty="0">
                <a:solidFill>
                  <a:schemeClr val="bg1"/>
                </a:solidFill>
              </a:rPr>
              <a:t>Il Ministero del Lavoro</a:t>
            </a:r>
            <a:r>
              <a:rPr lang="it-IT" altLang="it-IT" sz="1600" dirty="0">
                <a:solidFill>
                  <a:schemeClr val="bg1"/>
                </a:solidFill>
              </a:rPr>
              <a:t>, nell’ambito della fase istruttoria, </a:t>
            </a:r>
            <a:r>
              <a:rPr lang="it-IT" altLang="it-IT" sz="1600" b="1" dirty="0">
                <a:solidFill>
                  <a:schemeClr val="bg1"/>
                </a:solidFill>
              </a:rPr>
              <a:t>può richiedere ulteriore documentazione o la rettifica di eventuali dichiarazioni/istanze erronee: </a:t>
            </a:r>
            <a:r>
              <a:rPr lang="it-IT" altLang="it-IT" sz="1600" dirty="0">
                <a:solidFill>
                  <a:schemeClr val="bg1"/>
                </a:solidFill>
              </a:rPr>
              <a:t>tale atto sospende il procedimento amministrativo e l’impresa, entro 30 giorni dalla comunicazione del Ministero, deve produrre i chiarimenti richiesti, pena il mancato accoglimento dell’istanza. </a:t>
            </a:r>
          </a:p>
          <a:p>
            <a:pPr algn="just" eaLnBrk="1" hangingPunct="1"/>
            <a:r>
              <a:rPr lang="it-IT" altLang="it-IT" sz="1600" b="1" dirty="0">
                <a:solidFill>
                  <a:schemeClr val="bg1"/>
                </a:solidFill>
              </a:rPr>
              <a:t>Entro il termine di 10 giorni dalla comunicazione di mancato accoglimento dell’istanza, le imprese possono presentare per iscritto le loro osservazioni e tale comunicazione sospende il procedimento. </a:t>
            </a:r>
          </a:p>
          <a:p>
            <a:pPr algn="just" eaLnBrk="1" hangingPunct="1"/>
            <a:r>
              <a:rPr lang="it-IT" altLang="it-IT" sz="1600" dirty="0">
                <a:solidFill>
                  <a:schemeClr val="bg1"/>
                </a:solidFill>
              </a:rPr>
              <a:t>Entro 30 giorni dall’invio delle comunicazioni il Ministero adotta il provvedimento finale.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261</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6117350" y="5676892"/>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3" name="Ovale 2"/>
          <p:cNvSpPr/>
          <p:nvPr/>
        </p:nvSpPr>
        <p:spPr>
          <a:xfrm>
            <a:off x="1524000" y="5750874"/>
            <a:ext cx="2471936"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prstClr val="black"/>
                </a:solidFill>
              </a:rPr>
              <a:t>d</a:t>
            </a:r>
            <a:r>
              <a:rPr lang="it-IT" b="1" dirty="0" smtClean="0">
                <a:solidFill>
                  <a:prstClr val="black"/>
                </a:solidFill>
              </a:rPr>
              <a:t>ecorrenza sospensione</a:t>
            </a:r>
            <a:endParaRPr lang="it-IT" b="1" dirty="0">
              <a:solidFill>
                <a:prstClr val="black"/>
              </a:solidFill>
            </a:endParaRPr>
          </a:p>
        </p:txBody>
      </p:sp>
    </p:spTree>
    <p:extLst>
      <p:ext uri="{BB962C8B-B14F-4D97-AF65-F5344CB8AC3E}">
        <p14:creationId xmlns:p14="http://schemas.microsoft.com/office/powerpoint/2010/main" val="1762389442"/>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2400" b="1" dirty="0">
                <a:solidFill>
                  <a:schemeClr val="bg1"/>
                </a:solidFill>
              </a:rPr>
              <a:t>L’erogazione </a:t>
            </a:r>
            <a:r>
              <a:rPr lang="it-IT" altLang="it-IT" sz="2400" dirty="0">
                <a:solidFill>
                  <a:schemeClr val="bg1"/>
                </a:solidFill>
              </a:rPr>
              <a:t>delle integrazioni salariali è effettuata alla </a:t>
            </a:r>
            <a:r>
              <a:rPr lang="it-IT" altLang="it-IT" sz="2400" b="1" dirty="0">
                <a:solidFill>
                  <a:schemeClr val="bg1"/>
                </a:solidFill>
              </a:rPr>
              <a:t>fine di ogni periodo di paga dall’impresa ai dipendenti e posta a conguaglio nella dinamica tra contributi dovuti e prestazioni corrisposte. </a:t>
            </a:r>
          </a:p>
          <a:p>
            <a:pPr algn="just" eaLnBrk="1" hangingPunct="1"/>
            <a:r>
              <a:rPr lang="it-IT" altLang="it-IT" sz="2400" dirty="0" smtClean="0">
                <a:solidFill>
                  <a:schemeClr val="bg1"/>
                </a:solidFill>
              </a:rPr>
              <a:t>L’importo </a:t>
            </a:r>
            <a:r>
              <a:rPr lang="it-IT" altLang="it-IT" sz="2400" dirty="0">
                <a:solidFill>
                  <a:schemeClr val="bg1"/>
                </a:solidFill>
              </a:rPr>
              <a:t>delle integrazioni è </a:t>
            </a:r>
            <a:r>
              <a:rPr lang="it-IT" altLang="it-IT" sz="2400" b="1" dirty="0">
                <a:solidFill>
                  <a:schemeClr val="bg1"/>
                </a:solidFill>
              </a:rPr>
              <a:t>rimborsato dall’INPS all’impresa o messo a conguaglio con i contributi dovuti </a:t>
            </a:r>
            <a:r>
              <a:rPr lang="it-IT" altLang="it-IT" sz="2400" dirty="0">
                <a:solidFill>
                  <a:schemeClr val="bg1"/>
                </a:solidFill>
              </a:rPr>
              <a:t>entro il termine di </a:t>
            </a:r>
            <a:r>
              <a:rPr lang="it-IT" altLang="it-IT" sz="2400" b="1" dirty="0">
                <a:solidFill>
                  <a:schemeClr val="bg1"/>
                </a:solidFill>
              </a:rPr>
              <a:t>decadenza pari a 6 mesi </a:t>
            </a:r>
            <a:r>
              <a:rPr lang="it-IT" altLang="it-IT" sz="2400" dirty="0">
                <a:solidFill>
                  <a:schemeClr val="bg1"/>
                </a:solidFill>
              </a:rPr>
              <a:t>dalla fine del periodo di paga dell’ultimo mese di durata autorizzata dell’integrazione.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262</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6012160" y="4837130"/>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3" name="Ovale 2"/>
          <p:cNvSpPr/>
          <p:nvPr/>
        </p:nvSpPr>
        <p:spPr>
          <a:xfrm>
            <a:off x="1003983" y="4837130"/>
            <a:ext cx="2471936"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pagamento integrazioni</a:t>
            </a:r>
            <a:endParaRPr lang="it-IT" b="1" dirty="0">
              <a:solidFill>
                <a:prstClr val="black"/>
              </a:solidFill>
            </a:endParaRPr>
          </a:p>
        </p:txBody>
      </p:sp>
    </p:spTree>
    <p:extLst>
      <p:ext uri="{BB962C8B-B14F-4D97-AF65-F5344CB8AC3E}">
        <p14:creationId xmlns:p14="http://schemas.microsoft.com/office/powerpoint/2010/main" val="2818920998"/>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algn="just" eaLnBrk="1" hangingPunct="1"/>
            <a:r>
              <a:rPr lang="it-IT" altLang="it-IT" sz="2400" dirty="0">
                <a:solidFill>
                  <a:schemeClr val="bg1"/>
                </a:solidFill>
              </a:rPr>
              <a:t>Successivamente alla pubblicazione sul sito del Ministero del Lavoro del decreto ministeriale di autorizzazione, </a:t>
            </a:r>
            <a:r>
              <a:rPr lang="it-IT" altLang="it-IT" sz="2400" b="1" dirty="0">
                <a:solidFill>
                  <a:schemeClr val="bg1"/>
                </a:solidFill>
              </a:rPr>
              <a:t>l’azienda deve presentare telematicamente all’Inps il modello IG15/STR </a:t>
            </a:r>
            <a:r>
              <a:rPr lang="it-IT" altLang="it-IT" sz="2400" b="1" dirty="0" err="1">
                <a:solidFill>
                  <a:schemeClr val="bg1"/>
                </a:solidFill>
              </a:rPr>
              <a:t>cod</a:t>
            </a:r>
            <a:r>
              <a:rPr lang="it-IT" altLang="it-IT" sz="2400" b="1" dirty="0">
                <a:solidFill>
                  <a:schemeClr val="bg1"/>
                </a:solidFill>
              </a:rPr>
              <a:t> SR40, avvalendosi del programma </a:t>
            </a:r>
            <a:r>
              <a:rPr lang="it-IT" altLang="it-IT" sz="2400" b="1" dirty="0" err="1">
                <a:solidFill>
                  <a:schemeClr val="bg1"/>
                </a:solidFill>
              </a:rPr>
              <a:t>DigiWebNet</a:t>
            </a:r>
            <a:r>
              <a:rPr lang="it-IT" altLang="it-IT" sz="2400" b="1" dirty="0">
                <a:solidFill>
                  <a:schemeClr val="bg1"/>
                </a:solidFill>
              </a:rPr>
              <a:t> scaricabile dal portale dell’Inps.  </a:t>
            </a:r>
          </a:p>
          <a:p>
            <a:pPr algn="just" eaLnBrk="1" hangingPunct="1"/>
            <a:r>
              <a:rPr lang="it-IT" altLang="it-IT" sz="2400" dirty="0">
                <a:solidFill>
                  <a:schemeClr val="bg1"/>
                </a:solidFill>
              </a:rPr>
              <a:t>In fase di compilazione della domanda telematica si riscontrano alcune criticità, in conseguenza del mancato aggiornamento da parte dell’ente previdenziale del modello    IG15/STR </a:t>
            </a:r>
            <a:r>
              <a:rPr lang="it-IT" altLang="it-IT" sz="2400" dirty="0" err="1">
                <a:solidFill>
                  <a:schemeClr val="bg1"/>
                </a:solidFill>
              </a:rPr>
              <a:t>cod</a:t>
            </a:r>
            <a:r>
              <a:rPr lang="it-IT" altLang="it-IT" sz="2400" dirty="0">
                <a:solidFill>
                  <a:schemeClr val="bg1"/>
                </a:solidFill>
              </a:rPr>
              <a:t> SR40.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263</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6012160" y="4837130"/>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3" name="Ovale 2"/>
          <p:cNvSpPr/>
          <p:nvPr/>
        </p:nvSpPr>
        <p:spPr>
          <a:xfrm>
            <a:off x="1003983" y="4837130"/>
            <a:ext cx="2471936"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conguaglio integrazioni</a:t>
            </a:r>
            <a:endParaRPr lang="it-IT" b="1" dirty="0">
              <a:solidFill>
                <a:prstClr val="black"/>
              </a:solidFill>
            </a:endParaRPr>
          </a:p>
        </p:txBody>
      </p:sp>
    </p:spTree>
    <p:extLst>
      <p:ext uri="{BB962C8B-B14F-4D97-AF65-F5344CB8AC3E}">
        <p14:creationId xmlns:p14="http://schemas.microsoft.com/office/powerpoint/2010/main" val="4122454840"/>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marL="457200" indent="-457200" algn="just" eaLnBrk="1" hangingPunct="1">
              <a:buFont typeface="+mj-lt"/>
              <a:buAutoNum type="arabicPeriod"/>
            </a:pPr>
            <a:r>
              <a:rPr lang="it-IT" altLang="it-IT" sz="2400" dirty="0" smtClean="0">
                <a:solidFill>
                  <a:schemeClr val="bg1"/>
                </a:solidFill>
              </a:rPr>
              <a:t>Decreto </a:t>
            </a:r>
            <a:r>
              <a:rPr lang="it-IT" altLang="it-IT" sz="2400" dirty="0">
                <a:solidFill>
                  <a:schemeClr val="bg1"/>
                </a:solidFill>
              </a:rPr>
              <a:t>ministeriale di autorizzazione; </a:t>
            </a:r>
          </a:p>
          <a:p>
            <a:pPr marL="457200" indent="-457200" algn="just" eaLnBrk="1" hangingPunct="1">
              <a:buFont typeface="+mj-lt"/>
              <a:buAutoNum type="arabicPeriod"/>
            </a:pPr>
            <a:r>
              <a:rPr lang="it-IT" altLang="it-IT" sz="2400" dirty="0" smtClean="0">
                <a:solidFill>
                  <a:schemeClr val="bg1"/>
                </a:solidFill>
              </a:rPr>
              <a:t>Domanda </a:t>
            </a:r>
            <a:r>
              <a:rPr lang="it-IT" altLang="it-IT" sz="2400" dirty="0">
                <a:solidFill>
                  <a:schemeClr val="bg1"/>
                </a:solidFill>
              </a:rPr>
              <a:t>telematica all’Inps – </a:t>
            </a:r>
            <a:r>
              <a:rPr lang="it-IT" altLang="it-IT" sz="2400" dirty="0" err="1">
                <a:solidFill>
                  <a:schemeClr val="bg1"/>
                </a:solidFill>
              </a:rPr>
              <a:t>DigiWebNet</a:t>
            </a:r>
            <a:r>
              <a:rPr lang="it-IT" altLang="it-IT" sz="2400" dirty="0">
                <a:solidFill>
                  <a:schemeClr val="bg1"/>
                </a:solidFill>
              </a:rPr>
              <a:t> per </a:t>
            </a:r>
            <a:r>
              <a:rPr lang="it-IT" altLang="it-IT" sz="2400" dirty="0" err="1">
                <a:solidFill>
                  <a:schemeClr val="bg1"/>
                </a:solidFill>
              </a:rPr>
              <a:t>mod</a:t>
            </a:r>
            <a:r>
              <a:rPr lang="it-IT" altLang="it-IT" sz="2400" dirty="0">
                <a:solidFill>
                  <a:schemeClr val="bg1"/>
                </a:solidFill>
              </a:rPr>
              <a:t>. IG15/STR; </a:t>
            </a:r>
          </a:p>
          <a:p>
            <a:pPr marL="457200" indent="-457200" algn="just" eaLnBrk="1" hangingPunct="1">
              <a:buFont typeface="+mj-lt"/>
              <a:buAutoNum type="arabicPeriod"/>
            </a:pPr>
            <a:r>
              <a:rPr lang="it-IT" altLang="it-IT" sz="2400" dirty="0" smtClean="0">
                <a:solidFill>
                  <a:schemeClr val="bg1"/>
                </a:solidFill>
              </a:rPr>
              <a:t>Autorizzazione </a:t>
            </a:r>
            <a:r>
              <a:rPr lang="it-IT" altLang="it-IT" sz="2400" dirty="0">
                <a:solidFill>
                  <a:schemeClr val="bg1"/>
                </a:solidFill>
              </a:rPr>
              <a:t>da parte Inps; </a:t>
            </a:r>
          </a:p>
          <a:p>
            <a:pPr marL="457200" indent="-457200" algn="just" eaLnBrk="1" hangingPunct="1">
              <a:buFont typeface="+mj-lt"/>
              <a:buAutoNum type="arabicPeriod"/>
            </a:pPr>
            <a:r>
              <a:rPr lang="it-IT" altLang="it-IT" sz="2400" dirty="0" smtClean="0">
                <a:solidFill>
                  <a:schemeClr val="bg1"/>
                </a:solidFill>
              </a:rPr>
              <a:t>Richiesta </a:t>
            </a:r>
            <a:r>
              <a:rPr lang="it-IT" altLang="it-IT" sz="2400" dirty="0">
                <a:solidFill>
                  <a:schemeClr val="bg1"/>
                </a:solidFill>
              </a:rPr>
              <a:t>codice di autorizzazione mediante cassetto previdenziale Inps (Codice Autorizzazione 8K) - la richiesta da parte aziendale può essere fatta anche mentre si è in attesa di autorizzazione </a:t>
            </a:r>
            <a:r>
              <a:rPr lang="it-IT" altLang="it-IT" sz="2400" dirty="0" smtClean="0">
                <a:solidFill>
                  <a:schemeClr val="bg1"/>
                </a:solidFill>
              </a:rPr>
              <a:t>Inps</a:t>
            </a:r>
            <a:r>
              <a:rPr lang="it-IT" altLang="it-IT" sz="2400" dirty="0">
                <a:solidFill>
                  <a:schemeClr val="bg1"/>
                </a:solidFill>
              </a:rPr>
              <a:t>.</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264</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6012160" y="5291082"/>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3" name="Ovale 2"/>
          <p:cNvSpPr/>
          <p:nvPr/>
        </p:nvSpPr>
        <p:spPr>
          <a:xfrm>
            <a:off x="1762125" y="5351090"/>
            <a:ext cx="2471936"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prstClr val="black"/>
                </a:solidFill>
              </a:rPr>
              <a:t>f</a:t>
            </a:r>
            <a:r>
              <a:rPr lang="it-IT" b="1" dirty="0" smtClean="0">
                <a:solidFill>
                  <a:prstClr val="black"/>
                </a:solidFill>
              </a:rPr>
              <a:t>asi procedimento</a:t>
            </a:r>
            <a:endParaRPr lang="it-IT" b="1" dirty="0">
              <a:solidFill>
                <a:prstClr val="black"/>
              </a:solidFill>
            </a:endParaRPr>
          </a:p>
        </p:txBody>
      </p:sp>
    </p:spTree>
    <p:extLst>
      <p:ext uri="{BB962C8B-B14F-4D97-AF65-F5344CB8AC3E}">
        <p14:creationId xmlns:p14="http://schemas.microsoft.com/office/powerpoint/2010/main" val="3122572276"/>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556792"/>
            <a:ext cx="8640960" cy="5184576"/>
          </a:xfrm>
        </p:spPr>
        <p:txBody>
          <a:bodyPr/>
          <a:lstStyle/>
          <a:p>
            <a:pPr eaLnBrk="1" hangingPunct="1"/>
            <a:r>
              <a:rPr lang="it-IT" altLang="it-IT" sz="1800" b="1" dirty="0" smtClean="0">
                <a:solidFill>
                  <a:schemeClr val="bg1"/>
                </a:solidFill>
              </a:rPr>
              <a:t>Considerata </a:t>
            </a:r>
            <a:r>
              <a:rPr lang="it-IT" altLang="it-IT" sz="1800" b="1" dirty="0">
                <a:solidFill>
                  <a:schemeClr val="bg1"/>
                </a:solidFill>
              </a:rPr>
              <a:t>la portata innovativa della riforma sugli ammortizzatori sociali risulta di notevole importanza la </a:t>
            </a:r>
            <a:endParaRPr lang="it-IT" altLang="it-IT" sz="1800" b="1" dirty="0" smtClean="0">
              <a:solidFill>
                <a:schemeClr val="bg1"/>
              </a:solidFill>
            </a:endParaRPr>
          </a:p>
          <a:p>
            <a:pPr eaLnBrk="1" hangingPunct="1"/>
            <a:r>
              <a:rPr lang="it-IT" altLang="it-IT" sz="1800" b="1" dirty="0" smtClean="0">
                <a:solidFill>
                  <a:schemeClr val="bg1"/>
                </a:solidFill>
              </a:rPr>
              <a:t>disciplina </a:t>
            </a:r>
            <a:r>
              <a:rPr lang="it-IT" altLang="it-IT" sz="1800" b="1" dirty="0">
                <a:solidFill>
                  <a:schemeClr val="bg1"/>
                </a:solidFill>
              </a:rPr>
              <a:t>del regime transitorio</a:t>
            </a:r>
            <a:r>
              <a:rPr lang="it-IT" altLang="it-IT" sz="1800" dirty="0">
                <a:solidFill>
                  <a:schemeClr val="bg1"/>
                </a:solidFill>
              </a:rPr>
              <a:t>.  </a:t>
            </a:r>
            <a:endParaRPr lang="it-IT" altLang="it-IT" sz="1800" dirty="0" smtClean="0">
              <a:solidFill>
                <a:schemeClr val="bg1"/>
              </a:solidFill>
            </a:endParaRPr>
          </a:p>
          <a:p>
            <a:pPr eaLnBrk="1" hangingPunct="1"/>
            <a:endParaRPr lang="it-IT" altLang="it-IT" sz="1800" dirty="0" smtClean="0">
              <a:solidFill>
                <a:schemeClr val="bg1"/>
              </a:solidFill>
            </a:endParaRPr>
          </a:p>
          <a:p>
            <a:pPr marL="285750" indent="-285750" algn="just" eaLnBrk="1" hangingPunct="1">
              <a:buFont typeface="Arial" panose="020B0604020202020204" pitchFamily="34" charset="0"/>
              <a:buChar char="•"/>
            </a:pPr>
            <a:r>
              <a:rPr lang="it-IT" altLang="it-IT" sz="1800" dirty="0" smtClean="0">
                <a:solidFill>
                  <a:schemeClr val="bg1"/>
                </a:solidFill>
              </a:rPr>
              <a:t>Tale </a:t>
            </a:r>
            <a:r>
              <a:rPr lang="it-IT" altLang="it-IT" sz="1800" dirty="0">
                <a:solidFill>
                  <a:schemeClr val="bg1"/>
                </a:solidFill>
              </a:rPr>
              <a:t>disciplina è contenuta negli artt. 42 cc. 1-3 e 44 cc. 1 e 2 del </a:t>
            </a:r>
            <a:r>
              <a:rPr lang="it-IT" altLang="it-IT" sz="1800" dirty="0" err="1">
                <a:solidFill>
                  <a:schemeClr val="bg1"/>
                </a:solidFill>
              </a:rPr>
              <a:t>DLgs</a:t>
            </a:r>
            <a:r>
              <a:rPr lang="it-IT" altLang="it-IT" sz="1800" dirty="0">
                <a:solidFill>
                  <a:schemeClr val="bg1"/>
                </a:solidFill>
              </a:rPr>
              <a:t> 148/2015. In via generale la </a:t>
            </a:r>
            <a:r>
              <a:rPr lang="it-IT" altLang="it-IT" sz="1800" b="1" dirty="0">
                <a:solidFill>
                  <a:schemeClr val="bg1"/>
                </a:solidFill>
              </a:rPr>
              <a:t>nuova normativa sui CDS trova applicazione esclusivamente per le richieste di concessione del trattamento presentate dal 24 settembre 2015</a:t>
            </a:r>
            <a:r>
              <a:rPr lang="it-IT" altLang="it-IT" sz="1800" dirty="0">
                <a:solidFill>
                  <a:schemeClr val="bg1"/>
                </a:solidFill>
              </a:rPr>
              <a:t> (data di entrata in vigore del </a:t>
            </a:r>
            <a:r>
              <a:rPr lang="it-IT" altLang="it-IT" sz="1800" dirty="0" err="1">
                <a:solidFill>
                  <a:schemeClr val="bg1"/>
                </a:solidFill>
              </a:rPr>
              <a:t>DLgs</a:t>
            </a:r>
            <a:r>
              <a:rPr lang="it-IT" altLang="it-IT" sz="1800" dirty="0">
                <a:solidFill>
                  <a:schemeClr val="bg1"/>
                </a:solidFill>
              </a:rPr>
              <a:t> 148/2015).  </a:t>
            </a:r>
          </a:p>
          <a:p>
            <a:pPr marL="285750" indent="-285750" algn="just" eaLnBrk="1" hangingPunct="1">
              <a:buFont typeface="Arial" panose="020B0604020202020204" pitchFamily="34" charset="0"/>
              <a:buChar char="•"/>
            </a:pPr>
            <a:r>
              <a:rPr lang="it-IT" altLang="it-IT" sz="1800" dirty="0" smtClean="0">
                <a:solidFill>
                  <a:schemeClr val="bg1"/>
                </a:solidFill>
              </a:rPr>
              <a:t>Ne </a:t>
            </a:r>
            <a:r>
              <a:rPr lang="it-IT" altLang="it-IT" sz="1800" dirty="0">
                <a:solidFill>
                  <a:schemeClr val="bg1"/>
                </a:solidFill>
              </a:rPr>
              <a:t>consegue che la solidarietà </a:t>
            </a:r>
            <a:r>
              <a:rPr lang="it-IT" altLang="it-IT" sz="1800" b="1" dirty="0">
                <a:solidFill>
                  <a:schemeClr val="bg1"/>
                </a:solidFill>
              </a:rPr>
              <a:t>derivante da una richiesta presentata al 23 settembre 2015 continuerà ad essere disciplinata dalla previgente normativa</a:t>
            </a:r>
            <a:r>
              <a:rPr lang="it-IT" altLang="it-IT" sz="1800" dirty="0">
                <a:solidFill>
                  <a:schemeClr val="bg1"/>
                </a:solidFill>
              </a:rPr>
              <a:t>. </a:t>
            </a:r>
            <a:endParaRPr lang="it-IT" altLang="it-IT" sz="1800" dirty="0" smtClean="0">
              <a:solidFill>
                <a:schemeClr val="bg1"/>
              </a:solidFill>
            </a:endParaRPr>
          </a:p>
          <a:p>
            <a:pPr marL="285750" indent="-285750" algn="just" eaLnBrk="1" hangingPunct="1">
              <a:buFont typeface="Arial" panose="020B0604020202020204" pitchFamily="34" charset="0"/>
              <a:buChar char="•"/>
            </a:pPr>
            <a:endParaRPr lang="it-IT" altLang="it-IT" sz="1800" dirty="0">
              <a:solidFill>
                <a:schemeClr val="bg1"/>
              </a:solidFill>
            </a:endParaRPr>
          </a:p>
          <a:p>
            <a:pPr marL="285750" indent="-285750" algn="just" eaLnBrk="1" hangingPunct="1">
              <a:buFont typeface="Arial" panose="020B0604020202020204" pitchFamily="34" charset="0"/>
              <a:buChar char="•"/>
            </a:pPr>
            <a:r>
              <a:rPr lang="it-IT" altLang="it-IT" sz="1800" b="1" dirty="0" smtClean="0">
                <a:solidFill>
                  <a:schemeClr val="bg1"/>
                </a:solidFill>
              </a:rPr>
              <a:t>Questione </a:t>
            </a:r>
            <a:r>
              <a:rPr lang="it-IT" altLang="it-IT" sz="1800" b="1" dirty="0">
                <a:solidFill>
                  <a:schemeClr val="bg1"/>
                </a:solidFill>
              </a:rPr>
              <a:t>controversa</a:t>
            </a:r>
            <a:r>
              <a:rPr lang="it-IT" altLang="it-IT" sz="1800" dirty="0">
                <a:solidFill>
                  <a:schemeClr val="bg1"/>
                </a:solidFill>
              </a:rPr>
              <a:t> risulta il regime transitorio derivante dalla </a:t>
            </a:r>
            <a:r>
              <a:rPr lang="it-IT" altLang="it-IT" sz="1800" b="1" dirty="0">
                <a:solidFill>
                  <a:schemeClr val="bg1"/>
                </a:solidFill>
              </a:rPr>
              <a:t>proroga dell’ istanza </a:t>
            </a:r>
            <a:r>
              <a:rPr lang="it-IT" altLang="it-IT" sz="1800" dirty="0">
                <a:solidFill>
                  <a:schemeClr val="bg1"/>
                </a:solidFill>
              </a:rPr>
              <a:t>originaria </a:t>
            </a:r>
            <a:r>
              <a:rPr lang="it-IT" altLang="it-IT" sz="1800" b="1" dirty="0">
                <a:solidFill>
                  <a:schemeClr val="bg1"/>
                </a:solidFill>
              </a:rPr>
              <a:t>presentata entro il 23 settembre 2015</a:t>
            </a:r>
            <a:r>
              <a:rPr lang="it-IT" altLang="it-IT" sz="1800" dirty="0">
                <a:solidFill>
                  <a:schemeClr val="bg1"/>
                </a:solidFill>
              </a:rPr>
              <a:t>.  </a:t>
            </a:r>
          </a:p>
          <a:p>
            <a:pPr algn="just" eaLnBrk="1" hangingPunct="1"/>
            <a:r>
              <a:rPr lang="it-IT" altLang="it-IT" sz="1800" b="1" dirty="0" smtClean="0">
                <a:solidFill>
                  <a:schemeClr val="bg1"/>
                </a:solidFill>
              </a:rPr>
              <a:t> </a:t>
            </a:r>
            <a:endParaRPr lang="it-IT" altLang="it-IT" sz="1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265</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6286500" y="5604119"/>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3" name="Ovale 2"/>
          <p:cNvSpPr/>
          <p:nvPr/>
        </p:nvSpPr>
        <p:spPr>
          <a:xfrm>
            <a:off x="526157" y="5690745"/>
            <a:ext cx="2471936" cy="100686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regime transitorio</a:t>
            </a:r>
            <a:endParaRPr lang="it-IT" b="1" dirty="0">
              <a:solidFill>
                <a:prstClr val="black"/>
              </a:solidFill>
            </a:endParaRPr>
          </a:p>
        </p:txBody>
      </p:sp>
      <p:sp>
        <p:nvSpPr>
          <p:cNvPr id="4" name="Freccia in giù 3"/>
          <p:cNvSpPr/>
          <p:nvPr/>
        </p:nvSpPr>
        <p:spPr>
          <a:xfrm>
            <a:off x="4572000" y="5604119"/>
            <a:ext cx="484632" cy="590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8073072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556792"/>
            <a:ext cx="8640960" cy="5184576"/>
          </a:xfrm>
        </p:spPr>
        <p:txBody>
          <a:bodyPr/>
          <a:lstStyle/>
          <a:p>
            <a:pPr algn="just" eaLnBrk="1" hangingPunct="1"/>
            <a:r>
              <a:rPr lang="it-IT" altLang="it-IT" sz="1800" dirty="0" smtClean="0">
                <a:solidFill>
                  <a:schemeClr val="bg1"/>
                </a:solidFill>
              </a:rPr>
              <a:t> </a:t>
            </a:r>
            <a:r>
              <a:rPr lang="it-IT" altLang="it-IT" sz="1800" b="1" dirty="0" smtClean="0">
                <a:solidFill>
                  <a:schemeClr val="bg1"/>
                </a:solidFill>
              </a:rPr>
              <a:t>Il </a:t>
            </a:r>
            <a:r>
              <a:rPr lang="it-IT" altLang="it-IT" sz="1800" b="1" dirty="0">
                <a:solidFill>
                  <a:schemeClr val="bg1"/>
                </a:solidFill>
              </a:rPr>
              <a:t>Ministero del Lavoro con circolare n. 30/2015 ha chiarito che la proroga della  richiesta originaria di concessione del trattamento comporta la proroga dell’applicazione della previgente disciplina. </a:t>
            </a:r>
            <a:endParaRPr lang="it-IT" altLang="it-IT" sz="1800" b="1" dirty="0" smtClean="0">
              <a:solidFill>
                <a:schemeClr val="bg1"/>
              </a:solidFill>
            </a:endParaRPr>
          </a:p>
          <a:p>
            <a:pPr algn="just" eaLnBrk="1" hangingPunct="1"/>
            <a:endParaRPr lang="it-IT" altLang="it-IT" sz="1800" b="1" dirty="0">
              <a:solidFill>
                <a:schemeClr val="bg1"/>
              </a:solidFill>
            </a:endParaRPr>
          </a:p>
          <a:p>
            <a:pPr algn="just" eaLnBrk="1" hangingPunct="1"/>
            <a:endParaRPr lang="it-IT" altLang="it-IT" sz="1800" b="1" dirty="0" smtClean="0">
              <a:solidFill>
                <a:schemeClr val="bg1"/>
              </a:solidFill>
            </a:endParaRPr>
          </a:p>
          <a:p>
            <a:pPr algn="just" eaLnBrk="1" hangingPunct="1"/>
            <a:endParaRPr lang="it-IT" altLang="it-IT" sz="1800" b="1" dirty="0">
              <a:solidFill>
                <a:schemeClr val="bg1"/>
              </a:solidFill>
            </a:endParaRPr>
          </a:p>
          <a:p>
            <a:pPr algn="just" eaLnBrk="1" hangingPunct="1"/>
            <a:r>
              <a:rPr lang="it-IT" altLang="it-IT" sz="1800" dirty="0">
                <a:solidFill>
                  <a:schemeClr val="bg1"/>
                </a:solidFill>
              </a:rPr>
              <a:t>Secondo il Ministero del lavoro tale regola vale esclusivamente per la proroga di domande </a:t>
            </a:r>
            <a:r>
              <a:rPr lang="it-IT" altLang="it-IT" sz="1800" b="1" dirty="0">
                <a:solidFill>
                  <a:schemeClr val="bg1"/>
                </a:solidFill>
              </a:rPr>
              <a:t>originariamente presentate per 24 mesi e non per quelle presentate per 12 mesi. </a:t>
            </a:r>
            <a:endParaRPr lang="it-IT" altLang="it-IT" sz="1800" b="1" dirty="0" smtClean="0">
              <a:solidFill>
                <a:schemeClr val="bg1"/>
              </a:solidFill>
            </a:endParaRPr>
          </a:p>
          <a:p>
            <a:pPr algn="just" eaLnBrk="1" hangingPunct="1"/>
            <a:endParaRPr lang="it-IT" altLang="it-IT" sz="1800" b="1" dirty="0">
              <a:solidFill>
                <a:schemeClr val="bg1"/>
              </a:solidFill>
            </a:endParaRPr>
          </a:p>
          <a:p>
            <a:pPr algn="just" eaLnBrk="1" hangingPunct="1"/>
            <a:r>
              <a:rPr lang="it-IT" altLang="it-IT" sz="1800" b="1" dirty="0">
                <a:solidFill>
                  <a:schemeClr val="bg1"/>
                </a:solidFill>
              </a:rPr>
              <a:t>Ciò in quanto il Ministero del Lavoro giustifica l’applicazione della disciplina previgente anche alla proroga della domanda con il fatto che i decreti di autorizzazione della solidarietà venivano rilasciati per un periodo non superiore a 12 mesi anche se le domande erano presentate per 24 mesi. </a:t>
            </a:r>
            <a:endParaRPr lang="it-IT" altLang="it-IT" sz="1800" b="1" dirty="0">
              <a:solidFill>
                <a:schemeClr val="bg1"/>
              </a:solidFill>
            </a:endParaRPr>
          </a:p>
          <a:p>
            <a:pPr algn="just" eaLnBrk="1" hangingPunct="1"/>
            <a:r>
              <a:rPr lang="it-IT" altLang="it-IT" sz="1400" dirty="0">
                <a:solidFill>
                  <a:schemeClr val="bg1"/>
                </a:solidFill>
              </a:rPr>
              <a:t>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266</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5940152" y="5806681"/>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3" name="Ovale 2"/>
          <p:cNvSpPr/>
          <p:nvPr/>
        </p:nvSpPr>
        <p:spPr>
          <a:xfrm>
            <a:off x="1745968" y="5899150"/>
            <a:ext cx="2471936"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regime transitorio</a:t>
            </a:r>
            <a:endParaRPr lang="it-IT" b="1" dirty="0">
              <a:solidFill>
                <a:prstClr val="black"/>
              </a:solidFill>
            </a:endParaRPr>
          </a:p>
        </p:txBody>
      </p:sp>
      <p:sp>
        <p:nvSpPr>
          <p:cNvPr id="4" name="Freccia in giù 3"/>
          <p:cNvSpPr/>
          <p:nvPr/>
        </p:nvSpPr>
        <p:spPr>
          <a:xfrm>
            <a:off x="4217904" y="2564904"/>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6568090"/>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968552"/>
          </a:xfrm>
        </p:spPr>
        <p:txBody>
          <a:bodyPr/>
          <a:lstStyle/>
          <a:p>
            <a:pPr marL="285750" indent="-285750" algn="just" eaLnBrk="1" hangingPunct="1">
              <a:buFont typeface="Arial" panose="020B0604020202020204" pitchFamily="34" charset="0"/>
              <a:buChar char="•"/>
            </a:pPr>
            <a:r>
              <a:rPr lang="it-IT" altLang="it-IT" sz="1800" dirty="0" smtClean="0">
                <a:solidFill>
                  <a:schemeClr val="bg1"/>
                </a:solidFill>
              </a:rPr>
              <a:t>Riguardo </a:t>
            </a:r>
            <a:r>
              <a:rPr lang="it-IT" altLang="it-IT" sz="1800" dirty="0">
                <a:solidFill>
                  <a:schemeClr val="bg1"/>
                </a:solidFill>
              </a:rPr>
              <a:t>alla </a:t>
            </a:r>
            <a:r>
              <a:rPr lang="it-IT" altLang="it-IT" sz="1800" b="1" dirty="0">
                <a:solidFill>
                  <a:schemeClr val="bg1"/>
                </a:solidFill>
              </a:rPr>
              <a:t>durata dei trattamenti di integrazione salariale</a:t>
            </a:r>
            <a:r>
              <a:rPr lang="it-IT" altLang="it-IT" sz="1800" dirty="0">
                <a:solidFill>
                  <a:schemeClr val="bg1"/>
                </a:solidFill>
              </a:rPr>
              <a:t>, l’art. 44 comma 2 prevede che: “ai fini del calcolo della durata massima complessiva delle integrazioni salariali di cui all’art. 4, commi 1 e 2, i </a:t>
            </a:r>
            <a:r>
              <a:rPr lang="it-IT" altLang="it-IT" sz="1800" b="1" u="sng" dirty="0">
                <a:solidFill>
                  <a:schemeClr val="bg1"/>
                </a:solidFill>
              </a:rPr>
              <a:t>trattamenti richiesti </a:t>
            </a:r>
            <a:r>
              <a:rPr lang="it-IT" altLang="it-IT" sz="1800" b="1" dirty="0">
                <a:solidFill>
                  <a:schemeClr val="bg1"/>
                </a:solidFill>
              </a:rPr>
              <a:t>prima della data di entrata in vigore del presente decreto si computano per la sola parte del periodo autorizzato successivo a tale data”. </a:t>
            </a:r>
            <a:endParaRPr lang="it-IT" altLang="it-IT" sz="1800" b="1" dirty="0" smtClean="0">
              <a:solidFill>
                <a:schemeClr val="bg1"/>
              </a:solidFill>
            </a:endParaRPr>
          </a:p>
          <a:p>
            <a:pPr marL="285750" indent="-285750" algn="just" eaLnBrk="1" hangingPunct="1">
              <a:buFont typeface="Arial" panose="020B0604020202020204" pitchFamily="34" charset="0"/>
              <a:buChar char="•"/>
            </a:pPr>
            <a:endParaRPr lang="it-IT" altLang="it-IT" sz="1800" b="1" dirty="0">
              <a:solidFill>
                <a:schemeClr val="bg1"/>
              </a:solidFill>
            </a:endParaRPr>
          </a:p>
          <a:p>
            <a:pPr marL="285750" indent="-285750" algn="just" eaLnBrk="1" hangingPunct="1">
              <a:buFont typeface="Arial" panose="020B0604020202020204" pitchFamily="34" charset="0"/>
              <a:buChar char="•"/>
            </a:pPr>
            <a:r>
              <a:rPr lang="it-IT" altLang="it-IT" sz="1800" dirty="0" smtClean="0">
                <a:solidFill>
                  <a:schemeClr val="bg1"/>
                </a:solidFill>
              </a:rPr>
              <a:t>Pertanto </a:t>
            </a:r>
            <a:r>
              <a:rPr lang="it-IT" altLang="it-IT" sz="1800" dirty="0">
                <a:solidFill>
                  <a:schemeClr val="bg1"/>
                </a:solidFill>
              </a:rPr>
              <a:t>come confermato dal Ministero del Lavoro con circolare n. 24 del 2015</a:t>
            </a:r>
            <a:r>
              <a:rPr lang="it-IT" altLang="it-IT" sz="1800" b="1" dirty="0">
                <a:solidFill>
                  <a:schemeClr val="bg1"/>
                </a:solidFill>
              </a:rPr>
              <a:t> per la verifica del rispetto della durata massima (36 mesi in un quinquennio mobile) vengono considerati esclusivamente i trattamenti di integrazione salariale che si collocano dal 24 settembre 2015 con conseguente azzeramento dei trattamenti già percepiti in data precedente.   </a:t>
            </a:r>
          </a:p>
          <a:p>
            <a:pPr algn="just" eaLnBrk="1" hangingPunct="1"/>
            <a:r>
              <a:rPr lang="it-IT" altLang="it-IT" sz="1800" dirty="0">
                <a:solidFill>
                  <a:schemeClr val="bg1"/>
                </a:solidFill>
              </a:rPr>
              <a:t>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267</a:t>
            </a:fld>
            <a:endParaRPr lang="it-IT">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
        <p:nvSpPr>
          <p:cNvPr id="8" name="Pergamena 2 7"/>
          <p:cNvSpPr/>
          <p:nvPr/>
        </p:nvSpPr>
        <p:spPr>
          <a:xfrm>
            <a:off x="5987759" y="5636027"/>
            <a:ext cx="2448272"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white"/>
                </a:solidFill>
              </a:rPr>
              <a:t>Fondazione Studi circ. n. 6 del 14/3/2016</a:t>
            </a:r>
            <a:endParaRPr lang="it-IT" b="1" dirty="0">
              <a:solidFill>
                <a:prstClr val="white"/>
              </a:solidFill>
            </a:endParaRPr>
          </a:p>
        </p:txBody>
      </p:sp>
      <p:sp>
        <p:nvSpPr>
          <p:cNvPr id="3" name="Ovale 2"/>
          <p:cNvSpPr/>
          <p:nvPr/>
        </p:nvSpPr>
        <p:spPr>
          <a:xfrm>
            <a:off x="1895872" y="5754899"/>
            <a:ext cx="2471936"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smtClean="0">
                <a:solidFill>
                  <a:prstClr val="black"/>
                </a:solidFill>
              </a:rPr>
              <a:t>regime transitorio</a:t>
            </a:r>
            <a:endParaRPr lang="it-IT" b="1" dirty="0">
              <a:solidFill>
                <a:prstClr val="black"/>
              </a:solidFill>
            </a:endParaRPr>
          </a:p>
        </p:txBody>
      </p:sp>
    </p:spTree>
    <p:extLst>
      <p:ext uri="{BB962C8B-B14F-4D97-AF65-F5344CB8AC3E}">
        <p14:creationId xmlns:p14="http://schemas.microsoft.com/office/powerpoint/2010/main" val="533804030"/>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a:r>
              <a:rPr lang="it-IT" sz="2400" b="1" dirty="0" smtClean="0">
                <a:solidFill>
                  <a:schemeClr val="bg1"/>
                </a:solidFill>
              </a:rPr>
              <a:t>ESEMPIO 1 (contratto di solidarietà </a:t>
            </a:r>
            <a:r>
              <a:rPr lang="it-IT" sz="2400" b="1" u="sng" dirty="0" err="1" smtClean="0">
                <a:solidFill>
                  <a:schemeClr val="bg1"/>
                </a:solidFill>
              </a:rPr>
              <a:t>D.Lgs.</a:t>
            </a:r>
            <a:r>
              <a:rPr lang="it-IT" sz="2400" b="1" u="sng" dirty="0" smtClean="0">
                <a:solidFill>
                  <a:schemeClr val="bg1"/>
                </a:solidFill>
              </a:rPr>
              <a:t> n. 148/2015</a:t>
            </a:r>
            <a:r>
              <a:rPr lang="it-IT" sz="2400" b="1" dirty="0" smtClean="0">
                <a:solidFill>
                  <a:schemeClr val="bg1"/>
                </a:solidFill>
              </a:rPr>
              <a:t>)</a:t>
            </a:r>
            <a:endParaRPr lang="it-IT" sz="2400" dirty="0" smtClean="0">
              <a:solidFill>
                <a:schemeClr val="bg1"/>
              </a:solidFill>
            </a:endParaRPr>
          </a:p>
          <a:p>
            <a:pPr algn="just"/>
            <a:r>
              <a:rPr lang="it-IT" sz="2400" b="1" i="1" dirty="0" smtClean="0">
                <a:solidFill>
                  <a:schemeClr val="bg1"/>
                </a:solidFill>
              </a:rPr>
              <a:t> </a:t>
            </a:r>
            <a:endParaRPr lang="it-IT" sz="2400" dirty="0" smtClean="0">
              <a:solidFill>
                <a:schemeClr val="bg1"/>
              </a:solidFill>
            </a:endParaRPr>
          </a:p>
          <a:p>
            <a:pPr lvl="0" algn="just"/>
            <a:r>
              <a:rPr lang="it-IT" sz="2400" dirty="0" smtClean="0">
                <a:solidFill>
                  <a:schemeClr val="bg1"/>
                </a:solidFill>
              </a:rPr>
              <a:t>Lavoratore, categoria impiegato, livello 5°, CCNL Metalmeccanici Industria.</a:t>
            </a:r>
          </a:p>
          <a:p>
            <a:pPr lvl="0" algn="just"/>
            <a:r>
              <a:rPr lang="it-IT" sz="2400" dirty="0" smtClean="0">
                <a:solidFill>
                  <a:schemeClr val="bg1"/>
                </a:solidFill>
              </a:rPr>
              <a:t>Contratto di solidarietà ordinaria dal 01/10/2014 al 30/09/2016, riduzione orario di lavoro 50% (4 ore al giorno dal lunedì al venerdì).</a:t>
            </a:r>
          </a:p>
          <a:p>
            <a:pPr algn="just"/>
            <a:r>
              <a:rPr lang="it-IT" sz="2400" dirty="0" smtClean="0">
                <a:solidFill>
                  <a:schemeClr val="bg1"/>
                </a:solidFill>
              </a:rPr>
              <a:t> </a:t>
            </a:r>
          </a:p>
          <a:p>
            <a:pPr algn="just" eaLnBrk="1" hangingPunct="1"/>
            <a:endParaRPr lang="it-IT" altLang="it-IT" sz="1800" i="1" dirty="0" smtClean="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268</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86651033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eaLnBrk="1" hangingPunct="1"/>
            <a:endParaRPr lang="it-IT" altLang="it-IT" sz="2400" b="1" dirty="0" smtClean="0">
              <a:solidFill>
                <a:schemeClr val="bg1"/>
              </a:solidFill>
            </a:endParaRPr>
          </a:p>
          <a:p>
            <a:pPr algn="just" eaLnBrk="1" hangingPunct="1"/>
            <a:endParaRPr lang="it-IT" altLang="it-IT" sz="1800" i="1" dirty="0" smtClean="0">
              <a:solidFill>
                <a:schemeClr val="bg1"/>
              </a:solidFill>
            </a:endParaRPr>
          </a:p>
        </p:txBody>
      </p:sp>
      <p:pic>
        <p:nvPicPr>
          <p:cNvPr id="2054" name="Immagine 7" descr="nuovo-mod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269</a:t>
            </a:fld>
            <a:endParaRPr lang="it-IT" dirty="0">
              <a:solidFill>
                <a:prstClr val="white">
                  <a:tint val="75000"/>
                </a:prstClr>
              </a:solidFill>
            </a:endParaRPr>
          </a:p>
        </p:txBody>
      </p:sp>
      <p:pic>
        <p:nvPicPr>
          <p:cNvPr id="9" name="Immagine 7"/>
          <p:cNvPicPr>
            <a:picLocks noChangeAspect="1"/>
          </p:cNvPicPr>
          <p:nvPr/>
        </p:nvPicPr>
        <p:blipFill>
          <a:blip r:embed="rId6" cstate="print"/>
          <a:srcRect/>
          <a:stretch>
            <a:fillRect/>
          </a:stretch>
        </p:blipFill>
        <p:spPr bwMode="auto">
          <a:xfrm>
            <a:off x="1762125" y="506413"/>
            <a:ext cx="4524375" cy="1000125"/>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755576" y="1700808"/>
          <a:ext cx="7992888" cy="4752528"/>
        </p:xfrm>
        <a:graphic>
          <a:graphicData uri="http://schemas.openxmlformats.org/presentationml/2006/ole">
            <mc:AlternateContent xmlns:mc="http://schemas.openxmlformats.org/markup-compatibility/2006">
              <mc:Choice xmlns:v="urn:schemas-microsoft-com:vml" Requires="v">
                <p:oleObj spid="_x0000_s418836" name="Documento" r:id="rId7" imgW="6221524" imgH="4261960" progId="Word.Document.12">
                  <p:embed/>
                </p:oleObj>
              </mc:Choice>
              <mc:Fallback>
                <p:oleObj name="Documento" r:id="rId7" imgW="6221524" imgH="4261960"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1700808"/>
                        <a:ext cx="799288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5132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38" y="282575"/>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000" b="1" dirty="0" smtClean="0">
                <a:solidFill>
                  <a:schemeClr val="bg1"/>
                </a:solidFill>
              </a:rPr>
              <a:t>5. </a:t>
            </a:r>
            <a:r>
              <a:rPr lang="it-IT" altLang="it-IT" sz="2000" b="1" u="sng" dirty="0" smtClean="0">
                <a:solidFill>
                  <a:schemeClr val="bg1"/>
                </a:solidFill>
              </a:rPr>
              <a:t>L’impianto sanzionatorio</a:t>
            </a:r>
          </a:p>
        </p:txBody>
      </p:sp>
      <p:sp>
        <p:nvSpPr>
          <p:cNvPr id="307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846454-291B-48B3-92D6-0E7B6AEB6B72}" type="slidenum">
              <a:rPr lang="it-IT" altLang="it-IT" sz="1200">
                <a:solidFill>
                  <a:srgbClr val="FFFFFF"/>
                </a:solidFill>
              </a:rPr>
              <a:pPr>
                <a:spcBef>
                  <a:spcPct val="0"/>
                </a:spcBef>
                <a:buFontTx/>
                <a:buNone/>
              </a:pPr>
              <a:t>27</a:t>
            </a:fld>
            <a:endParaRPr lang="it-IT" altLang="it-IT" sz="1200">
              <a:solidFill>
                <a:srgbClr val="FFFFFF"/>
              </a:solidFill>
            </a:endParaRPr>
          </a:p>
        </p:txBody>
      </p:sp>
      <p:pic>
        <p:nvPicPr>
          <p:cNvPr id="307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93DE9F9-7BF9-4202-804F-E6C21227F44B}" type="datetime1">
              <a:rPr lang="it-IT" smtClean="0">
                <a:solidFill>
                  <a:prstClr val="white">
                    <a:tint val="75000"/>
                  </a:prstClr>
                </a:solidFill>
              </a:rPr>
              <a:pPr>
                <a:defRPr/>
              </a:pPr>
              <a:t>21/03/2016</a:t>
            </a:fld>
            <a:endParaRPr lang="it-IT">
              <a:solidFill>
                <a:prstClr val="white">
                  <a:tint val="75000"/>
                </a:prstClr>
              </a:solidFill>
            </a:endParaRPr>
          </a:p>
        </p:txBody>
      </p:sp>
      <p:sp>
        <p:nvSpPr>
          <p:cNvPr id="4" name="Rettangolo arrotondato 3"/>
          <p:cNvSpPr/>
          <p:nvPr/>
        </p:nvSpPr>
        <p:spPr>
          <a:xfrm>
            <a:off x="1633538" y="3068638"/>
            <a:ext cx="5899150" cy="19446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rPr>
              <a:t>Il datore di lavoro che alteri il suddetto modulo è punito con la </a:t>
            </a:r>
            <a:r>
              <a:rPr lang="it-IT" b="1" dirty="0">
                <a:solidFill>
                  <a:prstClr val="black"/>
                </a:solidFill>
              </a:rPr>
              <a:t>sanzione amministrativa da euro 5.000 ad euro 30.000</a:t>
            </a:r>
          </a:p>
        </p:txBody>
      </p:sp>
      <p:pic>
        <p:nvPicPr>
          <p:cNvPr id="3072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r>
              <a:rPr lang="it-IT" sz="2400" b="1" i="1" u="sng" dirty="0" smtClean="0">
                <a:solidFill>
                  <a:schemeClr val="bg1"/>
                </a:solidFill>
              </a:rPr>
              <a:t>Descrizione dei calcoli</a:t>
            </a:r>
            <a:endParaRPr lang="it-IT" sz="2400" dirty="0" smtClean="0">
              <a:solidFill>
                <a:schemeClr val="bg1"/>
              </a:solidFill>
            </a:endParaRPr>
          </a:p>
          <a:p>
            <a:pPr algn="just"/>
            <a:r>
              <a:rPr lang="it-IT" sz="2400" b="1" i="1" dirty="0" smtClean="0">
                <a:solidFill>
                  <a:schemeClr val="bg1"/>
                </a:solidFill>
              </a:rPr>
              <a:t> </a:t>
            </a:r>
            <a:endParaRPr lang="it-IT" sz="2400" dirty="0" smtClean="0">
              <a:solidFill>
                <a:schemeClr val="bg1"/>
              </a:solidFill>
            </a:endParaRPr>
          </a:p>
          <a:p>
            <a:pPr algn="just"/>
            <a:r>
              <a:rPr lang="it-IT" sz="2400" b="1" i="1" dirty="0" smtClean="0">
                <a:solidFill>
                  <a:schemeClr val="bg1"/>
                </a:solidFill>
              </a:rPr>
              <a:t>1) Ore lavorate nel mese</a:t>
            </a:r>
            <a:endParaRPr lang="it-IT" sz="2400" dirty="0" smtClean="0">
              <a:solidFill>
                <a:schemeClr val="bg1"/>
              </a:solidFill>
            </a:endParaRPr>
          </a:p>
          <a:p>
            <a:pPr algn="just"/>
            <a:r>
              <a:rPr lang="it-IT" sz="2400" dirty="0" smtClean="0">
                <a:solidFill>
                  <a:schemeClr val="bg1"/>
                </a:solidFill>
              </a:rPr>
              <a:t>Il lavoratore in esame presta la propria attività per 20 ore settimanali, dal lunedì al venerdì, in virtù della riduzione di orario concordata con l’accordo di solidarietà. </a:t>
            </a:r>
          </a:p>
          <a:p>
            <a:pPr algn="just"/>
            <a:r>
              <a:rPr lang="it-IT" sz="2400" b="1" i="1" dirty="0" smtClean="0">
                <a:solidFill>
                  <a:schemeClr val="bg1"/>
                </a:solidFill>
              </a:rPr>
              <a:t>2) Retribuzione a carico del datore di lavoro</a:t>
            </a:r>
            <a:endParaRPr lang="it-IT" sz="2400" dirty="0" smtClean="0">
              <a:solidFill>
                <a:schemeClr val="bg1"/>
              </a:solidFill>
            </a:endParaRPr>
          </a:p>
          <a:p>
            <a:pPr algn="just"/>
            <a:r>
              <a:rPr lang="it-IT" sz="2400" dirty="0" smtClean="0">
                <a:solidFill>
                  <a:schemeClr val="bg1"/>
                </a:solidFill>
              </a:rPr>
              <a:t>La retribuzione, secondo quanto disposto dal CCNL in esempio, è </a:t>
            </a:r>
            <a:r>
              <a:rPr lang="it-IT" sz="2400" dirty="0" err="1" smtClean="0">
                <a:solidFill>
                  <a:schemeClr val="bg1"/>
                </a:solidFill>
              </a:rPr>
              <a:t>mensilizzata</a:t>
            </a:r>
            <a:r>
              <a:rPr lang="it-IT" sz="2400" dirty="0" smtClean="0">
                <a:solidFill>
                  <a:schemeClr val="bg1"/>
                </a:solidFill>
              </a:rPr>
              <a:t>: pertanto, il datore di lavoro corrisponde l’intera retribuzione contrattuale, da cui detrae le 92 ore di assenza.</a:t>
            </a:r>
          </a:p>
          <a:p>
            <a:pPr algn="just"/>
            <a:r>
              <a:rPr lang="it-IT" sz="2400" dirty="0" smtClean="0">
                <a:solidFill>
                  <a:schemeClr val="bg1"/>
                </a:solidFill>
              </a:rPr>
              <a:t>Il datore di lavoro anticipa la prestazione a carico INPS.</a:t>
            </a:r>
          </a:p>
          <a:p>
            <a:pPr algn="just"/>
            <a:endParaRPr 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270</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752279547"/>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5085184"/>
          </a:xfrm>
        </p:spPr>
        <p:txBody>
          <a:bodyPr/>
          <a:lstStyle/>
          <a:p>
            <a:pPr algn="just"/>
            <a:r>
              <a:rPr lang="it-IT" sz="1800" b="1" i="1" dirty="0" smtClean="0">
                <a:solidFill>
                  <a:schemeClr val="bg1"/>
                </a:solidFill>
              </a:rPr>
              <a:t>3) Integrazione salariale per CDS a carico dell’INPS</a:t>
            </a:r>
            <a:endParaRPr lang="it-IT" sz="1800" dirty="0" smtClean="0">
              <a:solidFill>
                <a:schemeClr val="bg1"/>
              </a:solidFill>
            </a:endParaRPr>
          </a:p>
          <a:p>
            <a:pPr algn="just"/>
            <a:r>
              <a:rPr lang="it-IT" sz="1800" dirty="0" smtClean="0">
                <a:solidFill>
                  <a:schemeClr val="bg1"/>
                </a:solidFill>
              </a:rPr>
              <a:t>L’integrazione salariale per contratto di solidarietà è pari all’80% della retribuzione corrente, decurtata di un importo pari al  5,84%, nel limite del massimale superiore previsto per le integrazioni salariali.</a:t>
            </a:r>
          </a:p>
          <a:p>
            <a:pPr algn="just"/>
            <a:r>
              <a:rPr lang="it-IT" sz="1800" dirty="0" smtClean="0">
                <a:solidFill>
                  <a:schemeClr val="bg1"/>
                </a:solidFill>
              </a:rPr>
              <a:t>Pertanto: 11,4155 (retribuzione oraria) x 80% = 9,1324. </a:t>
            </a:r>
          </a:p>
          <a:p>
            <a:pPr algn="just"/>
            <a:r>
              <a:rPr lang="it-IT" sz="1800" dirty="0" smtClean="0">
                <a:solidFill>
                  <a:schemeClr val="bg1"/>
                </a:solidFill>
              </a:rPr>
              <a:t>Massimale superiore lordo orario mese di marzo 2016 = 1167,91 / 184 (ore lavorabili marzo 2016) = 6,3473.</a:t>
            </a:r>
          </a:p>
          <a:p>
            <a:pPr algn="just"/>
            <a:r>
              <a:rPr lang="it-IT" sz="1800" dirty="0" smtClean="0">
                <a:solidFill>
                  <a:schemeClr val="bg1"/>
                </a:solidFill>
              </a:rPr>
              <a:t>Poiché l’80% della retribuzione oraria supera il massimale d’integrazione salariale, occorrerà applicare il suddetto massimale.</a:t>
            </a:r>
          </a:p>
          <a:p>
            <a:pPr algn="just"/>
            <a:r>
              <a:rPr lang="it-IT" sz="1800" dirty="0" smtClean="0">
                <a:solidFill>
                  <a:schemeClr val="bg1"/>
                </a:solidFill>
              </a:rPr>
              <a:t>Massimale superiore mensile netto = 1099,70.</a:t>
            </a:r>
          </a:p>
          <a:p>
            <a:pPr algn="just"/>
            <a:r>
              <a:rPr lang="it-IT" sz="1800" dirty="0" smtClean="0">
                <a:solidFill>
                  <a:schemeClr val="bg1"/>
                </a:solidFill>
              </a:rPr>
              <a:t>Massimale orario 1.099,70 / 184 (ore lavorabili marzo 2016) = 5,9766.</a:t>
            </a:r>
          </a:p>
          <a:p>
            <a:pPr algn="just"/>
            <a:r>
              <a:rPr lang="it-IT" sz="1800" dirty="0" smtClean="0">
                <a:solidFill>
                  <a:schemeClr val="bg1"/>
                </a:solidFill>
              </a:rPr>
              <a:t>L’indennità per CDS è pari ad euro 549,85, risultato di 5,9766 euro per le 92 ore di mancato lavoro.</a:t>
            </a:r>
          </a:p>
          <a:p>
            <a:pPr algn="just"/>
            <a:r>
              <a:rPr lang="it-IT" sz="1800" dirty="0" smtClean="0">
                <a:solidFill>
                  <a:schemeClr val="bg1"/>
                </a:solidFill>
              </a:rPr>
              <a:t>Il datore di lavoro, emanato il decreto ministeriale di autorizzazione all’integrazione salariale e inoltrato all’INPS il modello IGI15-STR, potrà recuperare, mediante esposizione tra le somme a credito nel modello </a:t>
            </a:r>
            <a:r>
              <a:rPr lang="it-IT" sz="1800" dirty="0" err="1" smtClean="0">
                <a:solidFill>
                  <a:schemeClr val="bg1"/>
                </a:solidFill>
              </a:rPr>
              <a:t>Uniemens</a:t>
            </a:r>
            <a:r>
              <a:rPr lang="it-IT" sz="1800" dirty="0" smtClean="0">
                <a:solidFill>
                  <a:schemeClr val="bg1"/>
                </a:solidFill>
              </a:rPr>
              <a:t>, esattamente l’importo anticipato al lavoratore.</a:t>
            </a:r>
          </a:p>
          <a:p>
            <a:pPr algn="just"/>
            <a:r>
              <a:rPr lang="it-IT" sz="1800" dirty="0" smtClean="0">
                <a:solidFill>
                  <a:schemeClr val="bg1"/>
                </a:solidFill>
              </a:rPr>
              <a:t> </a:t>
            </a:r>
          </a:p>
          <a:p>
            <a:pPr algn="just"/>
            <a:r>
              <a:rPr lang="it-IT" sz="1800" b="1" i="1" dirty="0" smtClean="0">
                <a:solidFill>
                  <a:schemeClr val="bg1"/>
                </a:solidFill>
              </a:rPr>
              <a:t> </a:t>
            </a:r>
            <a:endParaRPr lang="it-IT" sz="18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271</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30351843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1800" dirty="0" smtClean="0">
                <a:solidFill>
                  <a:schemeClr val="bg1"/>
                </a:solidFill>
              </a:rPr>
              <a:t> </a:t>
            </a:r>
          </a:p>
          <a:p>
            <a:pPr algn="just"/>
            <a:r>
              <a:rPr lang="it-IT" sz="2400" b="1" i="1" dirty="0" smtClean="0">
                <a:solidFill>
                  <a:schemeClr val="bg1"/>
                </a:solidFill>
              </a:rPr>
              <a:t>4) Imponibile previdenziale</a:t>
            </a:r>
            <a:r>
              <a:rPr lang="it-IT" sz="2400" dirty="0" smtClean="0">
                <a:solidFill>
                  <a:schemeClr val="bg1"/>
                </a:solidFill>
              </a:rPr>
              <a:t> </a:t>
            </a:r>
          </a:p>
          <a:p>
            <a:pPr algn="just"/>
            <a:r>
              <a:rPr lang="it-IT" sz="2400" dirty="0" smtClean="0">
                <a:solidFill>
                  <a:schemeClr val="bg1"/>
                </a:solidFill>
              </a:rPr>
              <a:t>L’indennità per CDS, essendo a carico dell’INPS, non è imponibile ai fini previdenziali.</a:t>
            </a:r>
          </a:p>
          <a:p>
            <a:pPr algn="just"/>
            <a:r>
              <a:rPr lang="it-IT" sz="2400" dirty="0" smtClean="0">
                <a:solidFill>
                  <a:schemeClr val="bg1"/>
                </a:solidFill>
              </a:rPr>
              <a:t>Nell’esempio, l’imponibile contributivo si ottiene sottraendo, dalla retribuzione </a:t>
            </a:r>
            <a:r>
              <a:rPr lang="it-IT" sz="2400" dirty="0" err="1" smtClean="0">
                <a:solidFill>
                  <a:schemeClr val="bg1"/>
                </a:solidFill>
              </a:rPr>
              <a:t>mensilizzata</a:t>
            </a:r>
            <a:r>
              <a:rPr lang="it-IT" sz="2400" dirty="0" smtClean="0">
                <a:solidFill>
                  <a:schemeClr val="bg1"/>
                </a:solidFill>
              </a:rPr>
              <a:t> di euro 1.974,89, l’importo corrispondente alle assenze per CDS, pari ad euro 1050,23.</a:t>
            </a:r>
          </a:p>
          <a:p>
            <a:pPr algn="just"/>
            <a:r>
              <a:rPr lang="it-IT" sz="2400" b="1" i="1" dirty="0" smtClean="0">
                <a:solidFill>
                  <a:schemeClr val="bg1"/>
                </a:solidFill>
              </a:rPr>
              <a:t>5) Imponibile fiscale</a:t>
            </a:r>
            <a:endParaRPr lang="it-IT" sz="2400" dirty="0" smtClean="0">
              <a:solidFill>
                <a:schemeClr val="bg1"/>
              </a:solidFill>
            </a:endParaRPr>
          </a:p>
          <a:p>
            <a:pPr algn="just"/>
            <a:r>
              <a:rPr lang="it-IT" sz="2400" dirty="0" smtClean="0">
                <a:solidFill>
                  <a:schemeClr val="bg1"/>
                </a:solidFill>
              </a:rPr>
              <a:t>L’imponibile fiscale è costituito, invece, anche dall’integrazione salariale a carico dell’INPS, pari ad euro 549,85, per un totale di euro 1.386,73.</a:t>
            </a:r>
            <a:endParaRPr 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272</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67256442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1800" dirty="0" smtClean="0">
                <a:solidFill>
                  <a:schemeClr val="bg1"/>
                </a:solidFill>
              </a:rPr>
              <a:t> </a:t>
            </a:r>
          </a:p>
          <a:p>
            <a:pPr algn="just"/>
            <a:r>
              <a:rPr lang="it-IT" sz="2400" b="1" dirty="0" smtClean="0">
                <a:solidFill>
                  <a:schemeClr val="bg1"/>
                </a:solidFill>
              </a:rPr>
              <a:t>ESEMPIO 2 (contratto di solidarietà D.L. n. 726/1984) </a:t>
            </a:r>
            <a:endParaRPr lang="it-IT" sz="2400" dirty="0" smtClean="0">
              <a:solidFill>
                <a:schemeClr val="bg1"/>
              </a:solidFill>
            </a:endParaRPr>
          </a:p>
          <a:p>
            <a:pPr algn="just"/>
            <a:r>
              <a:rPr lang="it-IT" sz="2400" b="1" i="1" dirty="0" smtClean="0">
                <a:solidFill>
                  <a:schemeClr val="bg1"/>
                </a:solidFill>
              </a:rPr>
              <a:t> </a:t>
            </a:r>
            <a:endParaRPr lang="it-IT" sz="2400" dirty="0" smtClean="0">
              <a:solidFill>
                <a:schemeClr val="bg1"/>
              </a:solidFill>
            </a:endParaRPr>
          </a:p>
          <a:p>
            <a:pPr lvl="0" algn="just"/>
            <a:r>
              <a:rPr lang="it-IT" sz="2400" dirty="0" smtClean="0">
                <a:solidFill>
                  <a:schemeClr val="bg1"/>
                </a:solidFill>
              </a:rPr>
              <a:t>Lavoratore, categoria impiegato, livello 5°, CCNL Metalmeccanici Industria.</a:t>
            </a:r>
          </a:p>
          <a:p>
            <a:pPr lvl="0" algn="just"/>
            <a:r>
              <a:rPr lang="it-IT" sz="2400" dirty="0" smtClean="0">
                <a:solidFill>
                  <a:schemeClr val="bg1"/>
                </a:solidFill>
              </a:rPr>
              <a:t>Contratto di solidarietà ordinaria dal 01/10/2014 al 30/09/2016, riduzione orario di lavoro 50% (4 ore al giorno dal lunedì al venerdì).</a:t>
            </a:r>
            <a:endParaRPr 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273</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2993511888"/>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1800" dirty="0" smtClean="0">
                <a:solidFill>
                  <a:schemeClr val="bg1"/>
                </a:solidFill>
              </a:rPr>
              <a:t> </a:t>
            </a:r>
          </a:p>
          <a:p>
            <a:pPr algn="just"/>
            <a:r>
              <a:rPr lang="it-IT" sz="2400" dirty="0" smtClean="0"/>
              <a:t>.</a:t>
            </a:r>
            <a:endParaRPr lang="it-IT" sz="2400" dirty="0"/>
          </a:p>
        </p:txBody>
      </p:sp>
      <p:pic>
        <p:nvPicPr>
          <p:cNvPr id="2054" name="Immagine 7" descr="nuovo-mod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274</a:t>
            </a:fld>
            <a:endParaRPr lang="it-IT" dirty="0">
              <a:solidFill>
                <a:prstClr val="white">
                  <a:tint val="75000"/>
                </a:prstClr>
              </a:solidFill>
            </a:endParaRPr>
          </a:p>
        </p:txBody>
      </p:sp>
      <p:pic>
        <p:nvPicPr>
          <p:cNvPr id="9" name="Immagine 7"/>
          <p:cNvPicPr>
            <a:picLocks noChangeAspect="1"/>
          </p:cNvPicPr>
          <p:nvPr/>
        </p:nvPicPr>
        <p:blipFill>
          <a:blip r:embed="rId6" cstate="print"/>
          <a:srcRect/>
          <a:stretch>
            <a:fillRect/>
          </a:stretch>
        </p:blipFill>
        <p:spPr bwMode="auto">
          <a:xfrm>
            <a:off x="1762125" y="506413"/>
            <a:ext cx="4524375" cy="1000125"/>
          </a:xfrm>
          <a:prstGeom prst="rect">
            <a:avLst/>
          </a:prstGeom>
          <a:noFill/>
          <a:ln w="9525">
            <a:noFill/>
            <a:miter lim="800000"/>
            <a:headEnd/>
            <a:tailEnd/>
          </a:ln>
        </p:spPr>
      </p:pic>
      <p:graphicFrame>
        <p:nvGraphicFramePr>
          <p:cNvPr id="3073" name="Object 1"/>
          <p:cNvGraphicFramePr>
            <a:graphicFrameLocks noChangeAspect="1"/>
          </p:cNvGraphicFramePr>
          <p:nvPr/>
        </p:nvGraphicFramePr>
        <p:xfrm>
          <a:off x="899592" y="1772816"/>
          <a:ext cx="7200800" cy="4262438"/>
        </p:xfrm>
        <a:graphic>
          <a:graphicData uri="http://schemas.openxmlformats.org/presentationml/2006/ole">
            <mc:AlternateContent xmlns:mc="http://schemas.openxmlformats.org/markup-compatibility/2006">
              <mc:Choice xmlns:v="urn:schemas-microsoft-com:vml" Requires="v">
                <p:oleObj spid="_x0000_s419860" name="Documento" r:id="rId7" imgW="6221524" imgH="4261960" progId="Word.Document.12">
                  <p:embed/>
                </p:oleObj>
              </mc:Choice>
              <mc:Fallback>
                <p:oleObj name="Documento" r:id="rId7" imgW="6221524" imgH="4261960"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772816"/>
                        <a:ext cx="7200800" cy="426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42241378"/>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1800" dirty="0" smtClean="0">
                <a:solidFill>
                  <a:schemeClr val="bg1"/>
                </a:solidFill>
              </a:rPr>
              <a:t> </a:t>
            </a:r>
            <a:r>
              <a:rPr lang="it-IT" sz="2400" b="1" i="1" u="sng" dirty="0" smtClean="0">
                <a:solidFill>
                  <a:schemeClr val="bg1"/>
                </a:solidFill>
              </a:rPr>
              <a:t>Descrizione dei calcoli</a:t>
            </a:r>
            <a:endParaRPr lang="it-IT" sz="2400" dirty="0" smtClean="0">
              <a:solidFill>
                <a:schemeClr val="bg1"/>
              </a:solidFill>
            </a:endParaRPr>
          </a:p>
          <a:p>
            <a:pPr algn="just"/>
            <a:r>
              <a:rPr lang="it-IT" sz="2400" b="1" i="1" dirty="0" smtClean="0">
                <a:solidFill>
                  <a:schemeClr val="bg1"/>
                </a:solidFill>
              </a:rPr>
              <a:t>1) Ore lavorate nel mese</a:t>
            </a:r>
            <a:endParaRPr lang="it-IT" sz="2400" dirty="0" smtClean="0">
              <a:solidFill>
                <a:schemeClr val="bg1"/>
              </a:solidFill>
            </a:endParaRPr>
          </a:p>
          <a:p>
            <a:pPr algn="just"/>
            <a:r>
              <a:rPr lang="it-IT" sz="2400" dirty="0" smtClean="0">
                <a:solidFill>
                  <a:schemeClr val="bg1"/>
                </a:solidFill>
              </a:rPr>
              <a:t>Il lavoratore in esame presta la propria attività per 20 ore settimanali, dal lunedì al venerdì, in virtù della riduzione di orario concordata con l’accordo di solidarietà. </a:t>
            </a:r>
          </a:p>
          <a:p>
            <a:pPr algn="just"/>
            <a:r>
              <a:rPr lang="it-IT" sz="2400" b="1" i="1" dirty="0" smtClean="0">
                <a:solidFill>
                  <a:schemeClr val="bg1"/>
                </a:solidFill>
              </a:rPr>
              <a:t>2) Retribuzione a carico del datore di lavoro</a:t>
            </a:r>
            <a:endParaRPr lang="it-IT" sz="2400" dirty="0" smtClean="0">
              <a:solidFill>
                <a:schemeClr val="bg1"/>
              </a:solidFill>
            </a:endParaRPr>
          </a:p>
          <a:p>
            <a:pPr algn="just"/>
            <a:r>
              <a:rPr lang="it-IT" sz="2400" dirty="0" smtClean="0">
                <a:solidFill>
                  <a:schemeClr val="bg1"/>
                </a:solidFill>
              </a:rPr>
              <a:t>La retribuzione, secondo quanto disposto dal CCNL in esempio, è </a:t>
            </a:r>
            <a:r>
              <a:rPr lang="it-IT" sz="2400" dirty="0" err="1" smtClean="0">
                <a:solidFill>
                  <a:schemeClr val="bg1"/>
                </a:solidFill>
              </a:rPr>
              <a:t>mensilizzata</a:t>
            </a:r>
            <a:r>
              <a:rPr lang="it-IT" sz="2400" dirty="0" smtClean="0">
                <a:solidFill>
                  <a:schemeClr val="bg1"/>
                </a:solidFill>
              </a:rPr>
              <a:t>: pertanto, il datore di lavoro corrisponde l’intera retribuzione contrattuale, da cui detrae le 92 ore di assenza.</a:t>
            </a:r>
          </a:p>
          <a:p>
            <a:pPr algn="just"/>
            <a:r>
              <a:rPr lang="it-IT" sz="2400" dirty="0" smtClean="0">
                <a:solidFill>
                  <a:schemeClr val="bg1"/>
                </a:solidFill>
              </a:rPr>
              <a:t>Il datore di lavoro anticipa la prestazione a carico INPS.</a:t>
            </a:r>
          </a:p>
          <a:p>
            <a:pPr algn="just"/>
            <a:r>
              <a:rPr lang="it-IT" sz="2400" dirty="0" smtClean="0">
                <a:solidFill>
                  <a:schemeClr val="bg1"/>
                </a:solidFill>
              </a:rPr>
              <a:t> </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275</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48176202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2400" b="1" i="1" dirty="0" smtClean="0">
                <a:solidFill>
                  <a:schemeClr val="bg1"/>
                </a:solidFill>
              </a:rPr>
              <a:t>3) Integrazione salariale per CDS a carico dell’INPS</a:t>
            </a:r>
            <a:endParaRPr lang="it-IT" sz="2400" dirty="0" smtClean="0">
              <a:solidFill>
                <a:schemeClr val="bg1"/>
              </a:solidFill>
            </a:endParaRPr>
          </a:p>
          <a:p>
            <a:pPr algn="just"/>
            <a:r>
              <a:rPr lang="it-IT" sz="2400" dirty="0" smtClean="0">
                <a:solidFill>
                  <a:schemeClr val="bg1"/>
                </a:solidFill>
              </a:rPr>
              <a:t>L’integrazione salariale per contratto di solidarietà è pari al 70% della retribuzione corrente, decurtata di un importo pari al 5,84%, senza applicazione di alcun massimale.</a:t>
            </a:r>
          </a:p>
          <a:p>
            <a:pPr algn="just"/>
            <a:r>
              <a:rPr lang="it-IT" sz="2400" dirty="0" smtClean="0">
                <a:solidFill>
                  <a:schemeClr val="bg1"/>
                </a:solidFill>
              </a:rPr>
              <a:t>L’indennità per CDS è pari ad euro 692,23, risultato di 11,4155 (retribuzione oraria) x 70% - 5,84% per le 92 ore di mancato lavoro.</a:t>
            </a:r>
          </a:p>
          <a:p>
            <a:pPr algn="just"/>
            <a:r>
              <a:rPr lang="it-IT" sz="2400" dirty="0" smtClean="0">
                <a:solidFill>
                  <a:schemeClr val="bg1"/>
                </a:solidFill>
              </a:rPr>
              <a:t> </a:t>
            </a:r>
            <a:endParaRPr 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276</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69644447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algn="just"/>
            <a:r>
              <a:rPr lang="it-IT" sz="2400" b="1" i="1" dirty="0" smtClean="0">
                <a:solidFill>
                  <a:schemeClr val="bg1"/>
                </a:solidFill>
              </a:rPr>
              <a:t>4) Differenza con </a:t>
            </a:r>
            <a:r>
              <a:rPr lang="it-IT" sz="2400" b="1" i="1" dirty="0" err="1" smtClean="0">
                <a:solidFill>
                  <a:schemeClr val="bg1"/>
                </a:solidFill>
              </a:rPr>
              <a:t>D.Lgs.</a:t>
            </a:r>
            <a:r>
              <a:rPr lang="it-IT" sz="2400" b="1" i="1" dirty="0" smtClean="0">
                <a:solidFill>
                  <a:schemeClr val="bg1"/>
                </a:solidFill>
              </a:rPr>
              <a:t> n. 148/2015</a:t>
            </a:r>
            <a:endParaRPr lang="it-IT" sz="2400" dirty="0" smtClean="0">
              <a:solidFill>
                <a:schemeClr val="bg1"/>
              </a:solidFill>
            </a:endParaRPr>
          </a:p>
          <a:p>
            <a:pPr lvl="0" algn="just"/>
            <a:r>
              <a:rPr lang="it-IT" sz="2400" u="sng" dirty="0" smtClean="0">
                <a:solidFill>
                  <a:schemeClr val="bg1"/>
                </a:solidFill>
              </a:rPr>
              <a:t>Lavoratore</a:t>
            </a:r>
            <a:endParaRPr lang="it-IT" sz="2400" dirty="0" smtClean="0">
              <a:solidFill>
                <a:schemeClr val="bg1"/>
              </a:solidFill>
            </a:endParaRPr>
          </a:p>
          <a:p>
            <a:pPr algn="just"/>
            <a:r>
              <a:rPr lang="it-IT" sz="2400" dirty="0" smtClean="0">
                <a:solidFill>
                  <a:schemeClr val="bg1"/>
                </a:solidFill>
              </a:rPr>
              <a:t>L’integrazione salariale a carico INPS, per effetto dell’applicazione del massimale, diminuisce di euro 142,38 al lordo fiscale (692,23 – 549,85), penalizzando il lavoratore di euro 97,66 netti (1236,24 – 1138,58). La penalizzazione aumenterà all’aumentare della retribuzione contrattuale del lavoratore.</a:t>
            </a: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277</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101816051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251520" y="1772816"/>
            <a:ext cx="8640960" cy="4680520"/>
          </a:xfrm>
        </p:spPr>
        <p:txBody>
          <a:bodyPr/>
          <a:lstStyle/>
          <a:p>
            <a:pPr lvl="0" algn="just"/>
            <a:r>
              <a:rPr lang="it-IT" sz="2400" u="sng" dirty="0" smtClean="0">
                <a:solidFill>
                  <a:schemeClr val="bg1"/>
                </a:solidFill>
              </a:rPr>
              <a:t>Datore di lavoro</a:t>
            </a:r>
            <a:endParaRPr lang="it-IT" sz="2400" dirty="0" smtClean="0">
              <a:solidFill>
                <a:schemeClr val="bg1"/>
              </a:solidFill>
            </a:endParaRPr>
          </a:p>
          <a:p>
            <a:pPr algn="just"/>
            <a:r>
              <a:rPr lang="it-IT" sz="2400" u="sng" dirty="0" smtClean="0">
                <a:solidFill>
                  <a:schemeClr val="bg1"/>
                </a:solidFill>
              </a:rPr>
              <a:t>Nella previgente disciplina, il datore di lavoro non era assoggettato ad alcun contributo addizionale.</a:t>
            </a:r>
          </a:p>
          <a:p>
            <a:pPr algn="just"/>
            <a:r>
              <a:rPr lang="it-IT" sz="2400" dirty="0" smtClean="0">
                <a:solidFill>
                  <a:schemeClr val="bg1"/>
                </a:solidFill>
              </a:rPr>
              <a:t>Il </a:t>
            </a:r>
            <a:r>
              <a:rPr lang="it-IT" sz="2400" dirty="0" err="1" smtClean="0">
                <a:solidFill>
                  <a:schemeClr val="bg1"/>
                </a:solidFill>
              </a:rPr>
              <a:t>D.Lgs.</a:t>
            </a:r>
            <a:r>
              <a:rPr lang="it-IT" sz="2400" dirty="0" smtClean="0">
                <a:solidFill>
                  <a:schemeClr val="bg1"/>
                </a:solidFill>
              </a:rPr>
              <a:t> n. 148/2015, al contrario, non accorda eccezioni di sorta al contratto di solidarietà rispetto agli interventi di integrazione salariale ordinaria o straordinaria.</a:t>
            </a:r>
          </a:p>
          <a:p>
            <a:pPr algn="just"/>
            <a:r>
              <a:rPr lang="it-IT" sz="2400" dirty="0" smtClean="0">
                <a:solidFill>
                  <a:schemeClr val="bg1"/>
                </a:solidFill>
              </a:rPr>
              <a:t>Pertanto, il datore di lavoro dovrà versare all’INPS, supponendo un intervento nel quinquennio fra le 52 e le 104 settimane, il 12% della retribuzione lorda che sarebbe spettata al lavoratore.</a:t>
            </a:r>
          </a:p>
          <a:p>
            <a:pPr algn="just"/>
            <a:r>
              <a:rPr lang="it-IT" sz="2400" dirty="0" smtClean="0">
                <a:solidFill>
                  <a:schemeClr val="bg1"/>
                </a:solidFill>
              </a:rPr>
              <a:t>Nella fattispecie, euro 126, 03 (1050,23 x 12%).</a:t>
            </a:r>
            <a:endParaRPr lang="it-IT" sz="2400" dirty="0">
              <a:solidFill>
                <a:schemeClr val="bg1"/>
              </a:solidFill>
            </a:endParaRPr>
          </a:p>
        </p:txBody>
      </p:sp>
      <p:pic>
        <p:nvPicPr>
          <p:cNvPr id="2054"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fld id="{8B624BF2-044B-4EDE-8FA1-782AF3EC75BE}" type="datetime1">
              <a:rPr lang="it-IT" smtClean="0">
                <a:solidFill>
                  <a:prstClr val="white">
                    <a:tint val="75000"/>
                  </a:prstClr>
                </a:solidFill>
              </a:rPr>
              <a:pPr>
                <a:defRPr/>
              </a:pPr>
              <a:t>21/03/2016</a:t>
            </a:fld>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pPr>
              <a:defRPr/>
            </a:pPr>
            <a:fld id="{C0B04222-0717-4A8A-AD04-C50EF8F5AF2D}" type="slidenum">
              <a:rPr lang="it-IT" smtClean="0">
                <a:solidFill>
                  <a:prstClr val="white">
                    <a:tint val="75000"/>
                  </a:prstClr>
                </a:solidFill>
              </a:rPr>
              <a:pPr>
                <a:defRPr/>
              </a:pPr>
              <a:t>278</a:t>
            </a:fld>
            <a:endParaRPr lang="it-IT" dirty="0">
              <a:solidFill>
                <a:prstClr val="white">
                  <a:tint val="75000"/>
                </a:prstClr>
              </a:solidFill>
            </a:endParaRPr>
          </a:p>
        </p:txBody>
      </p:sp>
      <p:pic>
        <p:nvPicPr>
          <p:cNvPr id="9" name="Immagine 7"/>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extLst>
      <p:ext uri="{BB962C8B-B14F-4D97-AF65-F5344CB8AC3E}">
        <p14:creationId xmlns:p14="http://schemas.microsoft.com/office/powerpoint/2010/main" val="3005799546"/>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113338"/>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AMMORTIZZATORI </a:t>
            </a:r>
            <a:r>
              <a:rPr lang="it-IT" altLang="it-IT" sz="2000" b="1" i="1" dirty="0">
                <a:solidFill>
                  <a:schemeClr val="bg1"/>
                </a:solidFill>
              </a:rPr>
              <a:t>SOCIALI IN COSTANZA DI </a:t>
            </a:r>
            <a:r>
              <a:rPr lang="it-IT" altLang="it-IT" sz="2000" b="1" i="1" dirty="0" smtClean="0">
                <a:solidFill>
                  <a:schemeClr val="bg1"/>
                </a:solidFill>
              </a:rPr>
              <a:t>RAPPORTO </a:t>
            </a:r>
            <a:r>
              <a:rPr lang="it-IT" altLang="it-IT" sz="2000" b="1" i="1" dirty="0">
                <a:solidFill>
                  <a:schemeClr val="bg1"/>
                </a:solidFill>
              </a:rPr>
              <a:t>DI </a:t>
            </a:r>
            <a:r>
              <a:rPr lang="it-IT" altLang="it-IT" sz="2000" b="1" i="1" dirty="0" smtClean="0">
                <a:solidFill>
                  <a:schemeClr val="bg1"/>
                </a:solidFill>
              </a:rPr>
              <a:t>LAVORO</a:t>
            </a:r>
          </a:p>
          <a:p>
            <a:pPr eaLnBrk="1" hangingPunct="1">
              <a:defRPr/>
            </a:pPr>
            <a:endParaRPr lang="it-IT" altLang="it-IT" sz="1200" b="1" i="1" dirty="0" smtClean="0">
              <a:solidFill>
                <a:schemeClr val="bg1"/>
              </a:solidFill>
            </a:endParaRPr>
          </a:p>
          <a:p>
            <a:pPr eaLnBrk="1" hangingPunct="1">
              <a:defRPr/>
            </a:pPr>
            <a:r>
              <a:rPr lang="it-IT" altLang="it-IT" sz="2000" b="1" i="1" dirty="0" smtClean="0">
                <a:solidFill>
                  <a:schemeClr val="bg1"/>
                </a:solidFill>
              </a:rPr>
              <a:t>FONDI DI SOLIDARIETA’</a:t>
            </a:r>
          </a:p>
          <a:p>
            <a:pPr eaLnBrk="1" hangingPunct="1">
              <a:defRPr/>
            </a:pPr>
            <a:endParaRPr lang="it-IT" altLang="it-IT" sz="1200" b="1" i="1" dirty="0" smtClean="0">
              <a:solidFill>
                <a:schemeClr val="bg1"/>
              </a:solidFill>
            </a:endParaRPr>
          </a:p>
          <a:p>
            <a:pPr marL="342900" indent="-342900" eaLnBrk="1" hangingPunct="1">
              <a:buFont typeface="Arial" panose="020B0604020202020204" pitchFamily="34" charset="0"/>
              <a:buChar char="•"/>
              <a:defRPr/>
            </a:pPr>
            <a:r>
              <a:rPr lang="it-IT" altLang="it-IT" sz="1600" b="1" i="1" dirty="0" smtClean="0">
                <a:solidFill>
                  <a:schemeClr val="bg1"/>
                </a:solidFill>
              </a:rPr>
              <a:t>DECRETO </a:t>
            </a:r>
            <a:r>
              <a:rPr lang="it-IT" altLang="it-IT" sz="1600" b="1" i="1" dirty="0">
                <a:solidFill>
                  <a:schemeClr val="bg1"/>
                </a:solidFill>
              </a:rPr>
              <a:t>LEGISLATIVO 14 Settembre 2015, n. 148 </a:t>
            </a:r>
            <a:endParaRPr lang="it-IT" altLang="it-IT" sz="1600" b="1" i="1" dirty="0" smtClean="0">
              <a:solidFill>
                <a:schemeClr val="bg1"/>
              </a:solidFill>
            </a:endParaRPr>
          </a:p>
          <a:p>
            <a:pPr eaLnBrk="1" hangingPunct="1">
              <a:defRPr/>
            </a:pPr>
            <a:r>
              <a:rPr lang="it-IT" altLang="it-IT" sz="1600" b="1" i="1" dirty="0" smtClean="0">
                <a:solidFill>
                  <a:schemeClr val="bg1"/>
                </a:solidFill>
              </a:rPr>
              <a:t>pubblicato </a:t>
            </a:r>
            <a:r>
              <a:rPr lang="it-IT" altLang="it-IT" sz="1600" b="1" i="1" dirty="0">
                <a:solidFill>
                  <a:schemeClr val="bg1"/>
                </a:solidFill>
              </a:rPr>
              <a:t>sul S.O. n. 53 alla Gazzetta Ufficiale n. 221 del 23 settembre </a:t>
            </a:r>
            <a:r>
              <a:rPr lang="it-IT" altLang="it-IT" sz="1600" b="1" i="1" dirty="0" smtClean="0">
                <a:solidFill>
                  <a:schemeClr val="bg1"/>
                </a:solidFill>
              </a:rPr>
              <a:t>2015</a:t>
            </a:r>
          </a:p>
          <a:p>
            <a:pPr marL="342900" indent="-342900" eaLnBrk="1" hangingPunct="1">
              <a:buFont typeface="Arial" panose="020B0604020202020204" pitchFamily="34" charset="0"/>
              <a:buChar char="•"/>
              <a:defRPr/>
            </a:pPr>
            <a:r>
              <a:rPr lang="it-IT" altLang="it-IT" sz="1600" b="1" i="1" dirty="0" smtClean="0">
                <a:solidFill>
                  <a:schemeClr val="bg1"/>
                </a:solidFill>
              </a:rPr>
              <a:t>Circolare INPS n. 201 del 16.12.2015</a:t>
            </a:r>
          </a:p>
          <a:p>
            <a:pPr marL="342900" indent="-342900" eaLnBrk="1" hangingPunct="1">
              <a:buFont typeface="Arial" panose="020B0604020202020204" pitchFamily="34" charset="0"/>
              <a:buChar char="•"/>
              <a:defRPr/>
            </a:pPr>
            <a:r>
              <a:rPr lang="it-IT" altLang="it-IT" sz="1600" b="1" i="1" dirty="0" smtClean="0">
                <a:solidFill>
                  <a:schemeClr val="bg1"/>
                </a:solidFill>
              </a:rPr>
              <a:t>Messaggio INPS n. 7637 del 28.12.2015</a:t>
            </a:r>
          </a:p>
          <a:p>
            <a:pPr marL="342900" indent="-342900" eaLnBrk="1" hangingPunct="1">
              <a:buFont typeface="Arial" panose="020B0604020202020204" pitchFamily="34" charset="0"/>
              <a:buChar char="•"/>
              <a:defRPr/>
            </a:pPr>
            <a:r>
              <a:rPr lang="it-IT" altLang="it-IT" sz="1600" b="1" i="1" dirty="0" smtClean="0">
                <a:solidFill>
                  <a:schemeClr val="bg1"/>
                </a:solidFill>
              </a:rPr>
              <a:t>Nota Ministero del Lavoro del 18.01.2016</a:t>
            </a:r>
          </a:p>
          <a:p>
            <a:pPr marL="342900" indent="-342900" eaLnBrk="1" hangingPunct="1">
              <a:buFont typeface="Arial" panose="020B0604020202020204" pitchFamily="34" charset="0"/>
              <a:buChar char="•"/>
              <a:defRPr/>
            </a:pPr>
            <a:r>
              <a:rPr lang="it-IT" altLang="it-IT" sz="1600" b="1" i="1" dirty="0">
                <a:solidFill>
                  <a:schemeClr val="bg1"/>
                </a:solidFill>
              </a:rPr>
              <a:t>Messaggio INPS n. </a:t>
            </a:r>
            <a:r>
              <a:rPr lang="it-IT" altLang="it-IT" sz="1600" b="1" i="1" dirty="0" smtClean="0">
                <a:solidFill>
                  <a:schemeClr val="bg1"/>
                </a:solidFill>
              </a:rPr>
              <a:t>306 </a:t>
            </a:r>
            <a:r>
              <a:rPr lang="it-IT" altLang="it-IT" sz="1600" b="1" i="1" dirty="0">
                <a:solidFill>
                  <a:schemeClr val="bg1"/>
                </a:solidFill>
              </a:rPr>
              <a:t>del </a:t>
            </a:r>
            <a:r>
              <a:rPr lang="it-IT" altLang="it-IT" sz="1600" b="1" i="1" dirty="0" smtClean="0">
                <a:solidFill>
                  <a:schemeClr val="bg1"/>
                </a:solidFill>
              </a:rPr>
              <a:t>26.01.2016</a:t>
            </a:r>
          </a:p>
          <a:p>
            <a:pPr marL="342900" indent="-342900" eaLnBrk="1" hangingPunct="1">
              <a:buFont typeface="Arial" panose="020B0604020202020204" pitchFamily="34" charset="0"/>
              <a:buChar char="•"/>
              <a:defRPr/>
            </a:pPr>
            <a:r>
              <a:rPr lang="it-IT" altLang="it-IT" sz="1600" b="1" i="1" dirty="0">
                <a:solidFill>
                  <a:schemeClr val="bg1"/>
                </a:solidFill>
              </a:rPr>
              <a:t>Messaggio INPS n. </a:t>
            </a:r>
            <a:r>
              <a:rPr lang="it-IT" altLang="it-IT" sz="1600" b="1" i="1" dirty="0" smtClean="0">
                <a:solidFill>
                  <a:schemeClr val="bg1"/>
                </a:solidFill>
              </a:rPr>
              <a:t>548 </a:t>
            </a:r>
            <a:r>
              <a:rPr lang="it-IT" altLang="it-IT" sz="1600" b="1" i="1" dirty="0">
                <a:solidFill>
                  <a:schemeClr val="bg1"/>
                </a:solidFill>
              </a:rPr>
              <a:t>del </a:t>
            </a:r>
            <a:r>
              <a:rPr lang="it-IT" altLang="it-IT" sz="1600" b="1" i="1" dirty="0" smtClean="0">
                <a:solidFill>
                  <a:schemeClr val="bg1"/>
                </a:solidFill>
              </a:rPr>
              <a:t>08.02.2016</a:t>
            </a:r>
          </a:p>
          <a:p>
            <a:pPr marL="342900" indent="-342900" eaLnBrk="1" hangingPunct="1">
              <a:buFont typeface="Arial" panose="020B0604020202020204" pitchFamily="34" charset="0"/>
              <a:buChar char="•"/>
              <a:defRPr/>
            </a:pPr>
            <a:r>
              <a:rPr lang="it-IT" altLang="it-IT" sz="1600" b="1" i="1" dirty="0">
                <a:solidFill>
                  <a:schemeClr val="bg1"/>
                </a:solidFill>
              </a:rPr>
              <a:t>Circolare INPS n. </a:t>
            </a:r>
            <a:r>
              <a:rPr lang="it-IT" altLang="it-IT" sz="1600" b="1" i="1" dirty="0" smtClean="0">
                <a:solidFill>
                  <a:schemeClr val="bg1"/>
                </a:solidFill>
              </a:rPr>
              <a:t>22 </a:t>
            </a:r>
            <a:r>
              <a:rPr lang="it-IT" altLang="it-IT" sz="1600" b="1" i="1" dirty="0">
                <a:solidFill>
                  <a:schemeClr val="bg1"/>
                </a:solidFill>
              </a:rPr>
              <a:t>del </a:t>
            </a:r>
            <a:r>
              <a:rPr lang="it-IT" altLang="it-IT" sz="1600" b="1" i="1" dirty="0" smtClean="0">
                <a:solidFill>
                  <a:schemeClr val="bg1"/>
                </a:solidFill>
              </a:rPr>
              <a:t>04.02.2016</a:t>
            </a:r>
          </a:p>
          <a:p>
            <a:pPr marL="342900" indent="-342900" eaLnBrk="1" hangingPunct="1">
              <a:buFont typeface="Arial" panose="020B0604020202020204" pitchFamily="34" charset="0"/>
              <a:buChar char="•"/>
              <a:defRPr/>
            </a:pPr>
            <a:r>
              <a:rPr lang="it-IT" altLang="it-IT" sz="1600" b="1" i="1" dirty="0">
                <a:solidFill>
                  <a:schemeClr val="bg1"/>
                </a:solidFill>
              </a:rPr>
              <a:t>Circolare INPS n. </a:t>
            </a:r>
            <a:r>
              <a:rPr lang="it-IT" altLang="it-IT" sz="1600" b="1" i="1" dirty="0" smtClean="0">
                <a:solidFill>
                  <a:schemeClr val="bg1"/>
                </a:solidFill>
              </a:rPr>
              <a:t>30 </a:t>
            </a:r>
            <a:r>
              <a:rPr lang="it-IT" altLang="it-IT" sz="1600" b="1" i="1" dirty="0">
                <a:solidFill>
                  <a:schemeClr val="bg1"/>
                </a:solidFill>
              </a:rPr>
              <a:t>del </a:t>
            </a:r>
            <a:r>
              <a:rPr lang="it-IT" altLang="it-IT" sz="1600" b="1" i="1" dirty="0" smtClean="0">
                <a:solidFill>
                  <a:schemeClr val="bg1"/>
                </a:solidFill>
              </a:rPr>
              <a:t>12.02.2016</a:t>
            </a:r>
            <a:endParaRPr lang="it-IT" altLang="it-IT" sz="1600" b="1" i="1" dirty="0">
              <a:solidFill>
                <a:schemeClr val="bg1"/>
              </a:solidFill>
            </a:endParaRPr>
          </a:p>
          <a:p>
            <a:pPr marL="342900" indent="-342900" eaLnBrk="1" hangingPunct="1">
              <a:buFont typeface="Arial" panose="020B0604020202020204" pitchFamily="34" charset="0"/>
              <a:buChar char="•"/>
              <a:defRPr/>
            </a:pPr>
            <a:endParaRPr lang="it-IT" altLang="it-IT" sz="1600" b="1" i="1" dirty="0">
              <a:solidFill>
                <a:schemeClr val="bg1"/>
              </a:solidFill>
            </a:endParaRPr>
          </a:p>
          <a:p>
            <a:pPr marL="342900" indent="-342900" eaLnBrk="1" hangingPunct="1">
              <a:buFont typeface="Arial" panose="020B0604020202020204" pitchFamily="34" charset="0"/>
              <a:buChar char="•"/>
              <a:defRPr/>
            </a:pPr>
            <a:endParaRPr lang="it-IT" altLang="it-IT" sz="1600" b="1" i="1" dirty="0">
              <a:solidFill>
                <a:schemeClr val="bg1"/>
              </a:solidFill>
            </a:endParaRPr>
          </a:p>
          <a:p>
            <a:pPr marL="342900" indent="-342900" eaLnBrk="1" hangingPunct="1">
              <a:buFont typeface="Arial" panose="020B0604020202020204" pitchFamily="34" charset="0"/>
              <a:buChar char="•"/>
              <a:defRPr/>
            </a:pPr>
            <a:endParaRPr lang="it-IT" altLang="it-IT" sz="1600" b="1" i="1" dirty="0">
              <a:solidFill>
                <a:schemeClr val="bg1"/>
              </a:solidFill>
            </a:endParaRPr>
          </a:p>
          <a:p>
            <a:pPr marL="342900" indent="-342900" algn="just" eaLnBrk="1" hangingPunct="1">
              <a:buFont typeface="Arial" panose="020B0604020202020204" pitchFamily="34" charset="0"/>
              <a:buChar char="•"/>
              <a:defRPr/>
            </a:pPr>
            <a:endParaRPr lang="it-IT" altLang="it-IT" sz="2000" b="1" dirty="0">
              <a:solidFill>
                <a:schemeClr val="bg1"/>
              </a:solidFill>
            </a:endParaRPr>
          </a:p>
        </p:txBody>
      </p:sp>
      <p:sp>
        <p:nvSpPr>
          <p:cNvPr id="4280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56E72A-081B-433A-9681-5AF189AF009A}" type="slidenum">
              <a:rPr lang="it-IT" altLang="it-IT" sz="1200">
                <a:solidFill>
                  <a:srgbClr val="FFFFFF"/>
                </a:solidFill>
              </a:rPr>
              <a:pPr>
                <a:spcBef>
                  <a:spcPct val="0"/>
                </a:spcBef>
                <a:buFontTx/>
                <a:buNone/>
              </a:pPr>
              <a:t>279</a:t>
            </a:fld>
            <a:endParaRPr lang="it-IT" altLang="it-IT" sz="1200">
              <a:solidFill>
                <a:srgbClr val="FFFFFF"/>
              </a:solidFill>
            </a:endParaRPr>
          </a:p>
        </p:txBody>
      </p:sp>
      <p:pic>
        <p:nvPicPr>
          <p:cNvPr id="4280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5648F1FB-A7C9-4E9E-A358-D0D6872A1EA8}"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2803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ottotitolo 2"/>
          <p:cNvSpPr>
            <a:spLocks noGrp="1"/>
          </p:cNvSpPr>
          <p:nvPr>
            <p:ph type="subTitle" idx="1"/>
          </p:nvPr>
        </p:nvSpPr>
        <p:spPr>
          <a:xfrm>
            <a:off x="468313" y="1844675"/>
            <a:ext cx="8351837" cy="4532313"/>
          </a:xfrm>
        </p:spPr>
        <p:txBody>
          <a:bodyPr/>
          <a:lstStyle/>
          <a:p>
            <a:pPr eaLnBrk="1" hangingPunct="1"/>
            <a:r>
              <a:rPr lang="it-IT" altLang="it-IT" sz="2800" b="1" u="sng" smtClean="0">
                <a:solidFill>
                  <a:srgbClr val="FF0000"/>
                </a:solidFill>
              </a:rPr>
              <a:t> </a:t>
            </a:r>
          </a:p>
          <a:p>
            <a:pPr algn="just" eaLnBrk="1" hangingPunct="1"/>
            <a:endParaRPr lang="it-IT" altLang="it-IT" sz="2400" u="sng" smtClean="0">
              <a:solidFill>
                <a:schemeClr val="bg1"/>
              </a:solidFill>
            </a:endParaRPr>
          </a:p>
        </p:txBody>
      </p:sp>
      <p:sp>
        <p:nvSpPr>
          <p:cNvPr id="317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2C06B8-ABD8-41D4-9454-221A4572BE2A}" type="slidenum">
              <a:rPr lang="it-IT" altLang="it-IT" sz="1200">
                <a:solidFill>
                  <a:srgbClr val="FFFFFF"/>
                </a:solidFill>
              </a:rPr>
              <a:pPr>
                <a:spcBef>
                  <a:spcPct val="0"/>
                </a:spcBef>
                <a:buFontTx/>
                <a:buNone/>
              </a:pPr>
              <a:t>28</a:t>
            </a:fld>
            <a:endParaRPr lang="it-IT" altLang="it-IT" sz="1200">
              <a:solidFill>
                <a:srgbClr val="FFFFFF"/>
              </a:solidFill>
            </a:endParaRPr>
          </a:p>
        </p:txBody>
      </p:sp>
      <p:pic>
        <p:nvPicPr>
          <p:cNvPr id="317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468313" y="2752725"/>
          <a:ext cx="8151811" cy="2925924"/>
        </p:xfrm>
        <a:graphic>
          <a:graphicData uri="http://schemas.openxmlformats.org/drawingml/2006/table">
            <a:tbl>
              <a:tblPr firstRow="1" bandRow="1">
                <a:tableStyleId>{5C22544A-7EE6-4342-B048-85BDC9FD1C3A}</a:tableStyleId>
              </a:tblPr>
              <a:tblGrid>
                <a:gridCol w="1727423"/>
                <a:gridCol w="3163664"/>
                <a:gridCol w="1630362"/>
                <a:gridCol w="1630362"/>
              </a:tblGrid>
              <a:tr h="914274">
                <a:tc>
                  <a:txBody>
                    <a:bodyPr/>
                    <a:lstStyle/>
                    <a:p>
                      <a:pPr algn="ctr"/>
                      <a:r>
                        <a:rPr lang="it-IT" sz="1800" dirty="0" smtClean="0"/>
                        <a:t>Fattispecie</a:t>
                      </a:r>
                      <a:endParaRPr lang="it-IT" sz="1800" dirty="0"/>
                    </a:p>
                  </a:txBody>
                  <a:tcPr marT="45681" marB="4568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smtClean="0"/>
                        <a:t>Misura</a:t>
                      </a:r>
                      <a:r>
                        <a:rPr lang="it-IT" sz="1800" baseline="0" dirty="0" smtClean="0"/>
                        <a:t> </a:t>
                      </a:r>
                      <a:endParaRPr lang="it-IT" sz="1800" dirty="0" smtClean="0"/>
                    </a:p>
                    <a:p>
                      <a:pPr algn="ctr"/>
                      <a:endParaRPr lang="it-IT" sz="1800" dirty="0"/>
                    </a:p>
                  </a:txBody>
                  <a:tcPr marT="45681" marB="45681" anchor="ctr"/>
                </a:tc>
                <a:tc>
                  <a:txBody>
                    <a:bodyPr/>
                    <a:lstStyle/>
                    <a:p>
                      <a:pPr algn="ctr"/>
                      <a:r>
                        <a:rPr lang="it-IT" sz="1800" dirty="0" smtClean="0"/>
                        <a:t>Diffida </a:t>
                      </a:r>
                    </a:p>
                    <a:p>
                      <a:pPr algn="ctr"/>
                      <a:r>
                        <a:rPr lang="it-IT" sz="1800" dirty="0" smtClean="0"/>
                        <a:t>art. 13 </a:t>
                      </a:r>
                      <a:r>
                        <a:rPr lang="it-IT" sz="1800" dirty="0" err="1" smtClean="0"/>
                        <a:t>D.Lgs.</a:t>
                      </a:r>
                      <a:r>
                        <a:rPr lang="it-IT" sz="1800" dirty="0" smtClean="0"/>
                        <a:t> n. 124/2004</a:t>
                      </a:r>
                      <a:endParaRPr lang="it-IT" sz="1800" dirty="0"/>
                    </a:p>
                  </a:txBody>
                  <a:tcPr marT="45681" marB="45681" anchor="ctr"/>
                </a:tc>
                <a:tc>
                  <a:txBody>
                    <a:bodyPr/>
                    <a:lstStyle/>
                    <a:p>
                      <a:pPr algn="ctr"/>
                      <a:r>
                        <a:rPr lang="it-IT" sz="1800" dirty="0" smtClean="0"/>
                        <a:t>Misura ridotta art. 16 Legge</a:t>
                      </a:r>
                    </a:p>
                    <a:p>
                      <a:pPr algn="ctr"/>
                      <a:r>
                        <a:rPr lang="it-IT" sz="1800" dirty="0" smtClean="0"/>
                        <a:t> n. 689/1981</a:t>
                      </a:r>
                      <a:endParaRPr lang="it-IT" sz="1800" dirty="0"/>
                    </a:p>
                  </a:txBody>
                  <a:tcPr marT="45681" marB="45681" anchor="ctr"/>
                </a:tc>
              </a:tr>
              <a:tr h="2011489">
                <a:tc>
                  <a:txBody>
                    <a:bodyPr/>
                    <a:lstStyle/>
                    <a:p>
                      <a:pPr algn="ctr"/>
                      <a:r>
                        <a:rPr lang="it-IT" sz="1800" dirty="0" smtClean="0"/>
                        <a:t>Alterazione dei moduli per l’effettuazione delle dimissioni e delle</a:t>
                      </a:r>
                      <a:r>
                        <a:rPr lang="it-IT" sz="1800" baseline="0" dirty="0" smtClean="0"/>
                        <a:t> risoluzioni consensuali</a:t>
                      </a:r>
                      <a:endParaRPr lang="it-IT" sz="1800" dirty="0"/>
                    </a:p>
                  </a:txBody>
                  <a:tcPr marT="45681" marB="45681" anchor="ctr"/>
                </a:tc>
                <a:tc>
                  <a:txBody>
                    <a:bodyPr/>
                    <a:lstStyle/>
                    <a:p>
                      <a:pPr algn="ctr"/>
                      <a:r>
                        <a:rPr lang="it-IT" sz="1800" dirty="0" smtClean="0"/>
                        <a:t>Da €</a:t>
                      </a:r>
                      <a:r>
                        <a:rPr lang="it-IT" sz="1800" baseline="0" dirty="0" smtClean="0"/>
                        <a:t> 5.000</a:t>
                      </a:r>
                    </a:p>
                    <a:p>
                      <a:pPr algn="ctr"/>
                      <a:r>
                        <a:rPr lang="it-IT" sz="1800" baseline="0" dirty="0" smtClean="0"/>
                        <a:t>a € 30.000</a:t>
                      </a:r>
                      <a:endParaRPr lang="it-IT" sz="1800" dirty="0" smtClean="0"/>
                    </a:p>
                  </a:txBody>
                  <a:tcPr marT="45681" marB="45681" anchor="ctr"/>
                </a:tc>
                <a:tc>
                  <a:txBody>
                    <a:bodyPr/>
                    <a:lstStyle/>
                    <a:p>
                      <a:pPr algn="ctr"/>
                      <a:r>
                        <a:rPr lang="it-IT" sz="1800" dirty="0" smtClean="0"/>
                        <a:t>Non possibile,</a:t>
                      </a:r>
                    </a:p>
                    <a:p>
                      <a:pPr algn="ctr"/>
                      <a:r>
                        <a:rPr lang="it-IT" sz="1800" dirty="0" smtClean="0"/>
                        <a:t>trattandosi di illecito commissivo a condotta esaurita</a:t>
                      </a:r>
                      <a:endParaRPr lang="it-IT" sz="1800" dirty="0"/>
                    </a:p>
                  </a:txBody>
                  <a:tcPr marT="45681" marB="45681" anchor="ctr"/>
                </a:tc>
                <a:tc>
                  <a:txBody>
                    <a:bodyPr/>
                    <a:lstStyle/>
                    <a:p>
                      <a:pPr algn="ctr"/>
                      <a:r>
                        <a:rPr lang="it-IT" sz="1800" dirty="0" smtClean="0"/>
                        <a:t>€ 10.000</a:t>
                      </a:r>
                      <a:endParaRPr lang="it-IT" sz="1800" dirty="0"/>
                    </a:p>
                  </a:txBody>
                  <a:tcPr marT="45681" marB="45681" anchor="ctr"/>
                </a:tc>
              </a:tr>
            </a:tbl>
          </a:graphicData>
        </a:graphic>
      </p:graphicFrame>
      <p:sp>
        <p:nvSpPr>
          <p:cNvPr id="3" name="Segnaposto data 2"/>
          <p:cNvSpPr>
            <a:spLocks noGrp="1"/>
          </p:cNvSpPr>
          <p:nvPr>
            <p:ph type="dt" sz="quarter" idx="10"/>
          </p:nvPr>
        </p:nvSpPr>
        <p:spPr/>
        <p:txBody>
          <a:bodyPr/>
          <a:lstStyle/>
          <a:p>
            <a:pPr>
              <a:defRPr/>
            </a:pPr>
            <a:fld id="{D03B9DEC-D6FB-4CDC-A1DF-5258493B38A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3176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r>
              <a:rPr lang="it-IT" altLang="it-IT" sz="2000" b="1" i="1" dirty="0" smtClean="0">
                <a:solidFill>
                  <a:schemeClr val="bg1"/>
                </a:solidFill>
              </a:rPr>
              <a:t>Fondi </a:t>
            </a:r>
            <a:r>
              <a:rPr lang="it-IT" altLang="it-IT" sz="2000" b="1" i="1" dirty="0">
                <a:solidFill>
                  <a:schemeClr val="bg1"/>
                </a:solidFill>
              </a:rPr>
              <a:t>di solidarietà bilaterali (art. </a:t>
            </a:r>
            <a:r>
              <a:rPr lang="it-IT" altLang="it-IT" sz="2000" b="1" i="1" dirty="0" smtClean="0">
                <a:solidFill>
                  <a:schemeClr val="bg1"/>
                </a:solidFill>
              </a:rPr>
              <a:t>26 c.1)</a:t>
            </a:r>
          </a:p>
          <a:p>
            <a:pPr eaLnBrk="1" hangingPunct="1">
              <a:defRPr/>
            </a:pPr>
            <a:endParaRPr lang="it-IT" altLang="it-IT" sz="2000" b="1" i="1" dirty="0">
              <a:solidFill>
                <a:schemeClr val="bg1"/>
              </a:solidFill>
            </a:endParaRPr>
          </a:p>
          <a:p>
            <a:pPr algn="just" eaLnBrk="1" hangingPunct="1">
              <a:defRPr/>
            </a:pPr>
            <a:r>
              <a:rPr lang="it-IT" altLang="it-IT" sz="2000" i="1" dirty="0" smtClean="0">
                <a:solidFill>
                  <a:schemeClr val="bg1"/>
                </a:solidFill>
              </a:rPr>
              <a:t>Le </a:t>
            </a:r>
            <a:r>
              <a:rPr lang="it-IT" altLang="it-IT" sz="2000" i="1" dirty="0">
                <a:solidFill>
                  <a:schemeClr val="bg1"/>
                </a:solidFill>
              </a:rPr>
              <a:t>organizzazioni sindacali e imprenditoriali comparativamente più rappresentative a livello nazionale </a:t>
            </a:r>
            <a:r>
              <a:rPr lang="it-IT" altLang="it-IT" sz="2000" b="1" i="1" dirty="0">
                <a:solidFill>
                  <a:schemeClr val="bg1"/>
                </a:solidFill>
              </a:rPr>
              <a:t>stipulano accordi e contratti collettivi</a:t>
            </a:r>
            <a:r>
              <a:rPr lang="it-IT" altLang="it-IT" sz="2000" i="1" dirty="0">
                <a:solidFill>
                  <a:schemeClr val="bg1"/>
                </a:solidFill>
              </a:rPr>
              <a:t>, anche intersettoriali, </a:t>
            </a:r>
            <a:r>
              <a:rPr lang="it-IT" altLang="it-IT" sz="2000" b="1" i="1" dirty="0">
                <a:solidFill>
                  <a:schemeClr val="bg1"/>
                </a:solidFill>
              </a:rPr>
              <a:t>aventi a oggetto la costituzione di fondi di solidarietà bilaterali per i settori che non rientrano nell'ambito di applicazione del Titolo I </a:t>
            </a:r>
            <a:r>
              <a:rPr lang="it-IT" altLang="it-IT" sz="2000" i="1" dirty="0" smtClean="0">
                <a:solidFill>
                  <a:schemeClr val="bg1"/>
                </a:solidFill>
              </a:rPr>
              <a:t>del presente </a:t>
            </a:r>
            <a:r>
              <a:rPr lang="it-IT" altLang="it-IT" sz="2000" i="1" dirty="0">
                <a:solidFill>
                  <a:schemeClr val="bg1"/>
                </a:solidFill>
              </a:rPr>
              <a:t>decreto, </a:t>
            </a:r>
            <a:endParaRPr lang="it-IT" altLang="it-IT" sz="2000" i="1" dirty="0" smtClean="0">
              <a:solidFill>
                <a:schemeClr val="bg1"/>
              </a:solidFill>
            </a:endParaRPr>
          </a:p>
          <a:p>
            <a:pPr eaLnBrk="1" hangingPunct="1">
              <a:defRPr/>
            </a:pPr>
            <a:r>
              <a:rPr lang="it-IT" altLang="it-IT" sz="2000" i="1" dirty="0" smtClean="0">
                <a:solidFill>
                  <a:schemeClr val="bg1"/>
                </a:solidFill>
              </a:rPr>
              <a:t>con </a:t>
            </a:r>
            <a:r>
              <a:rPr lang="it-IT" altLang="it-IT" sz="2000" i="1" dirty="0">
                <a:solidFill>
                  <a:schemeClr val="bg1"/>
                </a:solidFill>
              </a:rPr>
              <a:t>la </a:t>
            </a:r>
            <a:r>
              <a:rPr lang="it-IT" altLang="it-IT" sz="2000" b="1" i="1" dirty="0">
                <a:solidFill>
                  <a:schemeClr val="bg1"/>
                </a:solidFill>
              </a:rPr>
              <a:t>finalità</a:t>
            </a:r>
            <a:r>
              <a:rPr lang="it-IT" altLang="it-IT" sz="2000" i="1" dirty="0">
                <a:solidFill>
                  <a:schemeClr val="bg1"/>
                </a:solidFill>
              </a:rPr>
              <a:t> </a:t>
            </a:r>
            <a:endParaRPr lang="it-IT" altLang="it-IT" sz="2000" i="1" dirty="0" smtClean="0">
              <a:solidFill>
                <a:schemeClr val="bg1"/>
              </a:solidFill>
            </a:endParaRPr>
          </a:p>
          <a:p>
            <a:pPr marL="457200" indent="-457200" algn="just" eaLnBrk="1" hangingPunct="1">
              <a:buFont typeface="Arial" panose="020B0604020202020204" pitchFamily="34" charset="0"/>
              <a:buAutoNum type="arabicPeriod"/>
              <a:defRPr/>
            </a:pPr>
            <a:endParaRPr lang="it-IT" altLang="it-IT" sz="2000" i="1" dirty="0" smtClean="0">
              <a:solidFill>
                <a:schemeClr val="bg1"/>
              </a:solidFill>
            </a:endParaRPr>
          </a:p>
          <a:p>
            <a:pPr marL="457200" indent="-457200" algn="just" eaLnBrk="1" hangingPunct="1">
              <a:buFont typeface="Arial" panose="020B0604020202020204" pitchFamily="34" charset="0"/>
              <a:buAutoNum type="arabicPeriod"/>
              <a:defRPr/>
            </a:pPr>
            <a:endParaRPr lang="it-IT" altLang="it-IT" sz="2000" i="1" dirty="0">
              <a:solidFill>
                <a:schemeClr val="bg1"/>
              </a:solidFill>
            </a:endParaRPr>
          </a:p>
          <a:p>
            <a:pPr algn="just" eaLnBrk="1" hangingPunct="1">
              <a:defRPr/>
            </a:pPr>
            <a:r>
              <a:rPr lang="it-IT" altLang="it-IT" sz="2000" b="1" i="1" dirty="0" smtClean="0">
                <a:solidFill>
                  <a:schemeClr val="bg1"/>
                </a:solidFill>
              </a:rPr>
              <a:t>di </a:t>
            </a:r>
            <a:r>
              <a:rPr lang="it-IT" altLang="it-IT" sz="2000" b="1" i="1" dirty="0">
                <a:solidFill>
                  <a:schemeClr val="bg1"/>
                </a:solidFill>
              </a:rPr>
              <a:t>assicurare ai lavoratori una tutela in costanza di rapporto di lavoro nei casi di riduzione o sospensione dell'attività lavorativa per le cause previste dalle disposizioni di cui al predetto Titolo.</a:t>
            </a:r>
          </a:p>
          <a:p>
            <a:pPr algn="just" eaLnBrk="1" hangingPunct="1">
              <a:defRPr/>
            </a:pPr>
            <a:endParaRPr lang="it-IT" altLang="it-IT" sz="2000" i="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290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6BDFC8-69F4-4287-8E0A-EB75C2F35F2A}" type="slidenum">
              <a:rPr lang="it-IT" altLang="it-IT" sz="1200">
                <a:solidFill>
                  <a:srgbClr val="FFFFFF"/>
                </a:solidFill>
              </a:rPr>
              <a:pPr>
                <a:spcBef>
                  <a:spcPct val="0"/>
                </a:spcBef>
                <a:buFontTx/>
                <a:buNone/>
              </a:pPr>
              <a:t>280</a:t>
            </a:fld>
            <a:endParaRPr lang="it-IT" altLang="it-IT" sz="1200">
              <a:solidFill>
                <a:srgbClr val="FFFFFF"/>
              </a:solidFill>
            </a:endParaRPr>
          </a:p>
        </p:txBody>
      </p:sp>
      <p:pic>
        <p:nvPicPr>
          <p:cNvPr id="4290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in giù 2"/>
          <p:cNvSpPr/>
          <p:nvPr/>
        </p:nvSpPr>
        <p:spPr>
          <a:xfrm>
            <a:off x="4427538" y="5207000"/>
            <a:ext cx="485775"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 name="Segnaposto data 1"/>
          <p:cNvSpPr>
            <a:spLocks noGrp="1"/>
          </p:cNvSpPr>
          <p:nvPr>
            <p:ph type="dt" sz="quarter" idx="10"/>
          </p:nvPr>
        </p:nvSpPr>
        <p:spPr/>
        <p:txBody>
          <a:bodyPr/>
          <a:lstStyle/>
          <a:p>
            <a:pPr>
              <a:defRPr/>
            </a:pPr>
            <a:fld id="{9089E17C-0A4A-46AE-A53C-BE4774D4B3A2}"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2906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a:t>
            </a:r>
          </a:p>
          <a:p>
            <a:pPr algn="just" eaLnBrk="1" hangingPunct="1">
              <a:defRPr/>
            </a:pPr>
            <a:endParaRPr lang="it-IT" altLang="it-IT" sz="2000" b="1" dirty="0">
              <a:solidFill>
                <a:schemeClr val="bg1"/>
              </a:solidFill>
            </a:endParaRPr>
          </a:p>
          <a:p>
            <a:pPr eaLnBrk="1" hangingPunct="1">
              <a:defRPr/>
            </a:pPr>
            <a:r>
              <a:rPr lang="it-IT" altLang="it-IT" sz="2000" b="1" i="1" dirty="0" smtClean="0">
                <a:solidFill>
                  <a:schemeClr val="bg1"/>
                </a:solidFill>
              </a:rPr>
              <a:t>Fondi </a:t>
            </a:r>
            <a:r>
              <a:rPr lang="it-IT" altLang="it-IT" sz="2000" b="1" i="1" dirty="0">
                <a:solidFill>
                  <a:schemeClr val="bg1"/>
                </a:solidFill>
              </a:rPr>
              <a:t>di solidarietà bilaterali (art. </a:t>
            </a:r>
            <a:r>
              <a:rPr lang="it-IT" altLang="it-IT" sz="2000" b="1" i="1" dirty="0" smtClean="0">
                <a:solidFill>
                  <a:schemeClr val="bg1"/>
                </a:solidFill>
              </a:rPr>
              <a:t>26 c.7)</a:t>
            </a:r>
          </a:p>
          <a:p>
            <a:pPr eaLnBrk="1" hangingPunct="1">
              <a:defRPr/>
            </a:pPr>
            <a:endParaRPr lang="it-IT" altLang="it-IT" sz="2000" b="1" i="1" dirty="0">
              <a:solidFill>
                <a:schemeClr val="bg1"/>
              </a:solidFill>
            </a:endParaRPr>
          </a:p>
          <a:p>
            <a:pPr algn="just" eaLnBrk="1" hangingPunct="1">
              <a:defRPr/>
            </a:pPr>
            <a:r>
              <a:rPr lang="it-IT" altLang="it-IT" sz="2000" i="1" dirty="0" smtClean="0">
                <a:solidFill>
                  <a:schemeClr val="bg1"/>
                </a:solidFill>
              </a:rPr>
              <a:t>L'istituzione </a:t>
            </a:r>
            <a:r>
              <a:rPr lang="it-IT" altLang="it-IT" sz="2000" i="1" dirty="0">
                <a:solidFill>
                  <a:schemeClr val="bg1"/>
                </a:solidFill>
              </a:rPr>
              <a:t>dei fondi di cui al comma 1 è </a:t>
            </a:r>
            <a:r>
              <a:rPr lang="it-IT" altLang="it-IT" sz="2000" b="1" i="1" dirty="0">
                <a:solidFill>
                  <a:schemeClr val="bg1"/>
                </a:solidFill>
              </a:rPr>
              <a:t>obbligatoria per tutti i settori </a:t>
            </a:r>
            <a:r>
              <a:rPr lang="it-IT" altLang="it-IT" sz="2000" i="1" dirty="0">
                <a:solidFill>
                  <a:schemeClr val="bg1"/>
                </a:solidFill>
              </a:rPr>
              <a:t>che non rientrano nell'ambito di applicazione del Titolo I del presente decreto, in relazione ai </a:t>
            </a:r>
            <a:r>
              <a:rPr lang="it-IT" altLang="it-IT" sz="2000" b="1" i="1" dirty="0">
                <a:solidFill>
                  <a:schemeClr val="bg1"/>
                </a:solidFill>
              </a:rPr>
              <a:t>datori di lavoro che occupano mediamente più di cinque dipendenti</a:t>
            </a:r>
            <a:r>
              <a:rPr lang="it-IT" altLang="it-IT" sz="2000" i="1" dirty="0">
                <a:solidFill>
                  <a:schemeClr val="bg1"/>
                </a:solidFill>
              </a:rPr>
              <a:t>. Ai fini del raggiungimento della soglia dimensionale </a:t>
            </a:r>
            <a:r>
              <a:rPr lang="it-IT" altLang="it-IT" sz="2000" b="1" i="1" dirty="0">
                <a:solidFill>
                  <a:schemeClr val="bg1"/>
                </a:solidFill>
              </a:rPr>
              <a:t>vengono computati anche gli apprendisti</a:t>
            </a:r>
            <a:r>
              <a:rPr lang="it-IT" altLang="it-IT" sz="2000" i="1" dirty="0">
                <a:solidFill>
                  <a:schemeClr val="bg1"/>
                </a:solidFill>
              </a:rPr>
              <a:t>. Le prestazioni e i relativi obblighi contributivi non si applicano al personale dirigente se non espressamente previsto.</a:t>
            </a: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300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3FB74C-9FB6-45B7-8FAA-15F947EAADC4}" type="slidenum">
              <a:rPr lang="it-IT" altLang="it-IT" sz="1200">
                <a:solidFill>
                  <a:srgbClr val="FFFFFF"/>
                </a:solidFill>
              </a:rPr>
              <a:pPr>
                <a:spcBef>
                  <a:spcPct val="0"/>
                </a:spcBef>
                <a:buFontTx/>
                <a:buNone/>
              </a:pPr>
              <a:t>281</a:t>
            </a:fld>
            <a:endParaRPr lang="it-IT" altLang="it-IT" sz="1200">
              <a:solidFill>
                <a:srgbClr val="FFFFFF"/>
              </a:solidFill>
            </a:endParaRPr>
          </a:p>
        </p:txBody>
      </p:sp>
      <p:pic>
        <p:nvPicPr>
          <p:cNvPr id="4300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in giù 2"/>
          <p:cNvSpPr/>
          <p:nvPr/>
        </p:nvSpPr>
        <p:spPr>
          <a:xfrm>
            <a:off x="4427538" y="5207000"/>
            <a:ext cx="485775"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 name="Segnaposto data 1"/>
          <p:cNvSpPr>
            <a:spLocks noGrp="1"/>
          </p:cNvSpPr>
          <p:nvPr>
            <p:ph type="dt" sz="quarter" idx="10"/>
          </p:nvPr>
        </p:nvSpPr>
        <p:spPr/>
        <p:txBody>
          <a:bodyPr/>
          <a:lstStyle/>
          <a:p>
            <a:pPr>
              <a:defRPr/>
            </a:pPr>
            <a:fld id="{005AFAB8-41AB-4782-8534-4778B6A7A55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008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a:t>
            </a:r>
          </a:p>
          <a:p>
            <a:pPr algn="just" eaLnBrk="1" hangingPunct="1">
              <a:defRPr/>
            </a:pPr>
            <a:endParaRPr lang="it-IT" altLang="it-IT" sz="2000" b="1" dirty="0">
              <a:solidFill>
                <a:schemeClr val="bg1"/>
              </a:solidFill>
            </a:endParaRPr>
          </a:p>
          <a:p>
            <a:pPr eaLnBrk="1" hangingPunct="1">
              <a:defRPr/>
            </a:pPr>
            <a:r>
              <a:rPr lang="it-IT" altLang="it-IT" sz="2000" b="1" i="1" dirty="0" smtClean="0">
                <a:solidFill>
                  <a:schemeClr val="bg1"/>
                </a:solidFill>
              </a:rPr>
              <a:t>Fondi </a:t>
            </a:r>
            <a:r>
              <a:rPr lang="it-IT" altLang="it-IT" sz="2000" b="1" i="1" dirty="0">
                <a:solidFill>
                  <a:schemeClr val="bg1"/>
                </a:solidFill>
              </a:rPr>
              <a:t>di solidarietà bilaterali (art. </a:t>
            </a:r>
            <a:r>
              <a:rPr lang="it-IT" altLang="it-IT" sz="2000" b="1" i="1" dirty="0" smtClean="0">
                <a:solidFill>
                  <a:schemeClr val="bg1"/>
                </a:solidFill>
              </a:rPr>
              <a:t>26 c.7)</a:t>
            </a:r>
          </a:p>
          <a:p>
            <a:pPr eaLnBrk="1" hangingPunct="1">
              <a:defRPr/>
            </a:pPr>
            <a:endParaRPr lang="it-IT" altLang="it-IT" sz="2000" b="1" i="1" dirty="0">
              <a:solidFill>
                <a:schemeClr val="bg1"/>
              </a:solidFill>
            </a:endParaRPr>
          </a:p>
          <a:p>
            <a:pPr algn="just" eaLnBrk="1" hangingPunct="1">
              <a:defRPr/>
            </a:pPr>
            <a:r>
              <a:rPr lang="it-IT" altLang="it-IT" sz="2000" i="1" dirty="0" smtClean="0">
                <a:solidFill>
                  <a:schemeClr val="bg1"/>
                </a:solidFill>
              </a:rPr>
              <a:t> </a:t>
            </a:r>
            <a:endParaRPr lang="it-IT" altLang="it-IT" sz="2000" i="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311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1CB60C-4376-4AF2-B9BF-71D3FCA70715}" type="slidenum">
              <a:rPr lang="it-IT" altLang="it-IT" sz="1200">
                <a:solidFill>
                  <a:srgbClr val="FFFFFF"/>
                </a:solidFill>
              </a:rPr>
              <a:pPr>
                <a:spcBef>
                  <a:spcPct val="0"/>
                </a:spcBef>
                <a:buFontTx/>
                <a:buNone/>
              </a:pPr>
              <a:t>282</a:t>
            </a:fld>
            <a:endParaRPr lang="it-IT" altLang="it-IT" sz="1200">
              <a:solidFill>
                <a:srgbClr val="FFFFFF"/>
              </a:solidFill>
            </a:endParaRPr>
          </a:p>
        </p:txBody>
      </p:sp>
      <p:pic>
        <p:nvPicPr>
          <p:cNvPr id="4311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1692275" y="3429000"/>
            <a:ext cx="5975350" cy="25209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Obbligatorietà del Fondo</a:t>
            </a:r>
          </a:p>
          <a:p>
            <a:pPr algn="ctr">
              <a:defRPr/>
            </a:pPr>
            <a:endParaRPr lang="it-IT" b="1" dirty="0">
              <a:solidFill>
                <a:prstClr val="black"/>
              </a:solidFill>
            </a:endParaRPr>
          </a:p>
          <a:p>
            <a:pPr algn="ctr">
              <a:defRPr/>
            </a:pPr>
            <a:r>
              <a:rPr lang="it-IT" dirty="0">
                <a:solidFill>
                  <a:prstClr val="black"/>
                </a:solidFill>
              </a:rPr>
              <a:t>L’istituzione è obbligatoria per tutti i settori che non rientrano nel normale campo di applicazione della CIGO e CIGS, </a:t>
            </a:r>
            <a:r>
              <a:rPr lang="it-IT" b="1" dirty="0">
                <a:solidFill>
                  <a:prstClr val="black"/>
                </a:solidFill>
              </a:rPr>
              <a:t>per tutte le aziende che, mediamente, occupano più di 5 dipendenti, compresi gli apprendisti. </a:t>
            </a:r>
          </a:p>
        </p:txBody>
      </p:sp>
      <p:sp>
        <p:nvSpPr>
          <p:cNvPr id="3" name="Segnaposto data 2"/>
          <p:cNvSpPr>
            <a:spLocks noGrp="1"/>
          </p:cNvSpPr>
          <p:nvPr>
            <p:ph type="dt" sz="quarter" idx="10"/>
          </p:nvPr>
        </p:nvSpPr>
        <p:spPr/>
        <p:txBody>
          <a:bodyPr/>
          <a:lstStyle/>
          <a:p>
            <a:pPr>
              <a:defRPr/>
            </a:pPr>
            <a:fld id="{ADB3E3DD-3FCF-4E6A-BD34-D2AAD006F3B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111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a:t>
            </a:r>
          </a:p>
          <a:p>
            <a:pPr algn="just" eaLnBrk="1" hangingPunct="1">
              <a:defRPr/>
            </a:pPr>
            <a:endParaRPr lang="it-IT" altLang="it-IT" sz="2000" b="1" dirty="0">
              <a:solidFill>
                <a:schemeClr val="bg1"/>
              </a:solidFill>
            </a:endParaRPr>
          </a:p>
          <a:p>
            <a:pPr eaLnBrk="1" hangingPunct="1">
              <a:defRPr/>
            </a:pPr>
            <a:r>
              <a:rPr lang="it-IT" altLang="it-IT" sz="2000" b="1" i="1" dirty="0" smtClean="0">
                <a:solidFill>
                  <a:schemeClr val="bg1"/>
                </a:solidFill>
              </a:rPr>
              <a:t>Fondi </a:t>
            </a:r>
            <a:r>
              <a:rPr lang="it-IT" altLang="it-IT" sz="2000" b="1" i="1" dirty="0">
                <a:solidFill>
                  <a:schemeClr val="bg1"/>
                </a:solidFill>
              </a:rPr>
              <a:t>di solidarietà bilaterali (art. </a:t>
            </a:r>
            <a:r>
              <a:rPr lang="it-IT" altLang="it-IT" sz="2000" b="1" i="1" dirty="0" smtClean="0">
                <a:solidFill>
                  <a:schemeClr val="bg1"/>
                </a:solidFill>
              </a:rPr>
              <a:t>26 </a:t>
            </a:r>
            <a:r>
              <a:rPr lang="it-IT" altLang="it-IT" sz="2000" b="1" i="1" dirty="0" smtClean="0">
                <a:solidFill>
                  <a:schemeClr val="bg1"/>
                </a:solidFill>
              </a:rPr>
              <a:t>c.8)</a:t>
            </a: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algn="just" eaLnBrk="1" hangingPunct="1">
              <a:defRPr/>
            </a:pPr>
            <a:r>
              <a:rPr lang="it-IT" altLang="it-IT" sz="2000" i="1" dirty="0" smtClean="0">
                <a:solidFill>
                  <a:schemeClr val="bg1"/>
                </a:solidFill>
              </a:rPr>
              <a:t> </a:t>
            </a:r>
            <a:endParaRPr lang="it-IT" altLang="it-IT" sz="2000" i="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321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391FB2-BD42-4C94-8C69-662F5AC1126A}" type="slidenum">
              <a:rPr lang="it-IT" altLang="it-IT" sz="1200">
                <a:solidFill>
                  <a:srgbClr val="FFFFFF"/>
                </a:solidFill>
              </a:rPr>
              <a:pPr>
                <a:spcBef>
                  <a:spcPct val="0"/>
                </a:spcBef>
                <a:buFontTx/>
                <a:buNone/>
              </a:pPr>
              <a:t>283</a:t>
            </a:fld>
            <a:endParaRPr lang="it-IT" altLang="it-IT" sz="1200">
              <a:solidFill>
                <a:srgbClr val="FFFFFF"/>
              </a:solidFill>
            </a:endParaRPr>
          </a:p>
        </p:txBody>
      </p:sp>
      <p:pic>
        <p:nvPicPr>
          <p:cNvPr id="4321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827088" y="3429000"/>
            <a:ext cx="7632700" cy="29527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L’adeguamento dei Fondi già esistenti</a:t>
            </a:r>
          </a:p>
          <a:p>
            <a:pPr algn="ctr">
              <a:defRPr/>
            </a:pPr>
            <a:endParaRPr lang="it-IT" b="1" dirty="0">
              <a:solidFill>
                <a:prstClr val="black"/>
              </a:solidFill>
            </a:endParaRPr>
          </a:p>
          <a:p>
            <a:pPr algn="ctr">
              <a:defRPr/>
            </a:pPr>
            <a:r>
              <a:rPr lang="it-IT" b="1" dirty="0">
                <a:solidFill>
                  <a:prstClr val="black"/>
                </a:solidFill>
              </a:rPr>
              <a:t>I Fondi già costituiti che</a:t>
            </a:r>
            <a:r>
              <a:rPr lang="it-IT" u="sng" dirty="0">
                <a:solidFill>
                  <a:prstClr val="black"/>
                </a:solidFill>
              </a:rPr>
              <a:t>, secondo la legge n. 92/2012 avevano la soglia dimensionale a 15 unità, </a:t>
            </a:r>
            <a:r>
              <a:rPr lang="it-IT" b="1" dirty="0">
                <a:solidFill>
                  <a:prstClr val="black"/>
                </a:solidFill>
              </a:rPr>
              <a:t>debbono adeguarsi entro il 31 dicembre 2015.</a:t>
            </a:r>
          </a:p>
          <a:p>
            <a:pPr algn="ctr">
              <a:defRPr/>
            </a:pPr>
            <a:endParaRPr lang="it-IT" b="1" dirty="0">
              <a:solidFill>
                <a:prstClr val="black"/>
              </a:solidFill>
            </a:endParaRPr>
          </a:p>
          <a:p>
            <a:pPr algn="ctr">
              <a:defRPr/>
            </a:pPr>
            <a:r>
              <a:rPr lang="it-IT" b="1" dirty="0">
                <a:solidFill>
                  <a:prstClr val="black"/>
                </a:solidFill>
              </a:rPr>
              <a:t>Il mancato adeguamento comporterà, “</a:t>
            </a:r>
            <a:r>
              <a:rPr lang="it-IT" dirty="0">
                <a:solidFill>
                  <a:prstClr val="black"/>
                </a:solidFill>
              </a:rPr>
              <a:t>di diritto”, </a:t>
            </a:r>
            <a:r>
              <a:rPr lang="it-IT" b="1" dirty="0">
                <a:solidFill>
                  <a:prstClr val="black"/>
                </a:solidFill>
              </a:rPr>
              <a:t>il trasferimento dei datori di lavoro che occupano mediamente più di 5 dipendenti al Fondo di integrazione salariale</a:t>
            </a:r>
            <a:r>
              <a:rPr lang="it-IT" dirty="0">
                <a:solidFill>
                  <a:prstClr val="black"/>
                </a:solidFill>
              </a:rPr>
              <a:t> (art. 29) ed i contributi già versati o dovuti ai Fondi di solidarietà già costituiti confluiscono al predetto Fondo</a:t>
            </a:r>
          </a:p>
          <a:p>
            <a:pPr algn="ctr">
              <a:defRPr/>
            </a:pPr>
            <a:r>
              <a:rPr lang="it-IT" b="1" dirty="0">
                <a:solidFill>
                  <a:prstClr val="black"/>
                </a:solidFill>
              </a:rPr>
              <a:t>(trasferimento coattivo)</a:t>
            </a:r>
          </a:p>
        </p:txBody>
      </p:sp>
      <p:sp>
        <p:nvSpPr>
          <p:cNvPr id="3" name="Segnaposto data 2"/>
          <p:cNvSpPr>
            <a:spLocks noGrp="1"/>
          </p:cNvSpPr>
          <p:nvPr>
            <p:ph type="dt" sz="quarter" idx="10"/>
          </p:nvPr>
        </p:nvSpPr>
        <p:spPr/>
        <p:txBody>
          <a:bodyPr/>
          <a:lstStyle/>
          <a:p>
            <a:pPr>
              <a:defRPr/>
            </a:pPr>
            <a:fld id="{D400D549-8C6D-49D7-B37E-0432EAB1741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213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r>
              <a:rPr lang="it-IT" altLang="it-IT" sz="2000" b="1" i="1" dirty="0" smtClean="0">
                <a:solidFill>
                  <a:schemeClr val="bg1"/>
                </a:solidFill>
              </a:rPr>
              <a:t>Fondi </a:t>
            </a:r>
            <a:r>
              <a:rPr lang="it-IT" altLang="it-IT" sz="2000" b="1" i="1" dirty="0">
                <a:solidFill>
                  <a:schemeClr val="bg1"/>
                </a:solidFill>
              </a:rPr>
              <a:t>di solidarietà bilaterali (art. </a:t>
            </a:r>
            <a:r>
              <a:rPr lang="it-IT" altLang="it-IT" sz="2000" b="1" i="1" dirty="0" smtClean="0">
                <a:solidFill>
                  <a:schemeClr val="bg1"/>
                </a:solidFill>
              </a:rPr>
              <a:t>26 )</a:t>
            </a:r>
          </a:p>
          <a:p>
            <a:pPr eaLnBrk="1" hangingPunct="1">
              <a:defRPr/>
            </a:pPr>
            <a:endParaRPr lang="it-IT" altLang="it-IT" sz="2000" b="1" i="1" dirty="0">
              <a:solidFill>
                <a:schemeClr val="bg1"/>
              </a:solidFill>
            </a:endParaRPr>
          </a:p>
          <a:p>
            <a:pPr eaLnBrk="1" hangingPunct="1">
              <a:defRPr/>
            </a:pPr>
            <a:r>
              <a:rPr lang="it-IT" altLang="it-IT" sz="2000" i="1" dirty="0">
                <a:solidFill>
                  <a:schemeClr val="bg1"/>
                </a:solidFill>
              </a:rPr>
              <a:t>Le prestazioni del </a:t>
            </a:r>
            <a:r>
              <a:rPr lang="it-IT" altLang="it-IT" sz="2000" i="1" dirty="0" smtClean="0">
                <a:solidFill>
                  <a:schemeClr val="bg1"/>
                </a:solidFill>
              </a:rPr>
              <a:t>Fondo</a:t>
            </a:r>
          </a:p>
          <a:p>
            <a:pPr eaLnBrk="1" hangingPunct="1">
              <a:defRPr/>
            </a:pPr>
            <a:endParaRPr lang="it-IT" altLang="it-IT" sz="2000" i="1" dirty="0">
              <a:solidFill>
                <a:schemeClr val="bg1"/>
              </a:solidFill>
            </a:endParaRPr>
          </a:p>
          <a:p>
            <a:pPr eaLnBrk="1" hangingPunct="1">
              <a:defRPr/>
            </a:pPr>
            <a:r>
              <a:rPr lang="it-IT" altLang="it-IT" sz="2000" dirty="0">
                <a:solidFill>
                  <a:schemeClr val="bg1"/>
                </a:solidFill>
              </a:rPr>
              <a:t>I Fondi, </a:t>
            </a:r>
            <a:r>
              <a:rPr lang="it-IT" altLang="it-IT" sz="2000" dirty="0" smtClean="0">
                <a:solidFill>
                  <a:schemeClr val="bg1"/>
                </a:solidFill>
              </a:rPr>
              <a:t>in base alla finalità </a:t>
            </a:r>
            <a:r>
              <a:rPr lang="it-IT" altLang="it-IT" sz="2000" dirty="0">
                <a:solidFill>
                  <a:schemeClr val="bg1"/>
                </a:solidFill>
              </a:rPr>
              <a:t>precedente, </a:t>
            </a:r>
            <a:r>
              <a:rPr lang="it-IT" altLang="it-IT" sz="2000" dirty="0" smtClean="0">
                <a:solidFill>
                  <a:schemeClr val="bg1"/>
                </a:solidFill>
              </a:rPr>
              <a:t>offrono </a:t>
            </a:r>
            <a:r>
              <a:rPr lang="it-IT" altLang="it-IT" sz="2000" b="1" dirty="0" smtClean="0">
                <a:solidFill>
                  <a:schemeClr val="bg1"/>
                </a:solidFill>
              </a:rPr>
              <a:t>l’Assegno Ordinario </a:t>
            </a:r>
            <a:r>
              <a:rPr lang="it-IT" altLang="it-IT" sz="2000" dirty="0" smtClean="0">
                <a:solidFill>
                  <a:schemeClr val="bg1"/>
                </a:solidFill>
              </a:rPr>
              <a:t>previsto all’Art. 30 del Decreto</a:t>
            </a:r>
            <a:endParaRPr lang="it-IT" altLang="it-IT" sz="2000"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331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744DCB-699E-4636-BD77-7F53411451A8}" type="slidenum">
              <a:rPr lang="it-IT" altLang="it-IT" sz="1200">
                <a:solidFill>
                  <a:srgbClr val="FFFFFF"/>
                </a:solidFill>
              </a:rPr>
              <a:pPr>
                <a:spcBef>
                  <a:spcPct val="0"/>
                </a:spcBef>
                <a:buFontTx/>
                <a:buNone/>
              </a:pPr>
              <a:t>284</a:t>
            </a:fld>
            <a:endParaRPr lang="it-IT" altLang="it-IT" sz="1200">
              <a:solidFill>
                <a:srgbClr val="FFFFFF"/>
              </a:solidFill>
            </a:endParaRPr>
          </a:p>
        </p:txBody>
      </p:sp>
      <p:pic>
        <p:nvPicPr>
          <p:cNvPr id="4331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37050" y="4941888"/>
            <a:ext cx="484188"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data 2"/>
          <p:cNvSpPr>
            <a:spLocks noGrp="1"/>
          </p:cNvSpPr>
          <p:nvPr>
            <p:ph type="dt" sz="quarter" idx="10"/>
          </p:nvPr>
        </p:nvSpPr>
        <p:spPr/>
        <p:txBody>
          <a:bodyPr/>
          <a:lstStyle/>
          <a:p>
            <a:pPr>
              <a:defRPr/>
            </a:pPr>
            <a:fld id="{5B00A6E1-CCFB-4152-93E8-5C35DFFEC6D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316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r>
              <a:rPr lang="it-IT" altLang="it-IT" sz="2000" b="1" i="1" dirty="0" smtClean="0">
                <a:solidFill>
                  <a:schemeClr val="bg1"/>
                </a:solidFill>
              </a:rPr>
              <a:t>Fondi </a:t>
            </a:r>
            <a:r>
              <a:rPr lang="it-IT" altLang="it-IT" sz="2000" b="1" i="1" dirty="0">
                <a:solidFill>
                  <a:schemeClr val="bg1"/>
                </a:solidFill>
              </a:rPr>
              <a:t>di solidarietà bilaterali (art. </a:t>
            </a:r>
            <a:r>
              <a:rPr lang="it-IT" altLang="it-IT" sz="2000" b="1" i="1" dirty="0" smtClean="0">
                <a:solidFill>
                  <a:schemeClr val="bg1"/>
                </a:solidFill>
              </a:rPr>
              <a:t>26 )</a:t>
            </a:r>
          </a:p>
          <a:p>
            <a:pPr eaLnBrk="1" hangingPunct="1">
              <a:defRPr/>
            </a:pPr>
            <a:r>
              <a:rPr lang="it-IT" altLang="it-IT" sz="2000" i="1" dirty="0" smtClean="0">
                <a:solidFill>
                  <a:schemeClr val="bg1"/>
                </a:solidFill>
              </a:rPr>
              <a:t>Le </a:t>
            </a:r>
            <a:r>
              <a:rPr lang="it-IT" altLang="it-IT" sz="2000" i="1" dirty="0">
                <a:solidFill>
                  <a:schemeClr val="bg1"/>
                </a:solidFill>
              </a:rPr>
              <a:t>prestazioni del </a:t>
            </a:r>
            <a:r>
              <a:rPr lang="it-IT" altLang="it-IT" sz="2000" i="1" dirty="0" smtClean="0">
                <a:solidFill>
                  <a:schemeClr val="bg1"/>
                </a:solidFill>
              </a:rPr>
              <a:t>Fondo</a:t>
            </a:r>
            <a:endParaRPr lang="it-IT" altLang="it-IT" sz="2000" i="1" dirty="0">
              <a:solidFill>
                <a:schemeClr val="bg1"/>
              </a:solidFill>
            </a:endParaRPr>
          </a:p>
          <a:p>
            <a:pPr eaLnBrk="1" hangingPunct="1">
              <a:defRPr/>
            </a:pPr>
            <a:r>
              <a:rPr lang="it-IT" altLang="it-IT" sz="2000" b="1" dirty="0">
                <a:solidFill>
                  <a:schemeClr val="bg1"/>
                </a:solidFill>
              </a:rPr>
              <a:t>I Fondi, </a:t>
            </a:r>
            <a:r>
              <a:rPr lang="it-IT" altLang="it-IT" sz="2000" b="1" dirty="0" smtClean="0">
                <a:solidFill>
                  <a:schemeClr val="bg1"/>
                </a:solidFill>
              </a:rPr>
              <a:t>oltre all’assegno ordinario possono avere le seguenti finalità: </a:t>
            </a:r>
          </a:p>
          <a:p>
            <a:pPr eaLnBrk="1" hangingPunct="1">
              <a:defRPr/>
            </a:pPr>
            <a:r>
              <a:rPr lang="it-IT" altLang="it-IT" sz="2000" b="1" dirty="0" smtClean="0">
                <a:solidFill>
                  <a:schemeClr val="bg1"/>
                </a:solidFill>
              </a:rPr>
              <a:t>(</a:t>
            </a:r>
            <a:r>
              <a:rPr lang="it-IT" altLang="it-IT" sz="2000" b="1" dirty="0">
                <a:solidFill>
                  <a:schemeClr val="bg1"/>
                </a:solidFill>
              </a:rPr>
              <a:t>Art. 26, c. 9</a:t>
            </a:r>
            <a:r>
              <a:rPr lang="it-IT" altLang="it-IT" sz="2000" b="1"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1. una </a:t>
            </a:r>
            <a:r>
              <a:rPr lang="it-IT" altLang="it-IT" sz="2000" b="1" dirty="0">
                <a:solidFill>
                  <a:schemeClr val="bg1"/>
                </a:solidFill>
              </a:rPr>
              <a:t>tutela integrativa rispetto sia alla </a:t>
            </a:r>
            <a:r>
              <a:rPr lang="it-IT" altLang="it-IT" sz="2000" b="1" dirty="0" err="1">
                <a:solidFill>
                  <a:schemeClr val="bg1"/>
                </a:solidFill>
              </a:rPr>
              <a:t>NASpI</a:t>
            </a:r>
            <a:r>
              <a:rPr lang="it-IT" altLang="it-IT" sz="2000" b="1" dirty="0">
                <a:solidFill>
                  <a:schemeClr val="bg1"/>
                </a:solidFill>
              </a:rPr>
              <a:t> </a:t>
            </a:r>
            <a:r>
              <a:rPr lang="it-IT" altLang="it-IT" sz="2000" dirty="0">
                <a:solidFill>
                  <a:schemeClr val="bg1"/>
                </a:solidFill>
              </a:rPr>
              <a:t>o ad altra indennità dovuta per la </a:t>
            </a:r>
            <a:r>
              <a:rPr lang="it-IT" altLang="it-IT" sz="2000" u="sng" dirty="0">
                <a:solidFill>
                  <a:schemeClr val="bg1"/>
                </a:solidFill>
              </a:rPr>
              <a:t>perdita del posto di lavoro</a:t>
            </a:r>
            <a:r>
              <a:rPr lang="it-IT" altLang="it-IT" sz="2000" dirty="0">
                <a:solidFill>
                  <a:schemeClr val="bg1"/>
                </a:solidFill>
              </a:rPr>
              <a:t>, che ai </a:t>
            </a:r>
            <a:r>
              <a:rPr lang="it-IT" altLang="it-IT" sz="2000" b="1" dirty="0">
                <a:solidFill>
                  <a:schemeClr val="bg1"/>
                </a:solidFill>
              </a:rPr>
              <a:t>trattamenti di integrazione salariali </a:t>
            </a:r>
            <a:r>
              <a:rPr lang="it-IT" altLang="it-IT" sz="2000" dirty="0">
                <a:solidFill>
                  <a:schemeClr val="bg1"/>
                </a:solidFill>
              </a:rPr>
              <a:t>previsti per legge;</a:t>
            </a:r>
          </a:p>
          <a:p>
            <a:pPr algn="just" eaLnBrk="1" hangingPunct="1">
              <a:defRPr/>
            </a:pPr>
            <a:r>
              <a:rPr lang="it-IT" altLang="it-IT" sz="2000" dirty="0">
                <a:solidFill>
                  <a:schemeClr val="bg1"/>
                </a:solidFill>
              </a:rPr>
              <a:t>2. </a:t>
            </a:r>
            <a:r>
              <a:rPr lang="it-IT" altLang="it-IT" sz="2000" b="1" dirty="0">
                <a:solidFill>
                  <a:schemeClr val="bg1"/>
                </a:solidFill>
              </a:rPr>
              <a:t>emolumenti straordinari </a:t>
            </a:r>
            <a:r>
              <a:rPr lang="it-IT" altLang="it-IT" sz="2000" dirty="0">
                <a:solidFill>
                  <a:schemeClr val="bg1"/>
                </a:solidFill>
              </a:rPr>
              <a:t>per il sostegno del reddito all’interno dei processi di incentivo all’esodo in favore dei lavoratori che raggiungono i requisiti per il pensionamento di vecchiaia nei 5 anni successivi;</a:t>
            </a:r>
          </a:p>
          <a:p>
            <a:pPr algn="just" eaLnBrk="1" hangingPunct="1">
              <a:defRPr/>
            </a:pPr>
            <a:r>
              <a:rPr lang="it-IT" altLang="it-IT" sz="2000" dirty="0">
                <a:solidFill>
                  <a:schemeClr val="bg1"/>
                </a:solidFill>
              </a:rPr>
              <a:t>3. il finanziamento di </a:t>
            </a:r>
            <a:r>
              <a:rPr lang="it-IT" altLang="it-IT" sz="2000" b="1" dirty="0">
                <a:solidFill>
                  <a:schemeClr val="bg1"/>
                </a:solidFill>
              </a:rPr>
              <a:t>programmi di riconversione o riqualificazione professionale</a:t>
            </a:r>
            <a:r>
              <a:rPr lang="it-IT" altLang="it-IT" sz="2000" dirty="0">
                <a:solidFill>
                  <a:schemeClr val="bg1"/>
                </a:solidFill>
              </a:rPr>
              <a:t>, anche con il supporto di fondi nazionali e comunitari</a:t>
            </a: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341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05BBB0-7054-4F64-99CF-9320B77621CF}" type="slidenum">
              <a:rPr lang="it-IT" altLang="it-IT" sz="1200">
                <a:solidFill>
                  <a:srgbClr val="FFFFFF"/>
                </a:solidFill>
              </a:rPr>
              <a:pPr>
                <a:spcBef>
                  <a:spcPct val="0"/>
                </a:spcBef>
                <a:buFontTx/>
                <a:buNone/>
              </a:pPr>
              <a:t>285</a:t>
            </a:fld>
            <a:endParaRPr lang="it-IT" altLang="it-IT" sz="1200">
              <a:solidFill>
                <a:srgbClr val="FFFFFF"/>
              </a:solidFill>
            </a:endParaRPr>
          </a:p>
        </p:txBody>
      </p:sp>
      <p:pic>
        <p:nvPicPr>
          <p:cNvPr id="4341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A9C9377-8828-4D75-8EAF-5113123ABD3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418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endParaRPr lang="it-IT" altLang="it-IT" sz="2400" b="1" i="1" dirty="0" smtClean="0">
              <a:solidFill>
                <a:schemeClr val="bg1"/>
              </a:solidFill>
            </a:endParaRPr>
          </a:p>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r>
              <a:rPr lang="it-IT" altLang="it-IT" sz="2000" b="1" i="1" dirty="0">
                <a:solidFill>
                  <a:schemeClr val="bg1"/>
                </a:solidFill>
              </a:rPr>
              <a:t>Fondi di solidarietà bilaterali alternativi (art. 27)</a:t>
            </a:r>
          </a:p>
          <a:p>
            <a:pPr eaLnBrk="1" hangingPunct="1">
              <a:defRPr/>
            </a:pPr>
            <a:endParaRPr lang="it-IT" altLang="it-IT" sz="2000" b="1" i="1" dirty="0">
              <a:solidFill>
                <a:schemeClr val="bg1"/>
              </a:solidFill>
            </a:endParaRPr>
          </a:p>
          <a:p>
            <a:pPr eaLnBrk="1" hangingPunct="1">
              <a:defRPr/>
            </a:pPr>
            <a:endParaRPr lang="it-IT" altLang="it-IT" sz="2000" b="1" i="1" dirty="0">
              <a:solidFill>
                <a:schemeClr val="bg1"/>
              </a:solidFill>
            </a:endParaRPr>
          </a:p>
          <a:p>
            <a:pPr eaLnBrk="1" hangingPunct="1">
              <a:defRPr/>
            </a:pPr>
            <a:r>
              <a:rPr lang="it-IT" altLang="it-IT" sz="2000" b="1" i="1" dirty="0" smtClean="0">
                <a:solidFill>
                  <a:schemeClr val="bg1"/>
                </a:solidFill>
              </a:rPr>
              <a:t> </a:t>
            </a:r>
            <a:r>
              <a:rPr lang="it-IT" altLang="it-IT" sz="2000" i="1" dirty="0" smtClean="0">
                <a:solidFill>
                  <a:schemeClr val="bg1"/>
                </a:solidFill>
              </a:rPr>
              <a:t>L’art</a:t>
            </a:r>
            <a:r>
              <a:rPr lang="it-IT" altLang="it-IT" sz="2000" i="1" dirty="0">
                <a:solidFill>
                  <a:schemeClr val="bg1"/>
                </a:solidFill>
              </a:rPr>
              <a:t>. 27 prevede una disciplina destinata a quei settori – come l’artigianato e la somministrazione di lavoro – nei quali sono consolidati da tempo sistemi di bilateralità</a:t>
            </a:r>
          </a:p>
          <a:p>
            <a:pPr eaLnBrk="1" hangingPunct="1">
              <a:defRPr/>
            </a:pPr>
            <a:endParaRPr lang="it-IT" altLang="it-IT" sz="2000" b="1" i="1" dirty="0">
              <a:solidFill>
                <a:schemeClr val="bg1"/>
              </a:solidFill>
            </a:endParaRPr>
          </a:p>
          <a:p>
            <a:pPr eaLnBrk="1" hangingPunct="1">
              <a:defRPr/>
            </a:pPr>
            <a:r>
              <a:rPr lang="it-IT" altLang="it-IT" sz="2000" b="1" i="1" dirty="0" smtClean="0">
                <a:solidFill>
                  <a:schemeClr val="bg1"/>
                </a:solidFill>
              </a:rPr>
              <a:t> </a:t>
            </a:r>
            <a:endParaRPr lang="it-IT" altLang="it-IT" sz="2000" b="1"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352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8A4ECF5-ECEF-48E8-ADFA-CE3AA3AAFA6D}" type="slidenum">
              <a:rPr lang="it-IT" altLang="it-IT" sz="1200">
                <a:solidFill>
                  <a:srgbClr val="FFFFFF"/>
                </a:solidFill>
              </a:rPr>
              <a:pPr>
                <a:spcBef>
                  <a:spcPct val="0"/>
                </a:spcBef>
                <a:buFontTx/>
                <a:buNone/>
              </a:pPr>
              <a:t>286</a:t>
            </a:fld>
            <a:endParaRPr lang="it-IT" altLang="it-IT" sz="1200">
              <a:solidFill>
                <a:srgbClr val="FFFFFF"/>
              </a:solidFill>
            </a:endParaRPr>
          </a:p>
        </p:txBody>
      </p:sp>
      <p:pic>
        <p:nvPicPr>
          <p:cNvPr id="43520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84663" y="5214938"/>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data 2"/>
          <p:cNvSpPr>
            <a:spLocks noGrp="1"/>
          </p:cNvSpPr>
          <p:nvPr>
            <p:ph type="dt" sz="quarter" idx="10"/>
          </p:nvPr>
        </p:nvSpPr>
        <p:spPr/>
        <p:txBody>
          <a:bodyPr/>
          <a:lstStyle/>
          <a:p>
            <a:pPr>
              <a:defRPr/>
            </a:pPr>
            <a:fld id="{BC7A06BC-8B83-4849-AEBF-53F85FCEBCB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520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r>
              <a:rPr lang="it-IT" altLang="it-IT" sz="2000" b="1" i="1" dirty="0">
                <a:solidFill>
                  <a:schemeClr val="bg1"/>
                </a:solidFill>
              </a:rPr>
              <a:t>Le prestazioni del </a:t>
            </a:r>
            <a:r>
              <a:rPr lang="it-IT" altLang="it-IT" sz="2000" b="1" i="1" dirty="0" smtClean="0">
                <a:solidFill>
                  <a:schemeClr val="bg1"/>
                </a:solidFill>
              </a:rPr>
              <a:t>Fondo</a:t>
            </a:r>
          </a:p>
          <a:p>
            <a:pPr eaLnBrk="1" hangingPunct="1">
              <a:defRPr/>
            </a:pPr>
            <a:endParaRPr lang="it-IT" altLang="it-IT" sz="2000" b="1" i="1" dirty="0">
              <a:solidFill>
                <a:schemeClr val="bg1"/>
              </a:solidFill>
            </a:endParaRPr>
          </a:p>
          <a:p>
            <a:pPr eaLnBrk="1" hangingPunct="1">
              <a:defRPr/>
            </a:pPr>
            <a:r>
              <a:rPr lang="it-IT" altLang="it-IT" sz="2000" b="1" i="1" dirty="0">
                <a:solidFill>
                  <a:schemeClr val="bg1"/>
                </a:solidFill>
              </a:rPr>
              <a:t>Tali Fondi devono </a:t>
            </a:r>
            <a:r>
              <a:rPr lang="it-IT" altLang="it-IT" sz="2000" b="1" i="1" u="sng" dirty="0" smtClean="0">
                <a:solidFill>
                  <a:schemeClr val="bg1"/>
                </a:solidFill>
              </a:rPr>
              <a:t>assicurare almeno </a:t>
            </a:r>
            <a:r>
              <a:rPr lang="it-IT" altLang="it-IT" sz="2000" b="1" i="1" u="sng" dirty="0">
                <a:solidFill>
                  <a:schemeClr val="bg1"/>
                </a:solidFill>
              </a:rPr>
              <a:t>una </a:t>
            </a:r>
            <a:r>
              <a:rPr lang="it-IT" altLang="it-IT" sz="2000" b="1" i="1" dirty="0">
                <a:solidFill>
                  <a:schemeClr val="bg1"/>
                </a:solidFill>
              </a:rPr>
              <a:t>di queste </a:t>
            </a:r>
            <a:r>
              <a:rPr lang="it-IT" altLang="it-IT" sz="2000" b="1" i="1" dirty="0" smtClean="0">
                <a:solidFill>
                  <a:schemeClr val="bg1"/>
                </a:solidFill>
              </a:rPr>
              <a:t>prestazioni (c.3)</a:t>
            </a:r>
            <a:endParaRPr lang="it-IT" altLang="it-IT" sz="2000" b="1" i="1" dirty="0">
              <a:solidFill>
                <a:schemeClr val="bg1"/>
              </a:solidFill>
            </a:endParaRPr>
          </a:p>
          <a:p>
            <a:pPr algn="just" eaLnBrk="1" hangingPunct="1">
              <a:defRPr/>
            </a:pPr>
            <a:r>
              <a:rPr lang="it-IT" altLang="it-IT" sz="2000" dirty="0">
                <a:solidFill>
                  <a:schemeClr val="bg1"/>
                </a:solidFill>
              </a:rPr>
              <a:t>1.	</a:t>
            </a:r>
            <a:r>
              <a:rPr lang="it-IT" altLang="it-IT" sz="2000" b="1" dirty="0">
                <a:solidFill>
                  <a:schemeClr val="bg1"/>
                </a:solidFill>
              </a:rPr>
              <a:t>un assegno di durata e misura pari all’assegno ordinario previsto dall’art. 30</a:t>
            </a:r>
            <a:r>
              <a:rPr lang="it-IT" altLang="it-IT" sz="2000" dirty="0">
                <a:solidFill>
                  <a:schemeClr val="bg1"/>
                </a:solidFill>
              </a:rPr>
              <a:t> (cfr. in seguito) che è almeno uguale all’integrazione salariale e la cui durata, in un biennio mobile, non può essere inferiore alle 13 settimane e non superiore, secondo la causale, alle durate massime previste di 52 settimane per l’integrazione ordinaria (art. 12) e 12 o 24, secondo la causale straordinaria invocata (art. 22), entro il limite della durata massima di 24 mesi nel quinquennio mobile (art. 4, comma 1);</a:t>
            </a:r>
          </a:p>
          <a:p>
            <a:pPr algn="just" eaLnBrk="1" hangingPunct="1">
              <a:defRPr/>
            </a:pPr>
            <a:r>
              <a:rPr lang="it-IT" altLang="it-IT" sz="2000" dirty="0">
                <a:solidFill>
                  <a:schemeClr val="bg1"/>
                </a:solidFill>
              </a:rPr>
              <a:t>2.	</a:t>
            </a:r>
            <a:r>
              <a:rPr lang="it-IT" altLang="it-IT" sz="2000" b="1" dirty="0">
                <a:solidFill>
                  <a:schemeClr val="bg1"/>
                </a:solidFill>
              </a:rPr>
              <a:t>l’assegno di solidarietà previsto dall’art. 31 </a:t>
            </a:r>
            <a:r>
              <a:rPr lang="it-IT" altLang="it-IT" sz="2000" dirty="0">
                <a:solidFill>
                  <a:schemeClr val="bg1"/>
                </a:solidFill>
              </a:rPr>
              <a:t>(cfr. in seguito) con eventuale limitazione del periodo massimo non inferiore a 26 settimane in un biennio mobile.</a:t>
            </a:r>
          </a:p>
        </p:txBody>
      </p:sp>
      <p:sp>
        <p:nvSpPr>
          <p:cNvPr id="4362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6303F3-D81A-4469-A6F5-587BB410139C}" type="slidenum">
              <a:rPr lang="it-IT" altLang="it-IT" sz="1200">
                <a:solidFill>
                  <a:srgbClr val="FFFFFF"/>
                </a:solidFill>
              </a:rPr>
              <a:pPr>
                <a:spcBef>
                  <a:spcPct val="0"/>
                </a:spcBef>
                <a:buFontTx/>
                <a:buNone/>
              </a:pPr>
              <a:t>287</a:t>
            </a:fld>
            <a:endParaRPr lang="it-IT" altLang="it-IT" sz="1200">
              <a:solidFill>
                <a:srgbClr val="FFFFFF"/>
              </a:solidFill>
            </a:endParaRPr>
          </a:p>
        </p:txBody>
      </p:sp>
      <p:pic>
        <p:nvPicPr>
          <p:cNvPr id="4362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BF917256-495D-4A3F-935E-2ACB1E88E8F8}"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623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r>
              <a:rPr lang="it-IT" altLang="it-IT" sz="2000" b="1" i="1" dirty="0">
                <a:solidFill>
                  <a:schemeClr val="bg1"/>
                </a:solidFill>
              </a:rPr>
              <a:t>Le prestazioni del </a:t>
            </a:r>
            <a:r>
              <a:rPr lang="it-IT" altLang="it-IT" sz="2000" b="1" i="1" dirty="0" smtClean="0">
                <a:solidFill>
                  <a:schemeClr val="bg1"/>
                </a:solidFill>
              </a:rPr>
              <a:t>Fondo</a:t>
            </a:r>
          </a:p>
          <a:p>
            <a:pPr eaLnBrk="1" hangingPunct="1">
              <a:defRPr/>
            </a:pPr>
            <a:endParaRPr lang="it-IT" altLang="it-IT" sz="2000" b="1" i="1" dirty="0">
              <a:solidFill>
                <a:schemeClr val="bg1"/>
              </a:solidFill>
            </a:endParaRPr>
          </a:p>
          <a:p>
            <a:pPr eaLnBrk="1" hangingPunct="1">
              <a:defRPr/>
            </a:pPr>
            <a:r>
              <a:rPr lang="it-IT" altLang="it-IT" sz="2000" b="1" i="1" dirty="0" smtClean="0">
                <a:solidFill>
                  <a:schemeClr val="bg1"/>
                </a:solidFill>
              </a:rPr>
              <a:t> </a:t>
            </a:r>
            <a:endParaRPr lang="it-IT" altLang="it-IT" sz="2000" dirty="0">
              <a:solidFill>
                <a:schemeClr val="bg1"/>
              </a:solidFill>
            </a:endParaRPr>
          </a:p>
        </p:txBody>
      </p:sp>
      <p:sp>
        <p:nvSpPr>
          <p:cNvPr id="4372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D90EC5-F201-41E3-A351-47FAFF9C035E}" type="slidenum">
              <a:rPr lang="it-IT" altLang="it-IT" sz="1200">
                <a:solidFill>
                  <a:srgbClr val="FFFFFF"/>
                </a:solidFill>
              </a:rPr>
              <a:pPr>
                <a:spcBef>
                  <a:spcPct val="0"/>
                </a:spcBef>
                <a:buFontTx/>
                <a:buNone/>
              </a:pPr>
              <a:t>288</a:t>
            </a:fld>
            <a:endParaRPr lang="it-IT" altLang="it-IT" sz="1200">
              <a:solidFill>
                <a:srgbClr val="FFFFFF"/>
              </a:solidFill>
            </a:endParaRPr>
          </a:p>
        </p:txBody>
      </p:sp>
      <p:pic>
        <p:nvPicPr>
          <p:cNvPr id="4372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1331913" y="2997200"/>
            <a:ext cx="6480175" cy="280828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AutoNum type="arabicPeriod" startAt="4"/>
              <a:defRPr/>
            </a:pPr>
            <a:r>
              <a:rPr lang="it-IT" dirty="0">
                <a:solidFill>
                  <a:prstClr val="black"/>
                </a:solidFill>
              </a:rPr>
              <a:t>I fondi di cui al comma </a:t>
            </a:r>
            <a:r>
              <a:rPr lang="it-IT" b="1" dirty="0">
                <a:solidFill>
                  <a:prstClr val="black"/>
                </a:solidFill>
              </a:rPr>
              <a:t>1 si adeguano </a:t>
            </a:r>
            <a:r>
              <a:rPr lang="it-IT" dirty="0">
                <a:solidFill>
                  <a:prstClr val="black"/>
                </a:solidFill>
              </a:rPr>
              <a:t>alle disposizioni di cui al comma 3 </a:t>
            </a:r>
            <a:r>
              <a:rPr lang="it-IT" b="1" dirty="0">
                <a:solidFill>
                  <a:prstClr val="black"/>
                </a:solidFill>
              </a:rPr>
              <a:t>entro il 31 dicembre 2015</a:t>
            </a:r>
            <a:r>
              <a:rPr lang="it-IT" dirty="0">
                <a:solidFill>
                  <a:prstClr val="black"/>
                </a:solidFill>
              </a:rPr>
              <a:t>.</a:t>
            </a:r>
          </a:p>
          <a:p>
            <a:pPr marL="342900" indent="-342900" algn="ctr">
              <a:buFontTx/>
              <a:buAutoNum type="arabicPeriod" startAt="4"/>
              <a:defRPr/>
            </a:pPr>
            <a:endParaRPr lang="it-IT" dirty="0">
              <a:solidFill>
                <a:prstClr val="black"/>
              </a:solidFill>
            </a:endParaRPr>
          </a:p>
          <a:p>
            <a:pPr algn="ctr">
              <a:defRPr/>
            </a:pPr>
            <a:r>
              <a:rPr lang="it-IT" b="1" dirty="0">
                <a:solidFill>
                  <a:prstClr val="black"/>
                </a:solidFill>
              </a:rPr>
              <a:t>In mancanza, i datori di lavoro, che occupano mediamente più di 5 dipendenti, aderenti ai fondi suddetti, confluiscono nel fondo di integrazione salariale </a:t>
            </a:r>
            <a:r>
              <a:rPr lang="it-IT" dirty="0">
                <a:solidFill>
                  <a:prstClr val="black"/>
                </a:solidFill>
              </a:rPr>
              <a:t>di cui all'articolo 29</a:t>
            </a:r>
            <a:r>
              <a:rPr lang="it-IT" b="1" dirty="0">
                <a:solidFill>
                  <a:prstClr val="black"/>
                </a:solidFill>
              </a:rPr>
              <a:t>, a decorrere dal 1° gennaio 2016</a:t>
            </a:r>
            <a:r>
              <a:rPr lang="it-IT" dirty="0">
                <a:solidFill>
                  <a:prstClr val="black"/>
                </a:solidFill>
              </a:rPr>
              <a:t> e </a:t>
            </a:r>
            <a:r>
              <a:rPr lang="it-IT" b="1" dirty="0">
                <a:solidFill>
                  <a:prstClr val="black"/>
                </a:solidFill>
              </a:rPr>
              <a:t>possono richiedere le prestazioni </a:t>
            </a:r>
            <a:r>
              <a:rPr lang="it-IT" dirty="0">
                <a:solidFill>
                  <a:prstClr val="black"/>
                </a:solidFill>
              </a:rPr>
              <a:t>previste dal fondo di integrazione salariale </a:t>
            </a:r>
            <a:r>
              <a:rPr lang="it-IT" b="1" dirty="0">
                <a:solidFill>
                  <a:prstClr val="black"/>
                </a:solidFill>
              </a:rPr>
              <a:t>per gli eventi </a:t>
            </a:r>
            <a:r>
              <a:rPr lang="it-IT" dirty="0">
                <a:solidFill>
                  <a:prstClr val="black"/>
                </a:solidFill>
              </a:rPr>
              <a:t>di sospensione o riduzione del lavoro </a:t>
            </a:r>
            <a:r>
              <a:rPr lang="it-IT" b="1" dirty="0">
                <a:solidFill>
                  <a:prstClr val="black"/>
                </a:solidFill>
              </a:rPr>
              <a:t>verificatisi a decorrere dal 1° luglio 2016.</a:t>
            </a:r>
          </a:p>
        </p:txBody>
      </p:sp>
      <p:sp>
        <p:nvSpPr>
          <p:cNvPr id="3" name="Segnaposto data 2"/>
          <p:cNvSpPr>
            <a:spLocks noGrp="1"/>
          </p:cNvSpPr>
          <p:nvPr>
            <p:ph type="dt" sz="quarter" idx="10"/>
          </p:nvPr>
        </p:nvSpPr>
        <p:spPr/>
        <p:txBody>
          <a:bodyPr/>
          <a:lstStyle/>
          <a:p>
            <a:pPr>
              <a:defRPr/>
            </a:pPr>
            <a:fld id="{A5D828F4-5F5D-4818-BE4D-3F40AE5412E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725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r>
              <a:rPr lang="it-IT" altLang="it-IT" sz="2000" b="1" i="1" dirty="0">
                <a:solidFill>
                  <a:schemeClr val="bg1"/>
                </a:solidFill>
              </a:rPr>
              <a:t>La regolamentazione del </a:t>
            </a:r>
            <a:r>
              <a:rPr lang="it-IT" altLang="it-IT" sz="2000" b="1" i="1" dirty="0" smtClean="0">
                <a:solidFill>
                  <a:schemeClr val="bg1"/>
                </a:solidFill>
              </a:rPr>
              <a:t>Fondo</a:t>
            </a:r>
          </a:p>
          <a:p>
            <a:pPr eaLnBrk="1" hangingPunct="1">
              <a:defRPr/>
            </a:pPr>
            <a:endParaRPr lang="it-IT" altLang="it-IT" sz="2000" b="1" i="1" dirty="0">
              <a:solidFill>
                <a:schemeClr val="bg1"/>
              </a:solidFill>
            </a:endParaRPr>
          </a:p>
          <a:p>
            <a:pPr algn="just" eaLnBrk="1" hangingPunct="1">
              <a:defRPr/>
            </a:pPr>
            <a:r>
              <a:rPr lang="it-IT" altLang="it-IT" sz="2000" i="1" dirty="0" smtClean="0">
                <a:solidFill>
                  <a:schemeClr val="bg1"/>
                </a:solidFill>
              </a:rPr>
              <a:t>Per </a:t>
            </a:r>
            <a:r>
              <a:rPr lang="it-IT" altLang="it-IT" sz="2000" i="1" dirty="0">
                <a:solidFill>
                  <a:schemeClr val="bg1"/>
                </a:solidFill>
              </a:rPr>
              <a:t>le finalità di cui al comma 1, gli accordi e i contratti collettivi definiscono:</a:t>
            </a:r>
          </a:p>
          <a:p>
            <a:pPr algn="just" eaLnBrk="1" hangingPunct="1">
              <a:defRPr/>
            </a:pPr>
            <a:endParaRPr lang="it-IT" altLang="it-IT" sz="2000" i="1" dirty="0">
              <a:solidFill>
                <a:schemeClr val="bg1"/>
              </a:solidFill>
            </a:endParaRPr>
          </a:p>
          <a:p>
            <a:pPr algn="just" eaLnBrk="1" hangingPunct="1">
              <a:defRPr/>
            </a:pPr>
            <a:r>
              <a:rPr lang="it-IT" altLang="it-IT" sz="2000" i="1" dirty="0">
                <a:solidFill>
                  <a:schemeClr val="bg1"/>
                </a:solidFill>
              </a:rPr>
              <a:t>a)	</a:t>
            </a:r>
            <a:r>
              <a:rPr lang="it-IT" altLang="it-IT" sz="2000" b="1" i="1" dirty="0">
                <a:solidFill>
                  <a:schemeClr val="bg1"/>
                </a:solidFill>
              </a:rPr>
              <a:t>un'aliquota complessiva di contribuzione ordinaria di finanziamento non inferiore, fatto salvo il caso di cui alla lettera e), allo 0,45 per cento della </a:t>
            </a:r>
            <a:r>
              <a:rPr lang="it-IT" altLang="it-IT" sz="2000" i="1" dirty="0">
                <a:solidFill>
                  <a:schemeClr val="bg1"/>
                </a:solidFill>
              </a:rPr>
              <a:t>retribuzione imponibile previdenziale a decorrere dal 1° gennaio 2016, ripartita fra datore di lavoro e lavoratore secondo criteri che devono essere stabiliti da un accordo tra le parti sociali istitutive del </a:t>
            </a:r>
            <a:r>
              <a:rPr lang="it-IT" altLang="it-IT" sz="2000" i="1" dirty="0" smtClean="0">
                <a:solidFill>
                  <a:schemeClr val="bg1"/>
                </a:solidFill>
              </a:rPr>
              <a:t>fondo…</a:t>
            </a:r>
            <a:endParaRPr lang="it-IT" altLang="it-IT" sz="2000" i="1" dirty="0">
              <a:solidFill>
                <a:schemeClr val="bg1"/>
              </a:solidFill>
            </a:endParaRPr>
          </a:p>
        </p:txBody>
      </p:sp>
      <p:sp>
        <p:nvSpPr>
          <p:cNvPr id="4382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D789C3-91CA-49F6-B0C3-C876265F9593}" type="slidenum">
              <a:rPr lang="it-IT" altLang="it-IT" sz="1200">
                <a:solidFill>
                  <a:srgbClr val="FFFFFF"/>
                </a:solidFill>
              </a:rPr>
              <a:pPr>
                <a:spcBef>
                  <a:spcPct val="0"/>
                </a:spcBef>
                <a:buFontTx/>
                <a:buNone/>
              </a:pPr>
              <a:t>289</a:t>
            </a:fld>
            <a:endParaRPr lang="it-IT" altLang="it-IT" sz="1200">
              <a:solidFill>
                <a:srgbClr val="FFFFFF"/>
              </a:solidFill>
            </a:endParaRPr>
          </a:p>
        </p:txBody>
      </p:sp>
      <p:pic>
        <p:nvPicPr>
          <p:cNvPr id="4382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DF720FC1-562A-4A89-AABC-874D08D49A29}"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827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38" y="282575"/>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endParaRPr lang="it-IT" altLang="it-IT" sz="2000" b="1" u="sng" dirty="0" smtClean="0">
              <a:solidFill>
                <a:schemeClr val="bg1"/>
              </a:solidFill>
            </a:endParaRPr>
          </a:p>
          <a:p>
            <a:pPr eaLnBrk="1" hangingPunct="1">
              <a:buFont typeface="Arial" charset="0"/>
              <a:buNone/>
              <a:defRPr/>
            </a:pPr>
            <a:endParaRPr lang="it-IT" altLang="it-IT" sz="2000" b="1" u="sng" dirty="0" smtClean="0">
              <a:solidFill>
                <a:schemeClr val="bg1"/>
              </a:solidFill>
            </a:endParaRPr>
          </a:p>
          <a:p>
            <a:pPr eaLnBrk="1" hangingPunct="1">
              <a:buFont typeface="Arial" charset="0"/>
              <a:buNone/>
              <a:defRPr/>
            </a:pPr>
            <a:endParaRPr lang="it-IT" altLang="it-IT" sz="2000" b="1" u="sng" dirty="0" smtClean="0">
              <a:solidFill>
                <a:schemeClr val="bg1"/>
              </a:solidFill>
            </a:endParaRPr>
          </a:p>
        </p:txBody>
      </p:sp>
      <p:sp>
        <p:nvSpPr>
          <p:cNvPr id="327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A85428-E52D-4650-BC0D-F52C477B7AB3}" type="slidenum">
              <a:rPr lang="it-IT" altLang="it-IT" sz="1200">
                <a:solidFill>
                  <a:srgbClr val="FFFFFF"/>
                </a:solidFill>
              </a:rPr>
              <a:pPr>
                <a:spcBef>
                  <a:spcPct val="0"/>
                </a:spcBef>
                <a:buFontTx/>
                <a:buNone/>
              </a:pPr>
              <a:t>29</a:t>
            </a:fld>
            <a:endParaRPr lang="it-IT" altLang="it-IT" sz="1200">
              <a:solidFill>
                <a:srgbClr val="FFFFFF"/>
              </a:solidFill>
            </a:endParaRPr>
          </a:p>
        </p:txBody>
      </p:sp>
      <p:pic>
        <p:nvPicPr>
          <p:cNvPr id="327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93DE9F9-7BF9-4202-804F-E6C21227F44B}" type="datetime1">
              <a:rPr lang="it-IT" smtClean="0">
                <a:solidFill>
                  <a:prstClr val="white">
                    <a:tint val="75000"/>
                  </a:prstClr>
                </a:solidFill>
              </a:rPr>
              <a:pPr>
                <a:defRPr/>
              </a:pPr>
              <a:t>21/03/2016</a:t>
            </a:fld>
            <a:endParaRPr lang="it-IT">
              <a:solidFill>
                <a:prstClr val="white">
                  <a:tint val="75000"/>
                </a:prstClr>
              </a:solidFill>
            </a:endParaRPr>
          </a:p>
        </p:txBody>
      </p:sp>
      <p:sp>
        <p:nvSpPr>
          <p:cNvPr id="4" name="Rettangolo arrotondato 3"/>
          <p:cNvSpPr/>
          <p:nvPr/>
        </p:nvSpPr>
        <p:spPr>
          <a:xfrm>
            <a:off x="1633538" y="3068638"/>
            <a:ext cx="5899150" cy="19446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dirty="0">
                <a:solidFill>
                  <a:prstClr val="black"/>
                </a:solidFill>
              </a:rPr>
              <a:t>Problematiche operative e criticità</a:t>
            </a:r>
          </a:p>
        </p:txBody>
      </p:sp>
      <p:pic>
        <p:nvPicPr>
          <p:cNvPr id="3277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2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r>
              <a:rPr lang="it-IT" altLang="it-IT" sz="2000" b="1" i="1" dirty="0">
                <a:solidFill>
                  <a:schemeClr val="bg1"/>
                </a:solidFill>
              </a:rPr>
              <a:t>La regolamentazione del </a:t>
            </a:r>
            <a:r>
              <a:rPr lang="it-IT" altLang="it-IT" sz="2000" b="1" i="1" dirty="0" smtClean="0">
                <a:solidFill>
                  <a:schemeClr val="bg1"/>
                </a:solidFill>
              </a:rPr>
              <a:t>Fondo</a:t>
            </a:r>
          </a:p>
          <a:p>
            <a:pPr eaLnBrk="1" hangingPunct="1">
              <a:defRPr/>
            </a:pPr>
            <a:endParaRPr lang="it-IT" altLang="it-IT" sz="2000" b="1" i="1" dirty="0">
              <a:solidFill>
                <a:schemeClr val="bg1"/>
              </a:solidFill>
            </a:endParaRPr>
          </a:p>
          <a:p>
            <a:pPr algn="just" eaLnBrk="1" hangingPunct="1">
              <a:defRPr/>
            </a:pPr>
            <a:r>
              <a:rPr lang="it-IT" altLang="it-IT" sz="2000" dirty="0" smtClean="0">
                <a:solidFill>
                  <a:schemeClr val="bg1"/>
                </a:solidFill>
              </a:rPr>
              <a:t>È compito degli accordi collettivi </a:t>
            </a:r>
            <a:r>
              <a:rPr lang="it-IT" altLang="it-IT" sz="2000" b="1" dirty="0" smtClean="0">
                <a:solidFill>
                  <a:schemeClr val="bg1"/>
                </a:solidFill>
              </a:rPr>
              <a:t>definire una serie di misure </a:t>
            </a:r>
            <a:r>
              <a:rPr lang="it-IT" altLang="it-IT" sz="2000" dirty="0" smtClean="0">
                <a:solidFill>
                  <a:schemeClr val="bg1"/>
                </a:solidFill>
              </a:rPr>
              <a:t>del Fondo nel rispetto dei limiti fissati dallo stesso d.lgs. n. 148/2015 in materia di: </a:t>
            </a:r>
          </a:p>
          <a:p>
            <a:pPr algn="just" eaLnBrk="1" hangingPunct="1">
              <a:defRPr/>
            </a:pPr>
            <a:r>
              <a:rPr lang="it-IT" altLang="it-IT" sz="2000" dirty="0" smtClean="0">
                <a:solidFill>
                  <a:schemeClr val="bg1"/>
                </a:solidFill>
              </a:rPr>
              <a:t>● aliquota di contribuzione e suo adeguamento in base all’andamento della gestione delle prestazioni; </a:t>
            </a:r>
          </a:p>
          <a:p>
            <a:pPr algn="just" eaLnBrk="1" hangingPunct="1">
              <a:defRPr/>
            </a:pPr>
            <a:r>
              <a:rPr lang="it-IT" altLang="it-IT" sz="2000" dirty="0" smtClean="0">
                <a:solidFill>
                  <a:schemeClr val="bg1"/>
                </a:solidFill>
              </a:rPr>
              <a:t>● tipologie delle prestazioni, da garantire secondo le disponibilità del Fondo; </a:t>
            </a:r>
          </a:p>
          <a:p>
            <a:pPr algn="just" eaLnBrk="1" hangingPunct="1">
              <a:defRPr/>
            </a:pPr>
            <a:r>
              <a:rPr lang="it-IT" altLang="it-IT" sz="2000" dirty="0" smtClean="0">
                <a:solidFill>
                  <a:schemeClr val="bg1"/>
                </a:solidFill>
              </a:rPr>
              <a:t>● criteri gestionali per la sostenibilità del Fondo; </a:t>
            </a:r>
          </a:p>
          <a:p>
            <a:pPr algn="just" eaLnBrk="1" hangingPunct="1">
              <a:defRPr/>
            </a:pPr>
            <a:r>
              <a:rPr lang="it-IT" altLang="it-IT" sz="2000" dirty="0" smtClean="0">
                <a:solidFill>
                  <a:schemeClr val="bg1"/>
                </a:solidFill>
              </a:rPr>
              <a:t>● criteri e requisiti per la contabilità … etc.</a:t>
            </a:r>
          </a:p>
          <a:p>
            <a:pPr algn="just" eaLnBrk="1" hangingPunct="1">
              <a:defRPr/>
            </a:pPr>
            <a:r>
              <a:rPr lang="it-IT" altLang="it-IT" sz="2000" dirty="0" smtClean="0">
                <a:solidFill>
                  <a:schemeClr val="bg1"/>
                </a:solidFill>
              </a:rPr>
              <a:t>● modalità volte a rafforzare la funzione di controllo sulla corretta gestione dei fondi e di monitoraggio sull'andamento delle prestazioni, anche attraverso la determinazione di standard e parametri omogenei</a:t>
            </a:r>
            <a:endParaRPr lang="it-IT" altLang="it-IT" sz="2000" dirty="0">
              <a:solidFill>
                <a:schemeClr val="bg1"/>
              </a:solidFill>
            </a:endParaRPr>
          </a:p>
        </p:txBody>
      </p:sp>
      <p:sp>
        <p:nvSpPr>
          <p:cNvPr id="4393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40C923-2D0D-41F5-9FE7-3FF1E238948E}" type="slidenum">
              <a:rPr lang="it-IT" altLang="it-IT" sz="1200">
                <a:solidFill>
                  <a:srgbClr val="FFFFFF"/>
                </a:solidFill>
              </a:rPr>
              <a:pPr>
                <a:spcBef>
                  <a:spcPct val="0"/>
                </a:spcBef>
                <a:buFontTx/>
                <a:buNone/>
              </a:pPr>
              <a:t>290</a:t>
            </a:fld>
            <a:endParaRPr lang="it-IT" altLang="it-IT" sz="1200">
              <a:solidFill>
                <a:srgbClr val="FFFFFF"/>
              </a:solidFill>
            </a:endParaRPr>
          </a:p>
        </p:txBody>
      </p:sp>
      <p:pic>
        <p:nvPicPr>
          <p:cNvPr id="4393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D1E0AB7E-8F46-43D7-8E8F-A31854885BB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930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algn="just" eaLnBrk="1" hangingPunct="1">
              <a:defRPr/>
            </a:pPr>
            <a:endParaRPr lang="it-IT" altLang="it-IT" sz="2000" b="1" dirty="0">
              <a:solidFill>
                <a:schemeClr val="bg1"/>
              </a:solidFill>
            </a:endParaRPr>
          </a:p>
          <a:p>
            <a:pPr eaLnBrk="1" hangingPunct="1">
              <a:defRPr/>
            </a:pPr>
            <a:r>
              <a:rPr lang="it-IT" altLang="it-IT" sz="2000" b="1" i="1" dirty="0">
                <a:solidFill>
                  <a:schemeClr val="bg1"/>
                </a:solidFill>
              </a:rPr>
              <a:t>A</a:t>
            </a:r>
            <a:r>
              <a:rPr lang="it-IT" altLang="it-IT" sz="2000" b="1" i="1" dirty="0" smtClean="0">
                <a:solidFill>
                  <a:schemeClr val="bg1"/>
                </a:solidFill>
              </a:rPr>
              <a:t>ssegno </a:t>
            </a:r>
            <a:r>
              <a:rPr lang="it-IT" altLang="it-IT" sz="2000" b="1" i="1" dirty="0">
                <a:solidFill>
                  <a:schemeClr val="bg1"/>
                </a:solidFill>
              </a:rPr>
              <a:t>ordinario (art. 30)</a:t>
            </a:r>
          </a:p>
          <a:p>
            <a:pPr eaLnBrk="1" hangingPunct="1">
              <a:defRPr/>
            </a:pPr>
            <a:endParaRPr lang="it-IT" altLang="it-IT" sz="2000" b="1" i="1" dirty="0">
              <a:solidFill>
                <a:schemeClr val="bg1"/>
              </a:solidFill>
            </a:endParaRPr>
          </a:p>
          <a:p>
            <a:pPr eaLnBrk="1" hangingPunct="1">
              <a:defRPr/>
            </a:pPr>
            <a:r>
              <a:rPr lang="it-IT" altLang="it-IT" sz="2000" b="1" i="1" dirty="0" smtClean="0">
                <a:solidFill>
                  <a:schemeClr val="bg1"/>
                </a:solidFill>
              </a:rPr>
              <a:t>Durata </a:t>
            </a:r>
            <a:endParaRPr lang="it-IT" altLang="it-IT" sz="2000" b="1" i="1" dirty="0">
              <a:solidFill>
                <a:schemeClr val="bg1"/>
              </a:solidFill>
            </a:endParaRPr>
          </a:p>
          <a:p>
            <a:pPr algn="just" eaLnBrk="1" hangingPunct="1">
              <a:defRPr/>
            </a:pPr>
            <a:r>
              <a:rPr lang="it-IT" altLang="it-IT" sz="2000" dirty="0">
                <a:solidFill>
                  <a:schemeClr val="bg1"/>
                </a:solidFill>
              </a:rPr>
              <a:t>La durata massima, in un biennio mobile (che inizia dalla data  in cui la prestazione viene erogata) </a:t>
            </a:r>
            <a:r>
              <a:rPr lang="it-IT" altLang="it-IT" sz="2000" b="1" dirty="0">
                <a:solidFill>
                  <a:schemeClr val="bg1"/>
                </a:solidFill>
              </a:rPr>
              <a:t>non può essere inferiore a 13 settimane e non superiore alle specifiche causali invocate (quindi 12 o 24 mesi), in ogni caso nel rispetto della durata complessiva di 24 mesi, salvo l’eccezione della solidarietà.</a:t>
            </a:r>
          </a:p>
          <a:p>
            <a:pPr eaLnBrk="1" hangingPunct="1">
              <a:defRPr/>
            </a:pPr>
            <a:endParaRPr lang="it-IT" altLang="it-IT" sz="2000" b="1" dirty="0">
              <a:solidFill>
                <a:schemeClr val="bg1"/>
              </a:solidFill>
            </a:endParaRPr>
          </a:p>
          <a:p>
            <a:pPr eaLnBrk="1" hangingPunct="1">
              <a:defRPr/>
            </a:pPr>
            <a:r>
              <a:rPr lang="it-IT" altLang="it-IT" sz="2000" b="1" dirty="0">
                <a:solidFill>
                  <a:schemeClr val="bg1"/>
                </a:solidFill>
              </a:rPr>
              <a:t>All’assegno ordinario si applicano, per quanto compatibili le norme vigenti in materia di CIG Ordinaria, </a:t>
            </a:r>
            <a:r>
              <a:rPr lang="it-IT" altLang="it-IT" sz="2000" b="1" dirty="0" smtClean="0">
                <a:solidFill>
                  <a:schemeClr val="bg1"/>
                </a:solidFill>
              </a:rPr>
              <a:t> </a:t>
            </a:r>
            <a:endParaRPr lang="it-IT" altLang="it-IT" sz="2000" b="1" dirty="0">
              <a:solidFill>
                <a:schemeClr val="bg1"/>
              </a:solidFill>
            </a:endParaRPr>
          </a:p>
        </p:txBody>
      </p:sp>
      <p:sp>
        <p:nvSpPr>
          <p:cNvPr id="4403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E9E040-4C2D-49A4-9194-0C04949BDC66}" type="slidenum">
              <a:rPr lang="it-IT" altLang="it-IT" sz="1200">
                <a:solidFill>
                  <a:srgbClr val="FFFFFF"/>
                </a:solidFill>
              </a:rPr>
              <a:pPr>
                <a:spcBef>
                  <a:spcPct val="0"/>
                </a:spcBef>
                <a:buFontTx/>
                <a:buNone/>
              </a:pPr>
              <a:t>291</a:t>
            </a:fld>
            <a:endParaRPr lang="it-IT" altLang="it-IT" sz="1200">
              <a:solidFill>
                <a:srgbClr val="FFFFFF"/>
              </a:solidFill>
            </a:endParaRPr>
          </a:p>
        </p:txBody>
      </p:sp>
      <p:pic>
        <p:nvPicPr>
          <p:cNvPr id="4403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2D92AEF9-80DA-44FA-BA36-5B8881D24823}"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032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eaLnBrk="1" hangingPunct="1">
              <a:defRPr/>
            </a:pPr>
            <a:endParaRPr lang="it-IT" altLang="it-IT" sz="2000" dirty="0" smtClean="0">
              <a:solidFill>
                <a:schemeClr val="bg1"/>
              </a:solidFill>
            </a:endParaRPr>
          </a:p>
          <a:p>
            <a:pPr eaLnBrk="1" hangingPunct="1">
              <a:defRPr/>
            </a:pPr>
            <a:r>
              <a:rPr lang="it-IT" altLang="it-IT" sz="2000" b="1" i="1" dirty="0" smtClean="0">
                <a:solidFill>
                  <a:schemeClr val="bg1"/>
                </a:solidFill>
              </a:rPr>
              <a:t>Assegno </a:t>
            </a:r>
            <a:r>
              <a:rPr lang="it-IT" altLang="it-IT" sz="2000" b="1" i="1" dirty="0">
                <a:solidFill>
                  <a:schemeClr val="bg1"/>
                </a:solidFill>
              </a:rPr>
              <a:t>di solidarietà (art. 31</a:t>
            </a:r>
            <a:r>
              <a:rPr lang="it-IT" altLang="it-IT" sz="2000" b="1" i="1" dirty="0" smtClean="0">
                <a:solidFill>
                  <a:schemeClr val="bg1"/>
                </a:solidFill>
              </a:rPr>
              <a:t>)</a:t>
            </a:r>
            <a:endParaRPr lang="it-IT" altLang="it-IT" sz="2000" b="1" i="1" dirty="0">
              <a:solidFill>
                <a:schemeClr val="bg1"/>
              </a:solidFill>
            </a:endParaRPr>
          </a:p>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 </a:t>
            </a:r>
            <a:endParaRPr lang="it-IT" altLang="it-IT" sz="2000" b="1" i="1" dirty="0">
              <a:solidFill>
                <a:schemeClr val="bg1"/>
              </a:solidFill>
            </a:endParaRPr>
          </a:p>
          <a:p>
            <a:pPr algn="just" eaLnBrk="1" hangingPunct="1">
              <a:defRPr/>
            </a:pPr>
            <a:r>
              <a:rPr lang="it-IT" altLang="it-IT" sz="2000" b="1" dirty="0">
                <a:solidFill>
                  <a:schemeClr val="bg1"/>
                </a:solidFill>
              </a:rPr>
              <a:t>È la prestazione che i Fondi di solidarietà residuali sono tenuti ad assicurare in </a:t>
            </a:r>
            <a:r>
              <a:rPr lang="it-IT" altLang="it-IT" sz="2000" dirty="0">
                <a:solidFill>
                  <a:schemeClr val="bg1"/>
                </a:solidFill>
              </a:rPr>
              <a:t>favore dei datori di lavoro che stipulano accordi aziendali con le organizzazioni comparativamente più rappresentative  che stabiliscono una </a:t>
            </a:r>
            <a:r>
              <a:rPr lang="it-IT" altLang="it-IT" sz="2000" b="1" dirty="0">
                <a:solidFill>
                  <a:schemeClr val="bg1"/>
                </a:solidFill>
              </a:rPr>
              <a:t>riduzione di orario, al fine di evitare o ridurre il numero dei licenziamenti in sede collettiva ex l. n. 223/1991 o plurime individuali per giustificato motivo oggettivo</a:t>
            </a:r>
            <a:r>
              <a:rPr lang="it-IT" altLang="it-IT" sz="2000" b="1" dirty="0" smtClean="0">
                <a:solidFill>
                  <a:schemeClr val="bg1"/>
                </a:solidFill>
              </a:rPr>
              <a:t>.</a:t>
            </a:r>
          </a:p>
          <a:p>
            <a:pPr algn="just" eaLnBrk="1" hangingPunct="1">
              <a:defRPr/>
            </a:pPr>
            <a:endParaRPr lang="it-IT" altLang="it-IT" sz="2000" b="1" i="1" dirty="0">
              <a:solidFill>
                <a:schemeClr val="bg1"/>
              </a:solidFill>
            </a:endParaRPr>
          </a:p>
        </p:txBody>
      </p:sp>
      <p:sp>
        <p:nvSpPr>
          <p:cNvPr id="4413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12AC0A-6D61-4831-9ACE-B6BD9FF1D8B3}" type="slidenum">
              <a:rPr lang="it-IT" altLang="it-IT" sz="1200">
                <a:solidFill>
                  <a:srgbClr val="FFFFFF"/>
                </a:solidFill>
              </a:rPr>
              <a:pPr>
                <a:spcBef>
                  <a:spcPct val="0"/>
                </a:spcBef>
                <a:buFontTx/>
                <a:buNone/>
              </a:pPr>
              <a:t>292</a:t>
            </a:fld>
            <a:endParaRPr lang="it-IT" altLang="it-IT" sz="1200">
              <a:solidFill>
                <a:srgbClr val="FFFFFF"/>
              </a:solidFill>
            </a:endParaRPr>
          </a:p>
        </p:txBody>
      </p:sp>
      <p:pic>
        <p:nvPicPr>
          <p:cNvPr id="4413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4EBF9A3-1879-47C2-8C3A-A52BEBE0C6D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135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5900"/>
            <a:ext cx="8351837" cy="518318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eaLnBrk="1" hangingPunct="1">
              <a:defRPr/>
            </a:pPr>
            <a:endParaRPr lang="it-IT" altLang="it-IT" sz="2000" dirty="0" smtClean="0">
              <a:solidFill>
                <a:schemeClr val="bg1"/>
              </a:solidFill>
            </a:endParaRPr>
          </a:p>
          <a:p>
            <a:pPr eaLnBrk="1" hangingPunct="1">
              <a:defRPr/>
            </a:pPr>
            <a:r>
              <a:rPr lang="it-IT" altLang="it-IT" sz="2000" b="1" i="1" dirty="0" smtClean="0">
                <a:solidFill>
                  <a:schemeClr val="bg1"/>
                </a:solidFill>
              </a:rPr>
              <a:t>Assegno </a:t>
            </a:r>
            <a:r>
              <a:rPr lang="it-IT" altLang="it-IT" sz="2000" b="1" i="1" dirty="0">
                <a:solidFill>
                  <a:schemeClr val="bg1"/>
                </a:solidFill>
              </a:rPr>
              <a:t>di solidarietà (art. 31</a:t>
            </a:r>
            <a:r>
              <a:rPr lang="it-IT" altLang="it-IT" sz="2000" b="1" i="1" dirty="0" smtClean="0">
                <a:solidFill>
                  <a:schemeClr val="bg1"/>
                </a:solidFill>
              </a:rPr>
              <a:t>)</a:t>
            </a:r>
            <a:endParaRPr lang="it-IT" altLang="it-IT" sz="2000" b="1" i="1" dirty="0">
              <a:solidFill>
                <a:schemeClr val="bg1"/>
              </a:solidFill>
            </a:endParaRPr>
          </a:p>
          <a:p>
            <a:pPr eaLnBrk="1" hangingPunct="1">
              <a:defRPr/>
            </a:pPr>
            <a:r>
              <a:rPr lang="it-IT" altLang="it-IT" sz="2000" b="1" i="1" dirty="0" smtClean="0">
                <a:solidFill>
                  <a:schemeClr val="bg1"/>
                </a:solidFill>
              </a:rPr>
              <a:t> </a:t>
            </a:r>
            <a:endParaRPr lang="it-IT" altLang="it-IT" sz="2000" b="1" i="1" dirty="0">
              <a:solidFill>
                <a:schemeClr val="bg1"/>
              </a:solidFill>
            </a:endParaRPr>
          </a:p>
          <a:p>
            <a:pPr eaLnBrk="1" hangingPunct="1">
              <a:defRPr/>
            </a:pPr>
            <a:r>
              <a:rPr lang="it-IT" altLang="it-IT" sz="2000" b="1" dirty="0">
                <a:solidFill>
                  <a:schemeClr val="bg1"/>
                </a:solidFill>
              </a:rPr>
              <a:t> Disciplina </a:t>
            </a:r>
          </a:p>
          <a:p>
            <a:pPr algn="just" eaLnBrk="1" hangingPunct="1">
              <a:defRPr/>
            </a:pPr>
            <a:r>
              <a:rPr lang="it-IT" altLang="it-IT" sz="2000" dirty="0">
                <a:solidFill>
                  <a:schemeClr val="bg1"/>
                </a:solidFill>
              </a:rPr>
              <a:t>Gli accordi collettivi debbono individuare i lavoratori interessati alla riduzione oraria che – come nel “normale” contratto di solidarietà difensivo – non può essere superiore al 60% dell’orario giornaliero, settimanale o mensile dei soggetti interessati, con la possibilità, per ciascun lavoratore, di arrivare ad una riduzione del 70% nell’arco dell’intero periodo</a:t>
            </a:r>
          </a:p>
          <a:p>
            <a:pPr eaLnBrk="1" hangingPunct="1">
              <a:defRPr/>
            </a:pPr>
            <a:endParaRPr lang="it-IT" altLang="it-IT" sz="2000" b="1" dirty="0">
              <a:solidFill>
                <a:schemeClr val="bg1"/>
              </a:solidFill>
            </a:endParaRPr>
          </a:p>
          <a:p>
            <a:pPr algn="just" eaLnBrk="1" hangingPunct="1">
              <a:defRPr/>
            </a:pPr>
            <a:r>
              <a:rPr lang="it-IT" altLang="it-IT" sz="2000" dirty="0" smtClean="0">
                <a:solidFill>
                  <a:schemeClr val="bg1"/>
                </a:solidFill>
              </a:rPr>
              <a:t>L'assegno </a:t>
            </a:r>
            <a:r>
              <a:rPr lang="it-IT" altLang="it-IT" sz="2000" dirty="0">
                <a:solidFill>
                  <a:schemeClr val="bg1"/>
                </a:solidFill>
              </a:rPr>
              <a:t>di solidarietà può essere </a:t>
            </a:r>
            <a:r>
              <a:rPr lang="it-IT" altLang="it-IT" sz="2000" b="1" dirty="0">
                <a:solidFill>
                  <a:schemeClr val="bg1"/>
                </a:solidFill>
              </a:rPr>
              <a:t>corrisposto per un periodo massimo di 12 mesi in un biennio mobile</a:t>
            </a:r>
            <a:r>
              <a:rPr lang="it-IT" altLang="it-IT" sz="2000" dirty="0">
                <a:solidFill>
                  <a:schemeClr val="bg1"/>
                </a:solidFill>
              </a:rPr>
              <a:t>. Ai fini della determinazione della </a:t>
            </a:r>
            <a:r>
              <a:rPr lang="it-IT" altLang="it-IT" sz="2000" b="1" dirty="0">
                <a:solidFill>
                  <a:schemeClr val="bg1"/>
                </a:solidFill>
              </a:rPr>
              <a:t>misura dell'assegno di solidarietà </a:t>
            </a:r>
            <a:r>
              <a:rPr lang="it-IT" altLang="it-IT" sz="2000" dirty="0">
                <a:solidFill>
                  <a:schemeClr val="bg1"/>
                </a:solidFill>
              </a:rPr>
              <a:t>per le ore di lavoro non prestate si applicano le disposizioni di cui all'articolo </a:t>
            </a:r>
            <a:r>
              <a:rPr lang="it-IT" altLang="it-IT" sz="2000" dirty="0" smtClean="0">
                <a:solidFill>
                  <a:schemeClr val="bg1"/>
                </a:solidFill>
              </a:rPr>
              <a:t>3 Titolo I D. </a:t>
            </a:r>
            <a:r>
              <a:rPr lang="it-IT" altLang="it-IT" sz="2000" dirty="0" err="1" smtClean="0">
                <a:solidFill>
                  <a:schemeClr val="bg1"/>
                </a:solidFill>
              </a:rPr>
              <a:t>Lgs</a:t>
            </a:r>
            <a:r>
              <a:rPr lang="it-IT" altLang="it-IT" sz="2000" dirty="0" smtClean="0">
                <a:solidFill>
                  <a:schemeClr val="bg1"/>
                </a:solidFill>
              </a:rPr>
              <a:t>. 148/2015.</a:t>
            </a:r>
            <a:endParaRPr lang="it-IT" altLang="it-IT" sz="2000" dirty="0">
              <a:solidFill>
                <a:schemeClr val="bg1"/>
              </a:solidFill>
            </a:endParaRPr>
          </a:p>
        </p:txBody>
      </p:sp>
      <p:sp>
        <p:nvSpPr>
          <p:cNvPr id="4423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DB6DED-5937-4171-863A-C861FF5A1C1E}" type="slidenum">
              <a:rPr lang="it-IT" altLang="it-IT" sz="1200">
                <a:solidFill>
                  <a:srgbClr val="FFFFFF"/>
                </a:solidFill>
              </a:rPr>
              <a:pPr>
                <a:spcBef>
                  <a:spcPct val="0"/>
                </a:spcBef>
                <a:buFontTx/>
                <a:buNone/>
              </a:pPr>
              <a:t>293</a:t>
            </a:fld>
            <a:endParaRPr lang="it-IT" altLang="it-IT" sz="1200">
              <a:solidFill>
                <a:srgbClr val="FFFFFF"/>
              </a:solidFill>
            </a:endParaRPr>
          </a:p>
        </p:txBody>
      </p:sp>
      <p:pic>
        <p:nvPicPr>
          <p:cNvPr id="4423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BFC48BE-CCA1-4809-9993-6CDD178E0E48}"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237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eaLnBrk="1" hangingPunct="1">
              <a:defRPr/>
            </a:pPr>
            <a:endParaRPr lang="it-IT" altLang="it-IT" sz="2000" dirty="0" smtClean="0">
              <a:solidFill>
                <a:schemeClr val="bg1"/>
              </a:solidFill>
            </a:endParaRPr>
          </a:p>
          <a:p>
            <a:pPr eaLnBrk="1" hangingPunct="1">
              <a:defRPr/>
            </a:pPr>
            <a:r>
              <a:rPr lang="it-IT" altLang="it-IT" sz="2000" b="1" dirty="0">
                <a:solidFill>
                  <a:schemeClr val="bg1"/>
                </a:solidFill>
              </a:rPr>
              <a:t>10/12/2015 ARTIGIANATO - ACCORDO SUL FONDO DI SOLIDARIETA' ALTERNATIVO (FSBA</a:t>
            </a:r>
            <a:r>
              <a:rPr lang="it-IT" altLang="it-IT" sz="2000" b="1" dirty="0" smtClean="0">
                <a:solidFill>
                  <a:schemeClr val="bg1"/>
                </a:solidFill>
              </a:rPr>
              <a:t>)</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ACCORDO INTERCONFEDERALE 18 GENNAIO 2016</a:t>
            </a:r>
          </a:p>
          <a:p>
            <a:pPr eaLnBrk="1" hangingPunct="1">
              <a:defRPr/>
            </a:pP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r>
              <a:rPr lang="it-IT" altLang="it-IT" sz="2000" dirty="0">
                <a:solidFill>
                  <a:schemeClr val="bg1"/>
                </a:solidFill>
              </a:rPr>
              <a:t>In data 10 dicembre 2015, Confartigianato, CNA, </a:t>
            </a:r>
            <a:r>
              <a:rPr lang="it-IT" altLang="it-IT" sz="2000" dirty="0" err="1">
                <a:solidFill>
                  <a:schemeClr val="bg1"/>
                </a:solidFill>
              </a:rPr>
              <a:t>Casartigiani</a:t>
            </a:r>
            <a:r>
              <a:rPr lang="it-IT" altLang="it-IT" sz="2000" dirty="0">
                <a:solidFill>
                  <a:schemeClr val="bg1"/>
                </a:solidFill>
              </a:rPr>
              <a:t>, </a:t>
            </a:r>
            <a:r>
              <a:rPr lang="it-IT" altLang="it-IT" sz="2000" dirty="0" err="1">
                <a:solidFill>
                  <a:schemeClr val="bg1"/>
                </a:solidFill>
              </a:rPr>
              <a:t>Claai</a:t>
            </a:r>
            <a:r>
              <a:rPr lang="it-IT" altLang="it-IT" sz="2000" dirty="0">
                <a:solidFill>
                  <a:schemeClr val="bg1"/>
                </a:solidFill>
              </a:rPr>
              <a:t> e le Organizzazioni sindacali CGIL, CISL e UIL hanno sottoscritto l’accordo che adegua il FSBA, Fondo di Solidarietà Bilaterale Alternativo del settore dell’Artigianato, a quanto disposto dal </a:t>
            </a:r>
            <a:r>
              <a:rPr lang="it-IT" altLang="it-IT" sz="2000" dirty="0" err="1" smtClean="0">
                <a:solidFill>
                  <a:schemeClr val="bg1"/>
                </a:solidFill>
              </a:rPr>
              <a:t>D.Lgs</a:t>
            </a:r>
            <a:r>
              <a:rPr lang="it-IT" altLang="it-IT" sz="2000" dirty="0" smtClean="0">
                <a:solidFill>
                  <a:schemeClr val="bg1"/>
                </a:solidFill>
              </a:rPr>
              <a:t> n</a:t>
            </a:r>
            <a:r>
              <a:rPr lang="it-IT" altLang="it-IT" sz="2000" dirty="0">
                <a:solidFill>
                  <a:schemeClr val="bg1"/>
                </a:solidFill>
              </a:rPr>
              <a:t>. 148/2015 in materia di prestazione di solidarietà per i lavoratori non coperti da trattamenti di integrazione salariale.</a:t>
            </a: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433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4101B6-9FAD-4DC9-9BB4-E3B0E0A6B721}" type="slidenum">
              <a:rPr lang="it-IT" altLang="it-IT" sz="1200">
                <a:solidFill>
                  <a:srgbClr val="FFFFFF"/>
                </a:solidFill>
              </a:rPr>
              <a:pPr>
                <a:spcBef>
                  <a:spcPct val="0"/>
                </a:spcBef>
                <a:buFontTx/>
                <a:buNone/>
              </a:pPr>
              <a:t>294</a:t>
            </a:fld>
            <a:endParaRPr lang="it-IT" altLang="it-IT" sz="1200">
              <a:solidFill>
                <a:srgbClr val="FFFFFF"/>
              </a:solidFill>
            </a:endParaRPr>
          </a:p>
        </p:txBody>
      </p:sp>
      <p:pic>
        <p:nvPicPr>
          <p:cNvPr id="4433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99DFEDA-6A77-419D-86FB-ED2A33DC4DFD}"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339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eaLnBrk="1" hangingPunct="1">
              <a:defRPr/>
            </a:pPr>
            <a:endParaRPr lang="it-IT" altLang="it-IT" sz="2000" dirty="0" smtClean="0">
              <a:solidFill>
                <a:schemeClr val="bg1"/>
              </a:solidFill>
            </a:endParaRPr>
          </a:p>
          <a:p>
            <a:pPr eaLnBrk="1" hangingPunct="1">
              <a:defRPr/>
            </a:pPr>
            <a:r>
              <a:rPr lang="it-IT" altLang="it-IT" sz="2000" b="1" dirty="0">
                <a:solidFill>
                  <a:schemeClr val="bg1"/>
                </a:solidFill>
              </a:rPr>
              <a:t>10/12/2015 ARTIGIANATO - ACCORDO SUL FONDO DI SOLIDARIETA' ALTERNATIVO (FSBA</a:t>
            </a:r>
            <a:r>
              <a:rPr lang="it-IT" altLang="it-IT" sz="2000" b="1" dirty="0" smtClean="0">
                <a:solidFill>
                  <a:schemeClr val="bg1"/>
                </a:solidFill>
              </a:rPr>
              <a:t>)</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ACCORDO INTERCONFEDERALE 18 GENNAIO 2016</a:t>
            </a:r>
          </a:p>
          <a:p>
            <a:pPr eaLnBrk="1" hangingPunct="1">
              <a:defRPr/>
            </a:pP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r>
              <a:rPr lang="it-IT" altLang="it-IT" sz="2000" dirty="0" smtClean="0">
                <a:solidFill>
                  <a:schemeClr val="bg1"/>
                </a:solidFill>
              </a:rPr>
              <a:t>Successivamente alla firma dell’accordo Interconfederale il Ministero del Lavoro e delle Politiche Sociali ha comunicato alle parti firmatarie dell’Accordo la </a:t>
            </a:r>
            <a:r>
              <a:rPr lang="it-IT" altLang="it-IT" sz="2000" b="1" dirty="0" smtClean="0">
                <a:solidFill>
                  <a:schemeClr val="bg1"/>
                </a:solidFill>
              </a:rPr>
              <a:t>non conformità alla normativa del criterio di calcolo della contribuzione ordinaria </a:t>
            </a:r>
            <a:r>
              <a:rPr lang="it-IT" altLang="it-IT" sz="2000" dirty="0" smtClean="0">
                <a:solidFill>
                  <a:schemeClr val="bg1"/>
                </a:solidFill>
              </a:rPr>
              <a:t>con la conseguente sospensione del procedimento per l’adozione del decreto interministeriale.</a:t>
            </a: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44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FF1E6E-2979-40A5-8E52-2EC5C694F68A}" type="slidenum">
              <a:rPr lang="it-IT" altLang="it-IT" sz="1200">
                <a:solidFill>
                  <a:srgbClr val="FFFFFF"/>
                </a:solidFill>
              </a:rPr>
              <a:pPr>
                <a:spcBef>
                  <a:spcPct val="0"/>
                </a:spcBef>
                <a:buFontTx/>
                <a:buNone/>
              </a:pPr>
              <a:t>295</a:t>
            </a:fld>
            <a:endParaRPr lang="it-IT" altLang="it-IT" sz="1200">
              <a:solidFill>
                <a:srgbClr val="FFFFFF"/>
              </a:solidFill>
            </a:endParaRPr>
          </a:p>
        </p:txBody>
      </p:sp>
      <p:pic>
        <p:nvPicPr>
          <p:cNvPr id="4444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99DFEDA-6A77-419D-86FB-ED2A33DC4DFD}"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442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4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eaLnBrk="1" hangingPunct="1">
              <a:defRPr/>
            </a:pPr>
            <a:endParaRPr lang="it-IT" altLang="it-IT" sz="2000" dirty="0" smtClean="0">
              <a:solidFill>
                <a:schemeClr val="bg1"/>
              </a:solidFill>
            </a:endParaRPr>
          </a:p>
          <a:p>
            <a:pPr eaLnBrk="1" hangingPunct="1">
              <a:defRPr/>
            </a:pPr>
            <a:r>
              <a:rPr lang="it-IT" altLang="it-IT" sz="2000" b="1" dirty="0">
                <a:solidFill>
                  <a:schemeClr val="bg1"/>
                </a:solidFill>
              </a:rPr>
              <a:t>10/12/2015 ARTIGIANATO - ACCORDO SUL FONDO DI SOLIDARIETA' ALTERNATIVO (FSBA</a:t>
            </a:r>
            <a:r>
              <a:rPr lang="it-IT" altLang="it-IT" sz="2000" b="1" dirty="0" smtClean="0">
                <a:solidFill>
                  <a:schemeClr val="bg1"/>
                </a:solidFill>
              </a:rPr>
              <a:t>)</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ACCORDO INTERCONFEDERALE 18 GENNAIO 2016</a:t>
            </a:r>
          </a:p>
          <a:p>
            <a:pPr eaLnBrk="1" hangingPunct="1">
              <a:defRPr/>
            </a:pP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r>
              <a:rPr lang="it-IT" altLang="it-IT" sz="2000" dirty="0" smtClean="0">
                <a:solidFill>
                  <a:schemeClr val="bg1"/>
                </a:solidFill>
              </a:rPr>
              <a:t>Il Ministero ha comunicato che, al fine di poter dare corso al procedimento di adozione del decreto interministeriale, </a:t>
            </a:r>
            <a:r>
              <a:rPr lang="it-IT" altLang="it-IT" sz="2000" u="sng" dirty="0" smtClean="0">
                <a:solidFill>
                  <a:schemeClr val="bg1"/>
                </a:solidFill>
              </a:rPr>
              <a:t>le medesime parti firmatarie dovessero esplicitare, in una nuova nota di accompagnamento l’applicazione dell’aliquota di contribuzione ordinaria, pari allo 0,45%, avendo come base di calcolo la retribuzione imponibile previdenziale di ciascun lavoratore.</a:t>
            </a:r>
            <a:endParaRPr lang="it-IT" altLang="it-IT" sz="2000" u="sng" dirty="0">
              <a:solidFill>
                <a:schemeClr val="bg1"/>
              </a:solidFill>
            </a:endParaRPr>
          </a:p>
        </p:txBody>
      </p:sp>
      <p:sp>
        <p:nvSpPr>
          <p:cNvPr id="4454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9002EF-F6B0-4032-BC94-939898B32085}" type="slidenum">
              <a:rPr lang="it-IT" altLang="it-IT" sz="1200">
                <a:solidFill>
                  <a:srgbClr val="FFFFFF"/>
                </a:solidFill>
              </a:rPr>
              <a:pPr>
                <a:spcBef>
                  <a:spcPct val="0"/>
                </a:spcBef>
                <a:buFontTx/>
                <a:buNone/>
              </a:pPr>
              <a:t>296</a:t>
            </a:fld>
            <a:endParaRPr lang="it-IT" altLang="it-IT" sz="1200">
              <a:solidFill>
                <a:srgbClr val="FFFFFF"/>
              </a:solidFill>
            </a:endParaRPr>
          </a:p>
        </p:txBody>
      </p:sp>
      <p:pic>
        <p:nvPicPr>
          <p:cNvPr id="4454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99DFEDA-6A77-419D-86FB-ED2A33DC4DFD}"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544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eaLnBrk="1" hangingPunct="1">
              <a:defRPr/>
            </a:pPr>
            <a:endParaRPr lang="it-IT" altLang="it-IT" sz="2000" dirty="0" smtClean="0">
              <a:solidFill>
                <a:schemeClr val="bg1"/>
              </a:solidFill>
            </a:endParaRPr>
          </a:p>
          <a:p>
            <a:pPr eaLnBrk="1" hangingPunct="1">
              <a:defRPr/>
            </a:pPr>
            <a:r>
              <a:rPr lang="it-IT" altLang="it-IT" sz="2000" b="1" dirty="0">
                <a:solidFill>
                  <a:schemeClr val="bg1"/>
                </a:solidFill>
              </a:rPr>
              <a:t>10/12/2015 ARTIGIANATO - ACCORDO SUL FONDO DI SOLIDARIETA' ALTERNATIVO (FSBA</a:t>
            </a:r>
            <a:r>
              <a:rPr lang="it-IT" altLang="it-IT" sz="2000" b="1" dirty="0" smtClean="0">
                <a:solidFill>
                  <a:schemeClr val="bg1"/>
                </a:solidFill>
              </a:rPr>
              <a:t>)</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ACCORDO INTERCONFEDERALE 18 GENNAIO 2016</a:t>
            </a:r>
          </a:p>
          <a:p>
            <a:pPr eaLnBrk="1" hangingPunct="1">
              <a:defRPr/>
            </a:pPr>
            <a:endParaRPr lang="it-IT" altLang="it-IT" sz="2000" b="1" dirty="0">
              <a:solidFill>
                <a:schemeClr val="bg1"/>
              </a:solidFill>
            </a:endParaRPr>
          </a:p>
          <a:p>
            <a:pPr eaLnBrk="1" hangingPunct="1">
              <a:defRPr/>
            </a:pPr>
            <a:endParaRPr lang="it-IT" altLang="it-IT" sz="2000" b="1" dirty="0" smtClean="0">
              <a:solidFill>
                <a:schemeClr val="bg1"/>
              </a:solidFill>
            </a:endParaRPr>
          </a:p>
          <a:p>
            <a:pPr algn="just" eaLnBrk="1" hangingPunct="1">
              <a:defRPr/>
            </a:pPr>
            <a:r>
              <a:rPr lang="it-IT" altLang="it-IT" sz="2000" dirty="0" smtClean="0">
                <a:solidFill>
                  <a:schemeClr val="bg1"/>
                </a:solidFill>
              </a:rPr>
              <a:t>Pertanto, con </a:t>
            </a:r>
            <a:r>
              <a:rPr lang="it-IT" altLang="it-IT" sz="2000" b="1" dirty="0" smtClean="0">
                <a:solidFill>
                  <a:schemeClr val="bg1"/>
                </a:solidFill>
              </a:rPr>
              <a:t>l’accordo interconfederale 18 gennaio 2016</a:t>
            </a:r>
            <a:r>
              <a:rPr lang="it-IT" altLang="it-IT" sz="2000" dirty="0" smtClean="0">
                <a:solidFill>
                  <a:schemeClr val="bg1"/>
                </a:solidFill>
              </a:rPr>
              <a:t>, le parti, nel confermare quanto già stabilito dall’Accordo interconfederale 10 dicembre 2015, hanno ridefinito le quote della bilateralità artigiana.</a:t>
            </a:r>
            <a:endParaRPr lang="it-IT" altLang="it-IT" sz="2000" dirty="0">
              <a:solidFill>
                <a:schemeClr val="bg1"/>
              </a:solidFill>
            </a:endParaRPr>
          </a:p>
        </p:txBody>
      </p:sp>
      <p:sp>
        <p:nvSpPr>
          <p:cNvPr id="4464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8E76FF-3C74-4DE8-8C74-BAB4E25DF345}" type="slidenum">
              <a:rPr lang="it-IT" altLang="it-IT" sz="1200">
                <a:solidFill>
                  <a:srgbClr val="FFFFFF"/>
                </a:solidFill>
              </a:rPr>
              <a:pPr>
                <a:spcBef>
                  <a:spcPct val="0"/>
                </a:spcBef>
                <a:buFontTx/>
                <a:buNone/>
              </a:pPr>
              <a:t>297</a:t>
            </a:fld>
            <a:endParaRPr lang="it-IT" altLang="it-IT" sz="1200">
              <a:solidFill>
                <a:srgbClr val="FFFFFF"/>
              </a:solidFill>
            </a:endParaRPr>
          </a:p>
        </p:txBody>
      </p:sp>
      <p:pic>
        <p:nvPicPr>
          <p:cNvPr id="4464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99DFEDA-6A77-419D-86FB-ED2A33DC4DFD}"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647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eaLnBrk="1" hangingPunct="1">
              <a:defRPr/>
            </a:pPr>
            <a:r>
              <a:rPr lang="it-IT" altLang="it-IT" sz="2000" b="1" dirty="0">
                <a:solidFill>
                  <a:schemeClr val="bg1"/>
                </a:solidFill>
              </a:rPr>
              <a:t>10/12/2015 ARTIGIANATO - ACCORDO SUL FONDO DI SOLIDARIETA' ALTERNATIVO (FSBA</a:t>
            </a:r>
            <a:r>
              <a:rPr lang="it-IT" altLang="it-IT" sz="2000" b="1" dirty="0" smtClean="0">
                <a:solidFill>
                  <a:schemeClr val="bg1"/>
                </a:solidFill>
              </a:rPr>
              <a:t>)</a:t>
            </a:r>
          </a:p>
          <a:p>
            <a:pPr eaLnBrk="1" hangingPunct="1">
              <a:defRPr/>
            </a:pPr>
            <a:endParaRPr lang="it-IT" altLang="it-IT" sz="2000" b="1" dirty="0" smtClean="0">
              <a:solidFill>
                <a:schemeClr val="bg1"/>
              </a:solidFill>
            </a:endParaRPr>
          </a:p>
          <a:p>
            <a:pPr eaLnBrk="1" hangingPunct="1">
              <a:defRPr/>
            </a:pPr>
            <a:r>
              <a:rPr lang="it-IT" altLang="it-IT" sz="2000" b="1" dirty="0">
                <a:solidFill>
                  <a:schemeClr val="bg1"/>
                </a:solidFill>
              </a:rPr>
              <a:t> ACCORDO INTERCONFEDERALE 18 GENNAIO 2016</a:t>
            </a:r>
          </a:p>
          <a:p>
            <a:pPr algn="just"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Grazie alle modifiche apportate dall’Accordo, il </a:t>
            </a:r>
            <a:r>
              <a:rPr lang="it-IT" altLang="it-IT" sz="2000" u="sng" dirty="0">
                <a:solidFill>
                  <a:schemeClr val="bg1"/>
                </a:solidFill>
              </a:rPr>
              <a:t>FSBA si rivolge a tutti i lavoratori dipendenti dell'artigianato e delle imprese che</a:t>
            </a:r>
          </a:p>
          <a:p>
            <a:pPr algn="just" eaLnBrk="1" hangingPunct="1">
              <a:defRPr/>
            </a:pPr>
            <a:r>
              <a:rPr lang="it-IT" altLang="it-IT" sz="2000" dirty="0">
                <a:solidFill>
                  <a:schemeClr val="bg1"/>
                </a:solidFill>
              </a:rPr>
              <a:t>•	applicano i CCNL di lavoro sottoscritti tra le categorie delle Parti stipulanti l’accordo in esame,</a:t>
            </a:r>
          </a:p>
          <a:p>
            <a:pPr algn="just" eaLnBrk="1" hangingPunct="1">
              <a:defRPr/>
            </a:pPr>
            <a:r>
              <a:rPr lang="it-IT" altLang="it-IT" sz="2000" dirty="0">
                <a:solidFill>
                  <a:schemeClr val="bg1"/>
                </a:solidFill>
              </a:rPr>
              <a:t>•	anche con meno di 6 dipendenti,</a:t>
            </a:r>
          </a:p>
          <a:p>
            <a:pPr algn="just" eaLnBrk="1" hangingPunct="1">
              <a:defRPr/>
            </a:pPr>
            <a:r>
              <a:rPr lang="it-IT" altLang="it-IT" sz="2000" dirty="0">
                <a:solidFill>
                  <a:schemeClr val="bg1"/>
                </a:solidFill>
              </a:rPr>
              <a:t>•	per i quali non trovano applicazione i trattamenti di integrazione salariale.</a:t>
            </a:r>
          </a:p>
        </p:txBody>
      </p:sp>
      <p:sp>
        <p:nvSpPr>
          <p:cNvPr id="4474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084DF3-C691-453E-91B7-593ED4110094}" type="slidenum">
              <a:rPr lang="it-IT" altLang="it-IT" sz="1200">
                <a:solidFill>
                  <a:srgbClr val="FFFFFF"/>
                </a:solidFill>
              </a:rPr>
              <a:pPr>
                <a:spcBef>
                  <a:spcPct val="0"/>
                </a:spcBef>
                <a:buFontTx/>
                <a:buNone/>
              </a:pPr>
              <a:t>298</a:t>
            </a:fld>
            <a:endParaRPr lang="it-IT" altLang="it-IT" sz="1200">
              <a:solidFill>
                <a:srgbClr val="FFFFFF"/>
              </a:solidFill>
            </a:endParaRPr>
          </a:p>
        </p:txBody>
      </p:sp>
      <p:pic>
        <p:nvPicPr>
          <p:cNvPr id="4474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99DFEDA-6A77-419D-86FB-ED2A33DC4DFD}"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749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10/12/2015 </a:t>
            </a:r>
            <a:r>
              <a:rPr lang="it-IT" altLang="it-IT" sz="2000" b="1" dirty="0">
                <a:solidFill>
                  <a:schemeClr val="bg1"/>
                </a:solidFill>
              </a:rPr>
              <a:t>ARTIGIANATO - ACCORDO SUL FONDO DI SOLIDARIETA' ALTERNATIVO (FSBA</a:t>
            </a:r>
            <a:r>
              <a:rPr lang="it-IT" altLang="it-IT" sz="2000" b="1" dirty="0" smtClean="0">
                <a:solidFill>
                  <a:schemeClr val="bg1"/>
                </a:solidFill>
              </a:rPr>
              <a:t>)</a:t>
            </a:r>
          </a:p>
          <a:p>
            <a:pPr eaLnBrk="1" hangingPunct="1">
              <a:defRPr/>
            </a:pPr>
            <a:endParaRPr lang="it-IT" altLang="it-IT" sz="2000" b="1" dirty="0" smtClean="0">
              <a:solidFill>
                <a:schemeClr val="bg1"/>
              </a:solidFill>
            </a:endParaRPr>
          </a:p>
          <a:p>
            <a:pPr eaLnBrk="1" hangingPunct="1">
              <a:defRPr/>
            </a:pPr>
            <a:r>
              <a:rPr lang="it-IT" altLang="it-IT" sz="2000" b="1" dirty="0">
                <a:solidFill>
                  <a:schemeClr val="bg1"/>
                </a:solidFill>
              </a:rPr>
              <a:t> ACCORDO INTERCONFEDERALE 18 GENNAIO 2016</a:t>
            </a:r>
          </a:p>
          <a:p>
            <a:pPr eaLnBrk="1" hangingPunct="1">
              <a:defRPr/>
            </a:pPr>
            <a:endParaRPr lang="it-IT" altLang="it-IT" sz="2000" b="1" dirty="0">
              <a:solidFill>
                <a:schemeClr val="bg1"/>
              </a:solidFill>
            </a:endParaRPr>
          </a:p>
          <a:p>
            <a:pPr algn="just" eaLnBrk="1" hangingPunct="1">
              <a:defRPr/>
            </a:pPr>
            <a:r>
              <a:rPr lang="it-IT" altLang="it-IT" sz="2000" b="1" dirty="0" smtClean="0">
                <a:solidFill>
                  <a:schemeClr val="bg1"/>
                </a:solidFill>
              </a:rPr>
              <a:t>Campo </a:t>
            </a:r>
            <a:r>
              <a:rPr lang="it-IT" altLang="it-IT" sz="2000" b="1" dirty="0">
                <a:solidFill>
                  <a:schemeClr val="bg1"/>
                </a:solidFill>
              </a:rPr>
              <a:t>di applicazione</a:t>
            </a:r>
          </a:p>
          <a:p>
            <a:pPr algn="just" eaLnBrk="1" hangingPunct="1">
              <a:defRPr/>
            </a:pPr>
            <a:r>
              <a:rPr lang="it-IT" altLang="it-IT" sz="2000" b="1" dirty="0">
                <a:solidFill>
                  <a:schemeClr val="bg1"/>
                </a:solidFill>
              </a:rPr>
              <a:t> </a:t>
            </a:r>
          </a:p>
          <a:p>
            <a:pPr algn="just" eaLnBrk="1" hangingPunct="1">
              <a:defRPr/>
            </a:pPr>
            <a:r>
              <a:rPr lang="it-IT" altLang="it-IT" sz="2000" i="1" dirty="0">
                <a:solidFill>
                  <a:schemeClr val="bg1"/>
                </a:solidFill>
              </a:rPr>
              <a:t>Il Fondo si applica a tutti i lavoratori dipendenti dell'artigianato e delle imprese che applicano i contratti collettivi di lavoro sottoscritti tra le categorie delle Parti in epigrafe, </a:t>
            </a:r>
            <a:r>
              <a:rPr lang="it-IT" altLang="it-IT" sz="2000" i="1" u="sng" dirty="0">
                <a:solidFill>
                  <a:schemeClr val="bg1"/>
                </a:solidFill>
              </a:rPr>
              <a:t>anche con meno di 6 dipendenti</a:t>
            </a:r>
            <a:r>
              <a:rPr lang="it-IT" altLang="it-IT" sz="2000" i="1" dirty="0">
                <a:solidFill>
                  <a:schemeClr val="bg1"/>
                </a:solidFill>
              </a:rPr>
              <a:t>, cui non trovano applicazione i trattamenti di integrazione salariale previsti dal titolo I del </a:t>
            </a:r>
            <a:r>
              <a:rPr lang="it-IT" altLang="it-IT" sz="2000" i="1" dirty="0" err="1">
                <a:solidFill>
                  <a:schemeClr val="bg1"/>
                </a:solidFill>
              </a:rPr>
              <a:t>D.Lgs.</a:t>
            </a:r>
            <a:r>
              <a:rPr lang="it-IT" altLang="it-IT" sz="2000" i="1" dirty="0">
                <a:solidFill>
                  <a:schemeClr val="bg1"/>
                </a:solidFill>
              </a:rPr>
              <a:t> 14/9/2015, n. 148</a:t>
            </a:r>
            <a:endParaRPr lang="it-IT" altLang="it-IT" sz="2000" i="1" dirty="0" smtClean="0">
              <a:solidFill>
                <a:schemeClr val="bg1"/>
              </a:solidFill>
            </a:endParaRPr>
          </a:p>
          <a:p>
            <a:pPr algn="just" eaLnBrk="1" hangingPunct="1">
              <a:defRPr/>
            </a:pPr>
            <a:r>
              <a:rPr lang="it-IT" altLang="it-IT" sz="2000" i="1" dirty="0" smtClean="0">
                <a:solidFill>
                  <a:schemeClr val="bg1"/>
                </a:solidFill>
              </a:rPr>
              <a:t> </a:t>
            </a:r>
            <a:endParaRPr lang="it-IT" altLang="it-IT" sz="2000" i="1" dirty="0">
              <a:solidFill>
                <a:schemeClr val="bg1"/>
              </a:solidFill>
            </a:endParaRPr>
          </a:p>
        </p:txBody>
      </p:sp>
      <p:sp>
        <p:nvSpPr>
          <p:cNvPr id="4485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B1A61-2CBF-422E-B023-DE3B71D2245C}" type="slidenum">
              <a:rPr lang="it-IT" altLang="it-IT" sz="1200">
                <a:solidFill>
                  <a:srgbClr val="FFFFFF"/>
                </a:solidFill>
              </a:rPr>
              <a:pPr>
                <a:spcBef>
                  <a:spcPct val="0"/>
                </a:spcBef>
                <a:buFontTx/>
                <a:buNone/>
              </a:pPr>
              <a:t>299</a:t>
            </a:fld>
            <a:endParaRPr lang="it-IT" altLang="it-IT" sz="1200">
              <a:solidFill>
                <a:srgbClr val="FFFFFF"/>
              </a:solidFill>
            </a:endParaRPr>
          </a:p>
        </p:txBody>
      </p:sp>
      <p:pic>
        <p:nvPicPr>
          <p:cNvPr id="4485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17DC456-8509-4FFF-9B24-5260CA9A538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851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6035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defRPr/>
            </a:pPr>
            <a:endParaRPr lang="it-IT" altLang="it-IT" sz="2400" b="1" dirty="0" smtClean="0">
              <a:solidFill>
                <a:srgbClr val="0070C0"/>
              </a:solidFill>
            </a:endParaRPr>
          </a:p>
          <a:p>
            <a:pPr eaLnBrk="1" hangingPunct="1">
              <a:defRPr/>
            </a:pPr>
            <a:endParaRPr lang="it-IT" altLang="it-IT" sz="2400" b="1" dirty="0" smtClean="0">
              <a:solidFill>
                <a:srgbClr val="0070C0"/>
              </a:solidFill>
            </a:endParaRPr>
          </a:p>
          <a:p>
            <a:pPr eaLnBrk="1" hangingPunct="1">
              <a:defRPr/>
            </a:pPr>
            <a:endParaRPr lang="it-IT" altLang="it-IT" sz="2400" b="1" dirty="0" smtClean="0">
              <a:solidFill>
                <a:srgbClr val="0070C0"/>
              </a:solidFill>
            </a:endParaRPr>
          </a:p>
          <a:p>
            <a:pPr eaLnBrk="1" hangingPunct="1">
              <a:defRPr/>
            </a:pPr>
            <a:endParaRPr lang="it-IT" altLang="it-IT" sz="2400" b="1" dirty="0" smtClean="0">
              <a:solidFill>
                <a:srgbClr val="0070C0"/>
              </a:solidFill>
            </a:endParaRPr>
          </a:p>
          <a:p>
            <a:pPr eaLnBrk="1" hangingPunct="1">
              <a:defRPr/>
            </a:pPr>
            <a:r>
              <a:rPr lang="it-IT" altLang="it-IT" sz="2400" b="1" dirty="0" smtClean="0">
                <a:solidFill>
                  <a:srgbClr val="0070C0"/>
                </a:solidFill>
              </a:rPr>
              <a:t>Si ripropone il testo dell’art. 26, d.lgs. n. 151/2015</a:t>
            </a:r>
            <a:endParaRPr lang="it-IT" altLang="it-IT" sz="2400" i="1" dirty="0" smtClean="0">
              <a:solidFill>
                <a:schemeClr val="bg1"/>
              </a:solidFill>
            </a:endParaRPr>
          </a:p>
        </p:txBody>
      </p:sp>
      <p:sp>
        <p:nvSpPr>
          <p:cNvPr id="61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930CC2-F55C-452F-BEE6-B775E955AE45}" type="slidenum">
              <a:rPr lang="it-IT" altLang="it-IT" sz="1200">
                <a:solidFill>
                  <a:srgbClr val="FFFFFF"/>
                </a:solidFill>
              </a:rPr>
              <a:pPr>
                <a:spcBef>
                  <a:spcPct val="0"/>
                </a:spcBef>
                <a:buFontTx/>
                <a:buNone/>
              </a:pPr>
              <a:t>3</a:t>
            </a:fld>
            <a:endParaRPr lang="it-IT" altLang="it-IT" sz="1200">
              <a:solidFill>
                <a:srgbClr val="FFFFFF"/>
              </a:solidFill>
            </a:endParaRPr>
          </a:p>
        </p:txBody>
      </p:sp>
      <p:pic>
        <p:nvPicPr>
          <p:cNvPr id="61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E11CD2B-7E5F-4922-AF2C-DF38470A51A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615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marL="514350" indent="-514350" algn="just" eaLnBrk="1" hangingPunct="1">
              <a:buFont typeface="Arial" charset="0"/>
              <a:buNone/>
              <a:defRPr/>
            </a:pPr>
            <a:endParaRPr lang="it-IT" altLang="it-IT" sz="1000" dirty="0" smtClean="0">
              <a:solidFill>
                <a:schemeClr val="bg1"/>
              </a:solidFill>
            </a:endParaRPr>
          </a:p>
          <a:p>
            <a:pPr marL="514350" indent="-514350" algn="just" eaLnBrk="1" hangingPunct="1">
              <a:buFont typeface="Arial" charset="0"/>
              <a:buNone/>
              <a:defRPr/>
            </a:pPr>
            <a:endParaRPr lang="it-IT" altLang="it-IT" sz="2200" dirty="0" smtClean="0">
              <a:solidFill>
                <a:schemeClr val="bg1"/>
              </a:solidFill>
            </a:endParaRPr>
          </a:p>
          <a:p>
            <a:pPr marL="514350" indent="-514350" algn="just" eaLnBrk="1" hangingPunct="1">
              <a:buFont typeface="Arial" charset="0"/>
              <a:buNone/>
              <a:defRPr/>
            </a:pPr>
            <a:r>
              <a:rPr lang="it-IT" altLang="it-IT" sz="2200" dirty="0" smtClean="0">
                <a:solidFill>
                  <a:schemeClr val="bg1"/>
                </a:solidFill>
              </a:rPr>
              <a:t>Si segnalano talune </a:t>
            </a:r>
            <a:r>
              <a:rPr lang="it-IT" altLang="it-IT" sz="2200" b="1" dirty="0" smtClean="0">
                <a:solidFill>
                  <a:schemeClr val="bg1"/>
                </a:solidFill>
              </a:rPr>
              <a:t>criticità</a:t>
            </a:r>
            <a:r>
              <a:rPr lang="it-IT" altLang="it-IT" sz="2200" dirty="0" smtClean="0">
                <a:solidFill>
                  <a:schemeClr val="bg1"/>
                </a:solidFill>
              </a:rPr>
              <a:t> riconducibili ai seguenti </a:t>
            </a:r>
            <a:r>
              <a:rPr lang="it-IT" altLang="it-IT" sz="2200" b="1" dirty="0" smtClean="0">
                <a:solidFill>
                  <a:schemeClr val="bg1"/>
                </a:solidFill>
              </a:rPr>
              <a:t>aspetti operativi </a:t>
            </a:r>
            <a:r>
              <a:rPr lang="it-IT" altLang="it-IT" sz="2200" dirty="0" smtClean="0">
                <a:solidFill>
                  <a:schemeClr val="bg1"/>
                </a:solidFill>
              </a:rPr>
              <a:t>della procedura telematica delle dimissioni e/o risoluzione consensuale, alla luce delle più recenti comunicazioni ministeriali:</a:t>
            </a:r>
          </a:p>
          <a:p>
            <a:pPr marL="514350" indent="-514350" algn="just" eaLnBrk="1" hangingPunct="1">
              <a:buFont typeface="Arial" charset="0"/>
              <a:buNone/>
              <a:defRPr/>
            </a:pPr>
            <a:endParaRPr lang="it-IT" altLang="it-IT" sz="2200" dirty="0" smtClean="0">
              <a:solidFill>
                <a:schemeClr val="bg1"/>
              </a:solidFill>
            </a:endParaRPr>
          </a:p>
          <a:p>
            <a:pPr marL="514350" indent="-514350" algn="just" eaLnBrk="1" hangingPunct="1">
              <a:buFont typeface="Arial" charset="0"/>
              <a:buAutoNum type="arabicPeriod"/>
              <a:defRPr/>
            </a:pPr>
            <a:r>
              <a:rPr lang="it-IT" altLang="it-IT" sz="2200" b="1" dirty="0" smtClean="0">
                <a:solidFill>
                  <a:schemeClr val="bg1"/>
                </a:solidFill>
              </a:rPr>
              <a:t>Comunicazione al datore di lavoro</a:t>
            </a:r>
          </a:p>
          <a:p>
            <a:pPr marL="514350" indent="-514350" algn="just" eaLnBrk="1" hangingPunct="1">
              <a:buFont typeface="Arial" charset="0"/>
              <a:buAutoNum type="arabicPeriod"/>
              <a:defRPr/>
            </a:pPr>
            <a:r>
              <a:rPr lang="it-IT" altLang="it-IT" sz="2200" b="1" dirty="0" smtClean="0">
                <a:solidFill>
                  <a:schemeClr val="bg1"/>
                </a:solidFill>
              </a:rPr>
              <a:t>Verifica identità del soggetto che effettua l’adempimento </a:t>
            </a:r>
          </a:p>
          <a:p>
            <a:pPr algn="just" eaLnBrk="1" hangingPunct="1">
              <a:defRPr/>
            </a:pPr>
            <a:endParaRPr lang="it-IT" altLang="it-IT" sz="2400" dirty="0" smtClean="0">
              <a:solidFill>
                <a:schemeClr val="bg1"/>
              </a:solidFill>
            </a:endParaRPr>
          </a:p>
          <a:p>
            <a:pPr algn="just" eaLnBrk="1" hangingPunct="1">
              <a:defRPr/>
            </a:pPr>
            <a:endParaRPr lang="it-IT" altLang="it-IT" sz="2400" dirty="0" smtClean="0">
              <a:solidFill>
                <a:schemeClr val="bg1"/>
              </a:solidFill>
            </a:endParaRPr>
          </a:p>
        </p:txBody>
      </p:sp>
      <p:sp>
        <p:nvSpPr>
          <p:cNvPr id="337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842BBD-3D95-4BA7-9CCC-2AFD68EF5E21}" type="slidenum">
              <a:rPr lang="it-IT" altLang="it-IT" sz="1200">
                <a:solidFill>
                  <a:srgbClr val="FFFFFF"/>
                </a:solidFill>
              </a:rPr>
              <a:pPr>
                <a:spcBef>
                  <a:spcPct val="0"/>
                </a:spcBef>
                <a:buFontTx/>
                <a:buNone/>
              </a:pPr>
              <a:t>30</a:t>
            </a:fld>
            <a:endParaRPr lang="it-IT" altLang="it-IT" sz="1200">
              <a:solidFill>
                <a:srgbClr val="FFFFFF"/>
              </a:solidFill>
            </a:endParaRPr>
          </a:p>
        </p:txBody>
      </p:sp>
      <p:pic>
        <p:nvPicPr>
          <p:cNvPr id="337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sp>
        <p:nvSpPr>
          <p:cNvPr id="8" name="Freccia in giù 7"/>
          <p:cNvSpPr/>
          <p:nvPr/>
        </p:nvSpPr>
        <p:spPr>
          <a:xfrm>
            <a:off x="4716463" y="5013325"/>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380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5435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smtClean="0">
                <a:solidFill>
                  <a:schemeClr val="bg1"/>
                </a:solidFill>
              </a:rPr>
              <a:t>10/12/2015 </a:t>
            </a:r>
            <a:r>
              <a:rPr lang="it-IT" altLang="it-IT" sz="2000" b="1" dirty="0">
                <a:solidFill>
                  <a:schemeClr val="bg1"/>
                </a:solidFill>
              </a:rPr>
              <a:t>ARTIGIANATO - ACCORDO SUL FONDO DI SOLIDARIETA' </a:t>
            </a:r>
            <a:endParaRPr lang="it-IT" altLang="it-IT" sz="2000" b="1" dirty="0" smtClean="0">
              <a:solidFill>
                <a:schemeClr val="bg1"/>
              </a:solidFill>
            </a:endParaRPr>
          </a:p>
          <a:p>
            <a:pPr eaLnBrk="1" hangingPunct="1">
              <a:defRPr/>
            </a:pPr>
            <a:r>
              <a:rPr lang="it-IT" altLang="it-IT" sz="2000" b="1" dirty="0" smtClean="0">
                <a:solidFill>
                  <a:schemeClr val="bg1"/>
                </a:solidFill>
              </a:rPr>
              <a:t>ALTERNATIVO </a:t>
            </a:r>
            <a:r>
              <a:rPr lang="it-IT" altLang="it-IT" sz="2000" b="1" dirty="0">
                <a:solidFill>
                  <a:schemeClr val="bg1"/>
                </a:solidFill>
              </a:rPr>
              <a:t>(FSBA</a:t>
            </a:r>
            <a:r>
              <a:rPr lang="it-IT" altLang="it-IT" sz="2000" b="1" dirty="0" smtClean="0">
                <a:solidFill>
                  <a:schemeClr val="bg1"/>
                </a:solidFill>
              </a:rPr>
              <a:t>)</a:t>
            </a:r>
          </a:p>
          <a:p>
            <a:pPr eaLnBrk="1" hangingPunct="1">
              <a:defRPr/>
            </a:pPr>
            <a:r>
              <a:rPr lang="it-IT" altLang="it-IT" sz="2000" b="1" dirty="0">
                <a:solidFill>
                  <a:schemeClr val="bg1"/>
                </a:solidFill>
              </a:rPr>
              <a:t> ACCORDO INTERCONFEDERALE 18 GENNAIO 2016</a:t>
            </a:r>
          </a:p>
          <a:p>
            <a:pPr algn="just" eaLnBrk="1" hangingPunct="1">
              <a:defRPr/>
            </a:pPr>
            <a:r>
              <a:rPr lang="it-IT" altLang="it-IT" sz="2000" b="1" dirty="0" smtClean="0">
                <a:solidFill>
                  <a:schemeClr val="bg1"/>
                </a:solidFill>
              </a:rPr>
              <a:t>Prestazioni </a:t>
            </a:r>
            <a:r>
              <a:rPr lang="it-IT" altLang="it-IT" sz="2000" b="1" dirty="0">
                <a:solidFill>
                  <a:schemeClr val="bg1"/>
                </a:solidFill>
              </a:rPr>
              <a:t>e durate</a:t>
            </a:r>
          </a:p>
          <a:p>
            <a:pPr algn="just" eaLnBrk="1" hangingPunct="1">
              <a:defRPr/>
            </a:pPr>
            <a:r>
              <a:rPr lang="it-IT" altLang="it-IT" sz="2000" b="1" dirty="0">
                <a:solidFill>
                  <a:schemeClr val="bg1"/>
                </a:solidFill>
              </a:rPr>
              <a:t> </a:t>
            </a:r>
            <a:r>
              <a:rPr lang="it-IT" altLang="it-IT" sz="2000" b="1" dirty="0" smtClean="0">
                <a:solidFill>
                  <a:schemeClr val="bg1"/>
                </a:solidFill>
              </a:rPr>
              <a:t>Il </a:t>
            </a:r>
            <a:r>
              <a:rPr lang="it-IT" altLang="it-IT" sz="2000" b="1" dirty="0">
                <a:solidFill>
                  <a:schemeClr val="bg1"/>
                </a:solidFill>
              </a:rPr>
              <a:t>Fondo eroga</a:t>
            </a:r>
            <a:r>
              <a:rPr lang="it-IT" altLang="it-IT" sz="2000" dirty="0">
                <a:solidFill>
                  <a:schemeClr val="bg1"/>
                </a:solidFill>
              </a:rPr>
              <a:t>, con le durate e le causali previste dal presente accordo, la </a:t>
            </a:r>
            <a:r>
              <a:rPr lang="it-IT" altLang="it-IT" sz="2000" b="1" dirty="0">
                <a:solidFill>
                  <a:schemeClr val="bg1"/>
                </a:solidFill>
              </a:rPr>
              <a:t>prestazione di un assegno di durata e misura pari all’assegno ordinario </a:t>
            </a:r>
            <a:r>
              <a:rPr lang="it-IT" altLang="it-IT" sz="2000" dirty="0">
                <a:solidFill>
                  <a:schemeClr val="bg1"/>
                </a:solidFill>
              </a:rPr>
              <a:t>di cui all’art. 30, del </a:t>
            </a:r>
            <a:r>
              <a:rPr lang="it-IT" altLang="it-IT" sz="2000" dirty="0" err="1">
                <a:solidFill>
                  <a:schemeClr val="bg1"/>
                </a:solidFill>
              </a:rPr>
              <a:t>D.Lgs.</a:t>
            </a:r>
            <a:r>
              <a:rPr lang="it-IT" altLang="it-IT" sz="2000" dirty="0">
                <a:solidFill>
                  <a:schemeClr val="bg1"/>
                </a:solidFill>
              </a:rPr>
              <a:t> 14/9/2015, n. 148, e la prestazione dell’assegno di solidarietà di cui all’art. 31 del </a:t>
            </a:r>
            <a:r>
              <a:rPr lang="it-IT" altLang="it-IT" sz="2000" dirty="0" err="1">
                <a:solidFill>
                  <a:schemeClr val="bg1"/>
                </a:solidFill>
              </a:rPr>
              <a:t>D.Lgs.</a:t>
            </a:r>
            <a:r>
              <a:rPr lang="it-IT" altLang="it-IT" sz="2000" dirty="0">
                <a:solidFill>
                  <a:schemeClr val="bg1"/>
                </a:solidFill>
              </a:rPr>
              <a:t> 14/9/2015, n. </a:t>
            </a:r>
            <a:r>
              <a:rPr lang="it-IT" altLang="it-IT" sz="2000" dirty="0" smtClean="0">
                <a:solidFill>
                  <a:schemeClr val="bg1"/>
                </a:solidFill>
              </a:rPr>
              <a:t>148 </a:t>
            </a:r>
            <a:endParaRPr lang="it-IT" altLang="it-IT" sz="2000" dirty="0">
              <a:solidFill>
                <a:schemeClr val="bg1"/>
              </a:solidFill>
            </a:endParaRPr>
          </a:p>
          <a:p>
            <a:pPr algn="just" eaLnBrk="1" hangingPunct="1">
              <a:defRPr/>
            </a:pPr>
            <a:r>
              <a:rPr lang="it-IT" altLang="it-IT" sz="2000" b="1" dirty="0">
                <a:solidFill>
                  <a:schemeClr val="bg1"/>
                </a:solidFill>
              </a:rPr>
              <a:t>Le durate delle prestazioni </a:t>
            </a:r>
            <a:r>
              <a:rPr lang="it-IT" altLang="it-IT" sz="2000" dirty="0">
                <a:solidFill>
                  <a:schemeClr val="bg1"/>
                </a:solidFill>
              </a:rPr>
              <a:t>previste dall’art. 2 del presente accordo sono le seguenti</a:t>
            </a: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b="1" dirty="0">
                <a:solidFill>
                  <a:schemeClr val="bg1"/>
                </a:solidFill>
              </a:rPr>
              <a:t>-</a:t>
            </a:r>
            <a:r>
              <a:rPr lang="it-IT" altLang="it-IT" sz="2000" dirty="0">
                <a:solidFill>
                  <a:schemeClr val="bg1"/>
                </a:solidFill>
              </a:rPr>
              <a:t> </a:t>
            </a:r>
            <a:r>
              <a:rPr lang="it-IT" altLang="it-IT" sz="2000" b="1" dirty="0">
                <a:solidFill>
                  <a:schemeClr val="bg1"/>
                </a:solidFill>
              </a:rPr>
              <a:t>13 settimane di assegno ordinario</a:t>
            </a:r>
            <a:r>
              <a:rPr lang="it-IT" altLang="it-IT" sz="2000" b="1" dirty="0" smtClean="0">
                <a:solidFill>
                  <a:schemeClr val="bg1"/>
                </a:solidFill>
              </a:rPr>
              <a:t>; </a:t>
            </a:r>
            <a:endParaRPr lang="it-IT" altLang="it-IT" sz="2000" b="1" dirty="0">
              <a:solidFill>
                <a:schemeClr val="bg1"/>
              </a:solidFill>
            </a:endParaRPr>
          </a:p>
          <a:p>
            <a:pPr algn="just" eaLnBrk="1" hangingPunct="1">
              <a:defRPr/>
            </a:pPr>
            <a:r>
              <a:rPr lang="it-IT" altLang="it-IT" sz="2000" b="1" dirty="0">
                <a:solidFill>
                  <a:schemeClr val="bg1"/>
                </a:solidFill>
              </a:rPr>
              <a:t>- 26 settimane di assegno di solidarietà.</a:t>
            </a:r>
          </a:p>
          <a:p>
            <a:pPr algn="just" eaLnBrk="1" hangingPunct="1">
              <a:defRPr/>
            </a:pPr>
            <a:r>
              <a:rPr lang="it-IT" altLang="it-IT" sz="2000" dirty="0">
                <a:solidFill>
                  <a:schemeClr val="bg1"/>
                </a:solidFill>
              </a:rPr>
              <a:t> </a:t>
            </a:r>
          </a:p>
          <a:p>
            <a:pPr algn="just" eaLnBrk="1" hangingPunct="1">
              <a:defRPr/>
            </a:pPr>
            <a:r>
              <a:rPr lang="it-IT" altLang="it-IT" sz="2000" dirty="0">
                <a:solidFill>
                  <a:schemeClr val="bg1"/>
                </a:solidFill>
              </a:rPr>
              <a:t>Le suddette prestazioni </a:t>
            </a:r>
            <a:r>
              <a:rPr lang="it-IT" altLang="it-IT" sz="2000" u="sng" dirty="0">
                <a:solidFill>
                  <a:schemeClr val="bg1"/>
                </a:solidFill>
              </a:rPr>
              <a:t>non possono cumularsi </a:t>
            </a:r>
            <a:r>
              <a:rPr lang="it-IT" altLang="it-IT" sz="2000" dirty="0">
                <a:solidFill>
                  <a:schemeClr val="bg1"/>
                </a:solidFill>
              </a:rPr>
              <a:t>e, nel </a:t>
            </a:r>
            <a:r>
              <a:rPr lang="it-IT" altLang="it-IT" sz="2000" b="1" dirty="0">
                <a:solidFill>
                  <a:schemeClr val="bg1"/>
                </a:solidFill>
              </a:rPr>
              <a:t>biennio mobile,</a:t>
            </a:r>
            <a:r>
              <a:rPr lang="it-IT" altLang="it-IT" sz="2000" dirty="0">
                <a:solidFill>
                  <a:schemeClr val="bg1"/>
                </a:solidFill>
              </a:rPr>
              <a:t> </a:t>
            </a:r>
            <a:r>
              <a:rPr lang="it-IT" altLang="it-IT" sz="2000" u="sng" dirty="0">
                <a:solidFill>
                  <a:schemeClr val="bg1"/>
                </a:solidFill>
              </a:rPr>
              <a:t>sono alternative tra loro.</a:t>
            </a:r>
          </a:p>
        </p:txBody>
      </p:sp>
      <p:sp>
        <p:nvSpPr>
          <p:cNvPr id="4495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699AE2-6F0B-4707-98A4-AC4DA71E6EE0}" type="slidenum">
              <a:rPr lang="it-IT" altLang="it-IT" sz="1200">
                <a:solidFill>
                  <a:srgbClr val="FFFFFF"/>
                </a:solidFill>
              </a:rPr>
              <a:pPr>
                <a:spcBef>
                  <a:spcPct val="0"/>
                </a:spcBef>
                <a:buFontTx/>
                <a:buNone/>
              </a:pPr>
              <a:t>300</a:t>
            </a:fld>
            <a:endParaRPr lang="it-IT" altLang="it-IT" sz="1200">
              <a:solidFill>
                <a:srgbClr val="FFFFFF"/>
              </a:solidFill>
            </a:endParaRPr>
          </a:p>
        </p:txBody>
      </p:sp>
      <p:pic>
        <p:nvPicPr>
          <p:cNvPr id="4495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03C7A2E-4399-45D6-A4CF-E787B861C499}"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954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5435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smtClean="0">
                <a:solidFill>
                  <a:schemeClr val="bg1"/>
                </a:solidFill>
              </a:rPr>
              <a:t>10/12/2015 </a:t>
            </a:r>
            <a:r>
              <a:rPr lang="it-IT" altLang="it-IT" sz="2000" b="1" dirty="0">
                <a:solidFill>
                  <a:schemeClr val="bg1"/>
                </a:solidFill>
              </a:rPr>
              <a:t>ARTIGIANATO - ACCORDO SUL FONDO DI SOLIDARIETA' ALTERNATIVO (FSBA</a:t>
            </a:r>
            <a:r>
              <a:rPr lang="it-IT" altLang="it-IT" sz="2000" b="1" dirty="0" smtClean="0">
                <a:solidFill>
                  <a:schemeClr val="bg1"/>
                </a:solidFill>
              </a:rPr>
              <a:t>)</a:t>
            </a:r>
          </a:p>
          <a:p>
            <a:pPr eaLnBrk="1" hangingPunct="1">
              <a:defRPr/>
            </a:pPr>
            <a:r>
              <a:rPr lang="it-IT" altLang="it-IT" sz="2000" b="1" dirty="0">
                <a:solidFill>
                  <a:schemeClr val="bg1"/>
                </a:solidFill>
              </a:rPr>
              <a:t> ACCORDO INTERCONFEDERALE 18 GENNAIO 2016</a:t>
            </a:r>
          </a:p>
          <a:p>
            <a:pPr algn="just" eaLnBrk="1" hangingPunct="1">
              <a:defRPr/>
            </a:pPr>
            <a:r>
              <a:rPr lang="it-IT" altLang="it-IT" sz="2000" b="1" dirty="0" smtClean="0">
                <a:solidFill>
                  <a:schemeClr val="bg1"/>
                </a:solidFill>
              </a:rPr>
              <a:t>Causali </a:t>
            </a:r>
            <a:r>
              <a:rPr lang="it-IT" altLang="it-IT" sz="2000" b="1" dirty="0">
                <a:solidFill>
                  <a:schemeClr val="bg1"/>
                </a:solidFill>
              </a:rPr>
              <a:t>di intervento</a:t>
            </a:r>
          </a:p>
          <a:p>
            <a:pPr algn="just" eaLnBrk="1" hangingPunct="1">
              <a:defRPr/>
            </a:pPr>
            <a:r>
              <a:rPr lang="it-IT" altLang="it-IT" sz="2000" b="1" dirty="0">
                <a:solidFill>
                  <a:schemeClr val="bg1"/>
                </a:solidFill>
              </a:rPr>
              <a:t> </a:t>
            </a:r>
          </a:p>
          <a:p>
            <a:pPr marL="342900" indent="-342900" algn="just" eaLnBrk="1" hangingPunct="1">
              <a:buFont typeface="Arial" panose="020B0604020202020204" pitchFamily="34" charset="0"/>
              <a:buChar char="•"/>
              <a:defRPr/>
            </a:pPr>
            <a:r>
              <a:rPr lang="it-IT" altLang="it-IT" sz="2000" dirty="0">
                <a:solidFill>
                  <a:schemeClr val="bg1"/>
                </a:solidFill>
              </a:rPr>
              <a:t>Ai dipendenti delle imprese di cui all’articolo 1 della presente intesa che, in presenza di accordo sindacale, siano sospesi dal lavoro o effettuino prestazioni di lavoro ad orario ridotto, è </a:t>
            </a:r>
            <a:r>
              <a:rPr lang="it-IT" altLang="it-IT" sz="2000" b="1" dirty="0">
                <a:solidFill>
                  <a:schemeClr val="bg1"/>
                </a:solidFill>
              </a:rPr>
              <a:t>corrisposto l’assegno ordinario di cui all’art. 2 del presente accordo, nei seguenti casi:</a:t>
            </a:r>
          </a:p>
          <a:p>
            <a:pPr algn="just" eaLnBrk="1" hangingPunct="1">
              <a:defRPr/>
            </a:pPr>
            <a:r>
              <a:rPr lang="it-IT" altLang="it-IT" sz="2000" dirty="0">
                <a:solidFill>
                  <a:schemeClr val="bg1"/>
                </a:solidFill>
              </a:rPr>
              <a:t> </a:t>
            </a:r>
          </a:p>
          <a:p>
            <a:pPr algn="just" eaLnBrk="1" hangingPunct="1">
              <a:defRPr/>
            </a:pPr>
            <a:r>
              <a:rPr lang="it-IT" altLang="it-IT" sz="2000" dirty="0">
                <a:solidFill>
                  <a:schemeClr val="bg1"/>
                </a:solidFill>
              </a:rPr>
              <a:t>a) situazioni aziendali dovute a eventi transitori e non imputabili all’impresa o ai dipendenti, ivi comprese le situazioni climatiche;</a:t>
            </a:r>
          </a:p>
          <a:p>
            <a:pPr algn="just" eaLnBrk="1" hangingPunct="1">
              <a:defRPr/>
            </a:pPr>
            <a:r>
              <a:rPr lang="it-IT" altLang="it-IT" sz="2000" dirty="0">
                <a:solidFill>
                  <a:schemeClr val="bg1"/>
                </a:solidFill>
              </a:rPr>
              <a:t> </a:t>
            </a:r>
          </a:p>
          <a:p>
            <a:pPr algn="just" eaLnBrk="1" hangingPunct="1">
              <a:defRPr/>
            </a:pPr>
            <a:r>
              <a:rPr lang="it-IT" altLang="it-IT" sz="2000" dirty="0">
                <a:solidFill>
                  <a:schemeClr val="bg1"/>
                </a:solidFill>
              </a:rPr>
              <a:t>b) situazioni temporanee di mercato.</a:t>
            </a:r>
          </a:p>
          <a:p>
            <a:pPr algn="just" eaLnBrk="1" hangingPunct="1">
              <a:defRPr/>
            </a:pPr>
            <a:r>
              <a:rPr lang="it-IT" altLang="it-IT" sz="2000" dirty="0">
                <a:solidFill>
                  <a:schemeClr val="bg1"/>
                </a:solidFill>
              </a:rPr>
              <a:t> </a:t>
            </a:r>
          </a:p>
        </p:txBody>
      </p:sp>
      <p:sp>
        <p:nvSpPr>
          <p:cNvPr id="4505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9C5246-1508-4AFA-B11C-ACA8B5B46F18}" type="slidenum">
              <a:rPr lang="it-IT" altLang="it-IT" sz="1200">
                <a:solidFill>
                  <a:srgbClr val="FFFFFF"/>
                </a:solidFill>
              </a:rPr>
              <a:pPr>
                <a:spcBef>
                  <a:spcPct val="0"/>
                </a:spcBef>
                <a:buFontTx/>
                <a:buNone/>
              </a:pPr>
              <a:t>301</a:t>
            </a:fld>
            <a:endParaRPr lang="it-IT" altLang="it-IT" sz="1200">
              <a:solidFill>
                <a:srgbClr val="FFFFFF"/>
              </a:solidFill>
            </a:endParaRPr>
          </a:p>
        </p:txBody>
      </p:sp>
      <p:pic>
        <p:nvPicPr>
          <p:cNvPr id="4505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AF34DFC-CB75-4177-91BA-9FF6161277E1}"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056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847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040312"/>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10/12/2015 </a:t>
            </a:r>
            <a:r>
              <a:rPr lang="it-IT" altLang="it-IT" sz="2000" b="1" dirty="0">
                <a:solidFill>
                  <a:schemeClr val="bg1"/>
                </a:solidFill>
              </a:rPr>
              <a:t>ARTIGIANATO - ACCORDO SUL FONDO DI SOLIDARIETA' ALTERNATIVO (FSBA</a:t>
            </a:r>
            <a:r>
              <a:rPr lang="it-IT" altLang="it-IT" sz="2000" b="1" dirty="0" smtClean="0">
                <a:solidFill>
                  <a:schemeClr val="bg1"/>
                </a:solidFill>
              </a:rPr>
              <a:t>)</a:t>
            </a:r>
          </a:p>
          <a:p>
            <a:pPr eaLnBrk="1" hangingPunct="1">
              <a:defRPr/>
            </a:pPr>
            <a:r>
              <a:rPr lang="it-IT" altLang="it-IT" sz="2000" b="1" dirty="0">
                <a:solidFill>
                  <a:schemeClr val="bg1"/>
                </a:solidFill>
              </a:rPr>
              <a:t> ACCORDO INTERCONFEDERALE 18 GENNAIO 2016</a:t>
            </a:r>
          </a:p>
          <a:p>
            <a:pPr eaLnBrk="1" hangingPunct="1">
              <a:defRPr/>
            </a:pPr>
            <a:endParaRPr lang="it-IT" altLang="it-IT" sz="2000" b="1" dirty="0" smtClean="0">
              <a:solidFill>
                <a:schemeClr val="bg1"/>
              </a:solidFill>
            </a:endParaRPr>
          </a:p>
          <a:p>
            <a:pPr eaLnBrk="1" hangingPunct="1">
              <a:defRPr/>
            </a:pPr>
            <a:endParaRPr lang="it-IT" altLang="it-IT" sz="2000" b="1" dirty="0">
              <a:solidFill>
                <a:schemeClr val="bg1"/>
              </a:solidFill>
            </a:endParaRPr>
          </a:p>
          <a:p>
            <a:pPr algn="just" eaLnBrk="1" hangingPunct="1">
              <a:defRPr/>
            </a:pPr>
            <a:r>
              <a:rPr lang="it-IT" altLang="it-IT" sz="2000" b="1" dirty="0" smtClean="0">
                <a:solidFill>
                  <a:schemeClr val="bg1"/>
                </a:solidFill>
              </a:rPr>
              <a:t>Causali </a:t>
            </a:r>
            <a:r>
              <a:rPr lang="it-IT" altLang="it-IT" sz="2000" b="1" dirty="0">
                <a:solidFill>
                  <a:schemeClr val="bg1"/>
                </a:solidFill>
              </a:rPr>
              <a:t>di </a:t>
            </a:r>
            <a:r>
              <a:rPr lang="it-IT" altLang="it-IT" sz="2000" b="1" dirty="0" smtClean="0">
                <a:solidFill>
                  <a:schemeClr val="bg1"/>
                </a:solidFill>
              </a:rPr>
              <a:t>intervento </a:t>
            </a:r>
            <a:endParaRPr lang="it-IT" altLang="it-IT" sz="2000" b="1" dirty="0">
              <a:solidFill>
                <a:schemeClr val="bg1"/>
              </a:solidFill>
            </a:endParaRP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Ai dipendenti delle imprese sopra richiamate è riconosciuto, in presenza di accordo sindacale, </a:t>
            </a:r>
            <a:r>
              <a:rPr lang="it-IT" altLang="it-IT" sz="2000" b="1" dirty="0">
                <a:solidFill>
                  <a:schemeClr val="bg1"/>
                </a:solidFill>
              </a:rPr>
              <a:t>l’assegno di solidarietà </a:t>
            </a:r>
            <a:r>
              <a:rPr lang="it-IT" altLang="it-IT" sz="2000" dirty="0">
                <a:solidFill>
                  <a:schemeClr val="bg1"/>
                </a:solidFill>
              </a:rPr>
              <a:t>di cui all’art. 2 del presente accordo nel caso di riduzione dell’orario di lavoro </a:t>
            </a:r>
            <a:r>
              <a:rPr lang="it-IT" altLang="it-IT" sz="2000" u="sng" dirty="0">
                <a:solidFill>
                  <a:schemeClr val="bg1"/>
                </a:solidFill>
              </a:rPr>
              <a:t>finalizzata ad evitare licenziamenti plurimi individuali per giustificato motivo oggettivo</a:t>
            </a:r>
          </a:p>
        </p:txBody>
      </p:sp>
      <p:sp>
        <p:nvSpPr>
          <p:cNvPr id="4515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4E1298-1F12-4169-BFFB-F15066A8B962}" type="slidenum">
              <a:rPr lang="it-IT" altLang="it-IT" sz="1200">
                <a:solidFill>
                  <a:srgbClr val="FFFFFF"/>
                </a:solidFill>
              </a:rPr>
              <a:pPr>
                <a:spcBef>
                  <a:spcPct val="0"/>
                </a:spcBef>
                <a:buFontTx/>
                <a:buNone/>
              </a:pPr>
              <a:t>302</a:t>
            </a:fld>
            <a:endParaRPr lang="it-IT" altLang="it-IT" sz="1200">
              <a:solidFill>
                <a:srgbClr val="FFFFFF"/>
              </a:solidFill>
            </a:endParaRPr>
          </a:p>
        </p:txBody>
      </p:sp>
      <p:pic>
        <p:nvPicPr>
          <p:cNvPr id="4515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BE486791-6EC7-4049-BC65-7073AD7B861E}"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159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47625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5435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a:solidFill>
                  <a:schemeClr val="bg1"/>
                </a:solidFill>
              </a:rPr>
              <a:t>10/12/2015 ARTIGIANATO - ACCORDO SUL FONDO DI SOLIDARIETA' ALTERNATIVO (FSBA)</a:t>
            </a:r>
          </a:p>
          <a:p>
            <a:pPr eaLnBrk="1" hangingPunct="1">
              <a:defRPr/>
            </a:pPr>
            <a:r>
              <a:rPr lang="it-IT" altLang="it-IT" sz="2000" b="1" dirty="0">
                <a:solidFill>
                  <a:schemeClr val="bg1"/>
                </a:solidFill>
              </a:rPr>
              <a:t> ACCORDO INTERCONFEDERALE 18 GENNAIO 2016</a:t>
            </a:r>
          </a:p>
          <a:p>
            <a:pPr eaLnBrk="1" hangingPunct="1">
              <a:defRPr/>
            </a:pPr>
            <a:r>
              <a:rPr lang="it-IT" altLang="it-IT" sz="2000" b="1" dirty="0" smtClean="0">
                <a:solidFill>
                  <a:schemeClr val="bg1"/>
                </a:solidFill>
              </a:rPr>
              <a:t> </a:t>
            </a:r>
          </a:p>
          <a:p>
            <a:pPr algn="just" eaLnBrk="1" hangingPunct="1">
              <a:defRPr/>
            </a:pPr>
            <a:r>
              <a:rPr lang="it-IT" altLang="it-IT" sz="2000" b="1" dirty="0" smtClean="0">
                <a:solidFill>
                  <a:schemeClr val="bg1"/>
                </a:solidFill>
              </a:rPr>
              <a:t>Aliquota contributiva</a:t>
            </a:r>
          </a:p>
          <a:p>
            <a:pPr algn="just" eaLnBrk="1" hangingPunct="1">
              <a:defRPr/>
            </a:pPr>
            <a:endParaRPr lang="it-IT" altLang="it-IT" sz="2000" b="1" dirty="0">
              <a:solidFill>
                <a:schemeClr val="bg1"/>
              </a:solidFill>
            </a:endParaRPr>
          </a:p>
          <a:p>
            <a:pPr algn="just" eaLnBrk="1" hangingPunct="1">
              <a:defRPr/>
            </a:pPr>
            <a:r>
              <a:rPr lang="it-IT" altLang="it-IT" sz="2000" dirty="0">
                <a:solidFill>
                  <a:schemeClr val="bg1"/>
                </a:solidFill>
              </a:rPr>
              <a:t>L’Accordo interconfederale in esame precisa che,</a:t>
            </a:r>
          </a:p>
          <a:p>
            <a:pPr algn="just" eaLnBrk="1" hangingPunct="1">
              <a:defRPr/>
            </a:pPr>
            <a:r>
              <a:rPr lang="it-IT" altLang="it-IT" sz="2000" dirty="0">
                <a:solidFill>
                  <a:schemeClr val="bg1"/>
                </a:solidFill>
              </a:rPr>
              <a:t>•	</a:t>
            </a:r>
            <a:r>
              <a:rPr lang="it-IT" altLang="it-IT" sz="2000" b="1" dirty="0">
                <a:solidFill>
                  <a:schemeClr val="bg1"/>
                </a:solidFill>
              </a:rPr>
              <a:t>le imprese rientranti </a:t>
            </a:r>
            <a:r>
              <a:rPr lang="it-IT" altLang="it-IT" sz="2000" dirty="0">
                <a:solidFill>
                  <a:schemeClr val="bg1"/>
                </a:solidFill>
              </a:rPr>
              <a:t>nella disciplina prevista dal Titolo 1 del </a:t>
            </a:r>
            <a:r>
              <a:rPr lang="it-IT" altLang="it-IT" sz="2000" dirty="0" err="1">
                <a:solidFill>
                  <a:schemeClr val="bg1"/>
                </a:solidFill>
              </a:rPr>
              <a:t>D.Lgs</a:t>
            </a:r>
            <a:r>
              <a:rPr lang="it-IT" altLang="it-IT" sz="2000" dirty="0">
                <a:solidFill>
                  <a:schemeClr val="bg1"/>
                </a:solidFill>
              </a:rPr>
              <a:t> n. 148/2015, ovvero destinatarie di trattamenti di integrazione salariale,</a:t>
            </a:r>
          </a:p>
          <a:p>
            <a:pPr algn="just" eaLnBrk="1" hangingPunct="1">
              <a:defRPr/>
            </a:pPr>
            <a:r>
              <a:rPr lang="it-IT" altLang="it-IT" sz="2000" dirty="0">
                <a:solidFill>
                  <a:schemeClr val="bg1"/>
                </a:solidFill>
              </a:rPr>
              <a:t>•	</a:t>
            </a:r>
            <a:r>
              <a:rPr lang="it-IT" altLang="it-IT" sz="2000" b="1" dirty="0">
                <a:solidFill>
                  <a:schemeClr val="bg1"/>
                </a:solidFill>
              </a:rPr>
              <a:t>continueranno a versare l’ordinaria contribuzione </a:t>
            </a:r>
            <a:r>
              <a:rPr lang="it-IT" altLang="it-IT" sz="2000" dirty="0">
                <a:solidFill>
                  <a:schemeClr val="bg1"/>
                </a:solidFill>
              </a:rPr>
              <a:t>dovuta all’EBNA, pari a 125,00 euro annui, che corrisponde a 12 quote mensili di importo unitario pari a euro 10,42</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endParaRPr lang="it-IT" altLang="it-IT" sz="2000" dirty="0" smtClean="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526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F0FA9A-0B0C-4503-99F2-AC667A5E461D}" type="slidenum">
              <a:rPr lang="it-IT" altLang="it-IT" sz="1200">
                <a:solidFill>
                  <a:srgbClr val="FFFFFF"/>
                </a:solidFill>
              </a:rPr>
              <a:pPr>
                <a:spcBef>
                  <a:spcPct val="0"/>
                </a:spcBef>
                <a:buFontTx/>
                <a:buNone/>
              </a:pPr>
              <a:t>303</a:t>
            </a:fld>
            <a:endParaRPr lang="it-IT" altLang="it-IT" sz="1200">
              <a:solidFill>
                <a:srgbClr val="FFFFFF"/>
              </a:solidFill>
            </a:endParaRPr>
          </a:p>
        </p:txBody>
      </p:sp>
      <p:pic>
        <p:nvPicPr>
          <p:cNvPr id="4526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198968C5-27D8-4441-AAB9-1DA03165006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261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5435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a:solidFill>
                  <a:schemeClr val="bg1"/>
                </a:solidFill>
              </a:rPr>
              <a:t>10/12/2015 ARTIGIANATO - ACCORDO SUL FONDO DI SOLIDARIETA' ALTERNATIVO (FSBA)</a:t>
            </a:r>
          </a:p>
          <a:p>
            <a:pPr eaLnBrk="1" hangingPunct="1">
              <a:defRPr/>
            </a:pPr>
            <a:r>
              <a:rPr lang="it-IT" altLang="it-IT" sz="2000" b="1" dirty="0">
                <a:solidFill>
                  <a:schemeClr val="bg1"/>
                </a:solidFill>
              </a:rPr>
              <a:t> ACCORDO INTERCONFEDERALE 18 GENNAIO 2016</a:t>
            </a:r>
          </a:p>
          <a:p>
            <a:pPr eaLnBrk="1" hangingPunct="1">
              <a:defRPr/>
            </a:pPr>
            <a:r>
              <a:rPr lang="it-IT" altLang="it-IT" sz="2000" b="1" dirty="0" smtClean="0">
                <a:solidFill>
                  <a:schemeClr val="bg1"/>
                </a:solidFill>
              </a:rPr>
              <a:t> </a:t>
            </a:r>
          </a:p>
          <a:p>
            <a:pPr algn="just" eaLnBrk="1" hangingPunct="1">
              <a:defRPr/>
            </a:pPr>
            <a:r>
              <a:rPr lang="it-IT" altLang="it-IT" sz="2000" b="1" dirty="0" smtClean="0">
                <a:solidFill>
                  <a:schemeClr val="bg1"/>
                </a:solidFill>
              </a:rPr>
              <a:t> </a:t>
            </a:r>
          </a:p>
          <a:p>
            <a:pPr algn="just" eaLnBrk="1" hangingPunct="1">
              <a:defRPr/>
            </a:pPr>
            <a:endParaRPr lang="it-IT" altLang="it-IT" sz="2000" b="1"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r>
              <a:rPr lang="it-IT" altLang="it-IT" sz="2000" dirty="0">
                <a:solidFill>
                  <a:schemeClr val="bg1"/>
                </a:solidFill>
              </a:rPr>
              <a:t>L’Accordo in esame precisa inoltre che la quota mensile di 10,42 euro:</a:t>
            </a:r>
          </a:p>
          <a:p>
            <a:pPr algn="just" eaLnBrk="1" hangingPunct="1">
              <a:defRPr/>
            </a:pPr>
            <a:r>
              <a:rPr lang="it-IT" altLang="it-IT" sz="2000" dirty="0">
                <a:solidFill>
                  <a:schemeClr val="bg1"/>
                </a:solidFill>
              </a:rPr>
              <a:t>•	è dovuta in egual misura sia per i dipendenti full-time che per quelli a tempo parziale;</a:t>
            </a:r>
          </a:p>
          <a:p>
            <a:pPr algn="just" eaLnBrk="1" hangingPunct="1">
              <a:defRPr/>
            </a:pPr>
            <a:r>
              <a:rPr lang="it-IT" altLang="it-IT" sz="2000" dirty="0">
                <a:solidFill>
                  <a:schemeClr val="bg1"/>
                </a:solidFill>
              </a:rPr>
              <a:t>•	deve essere versata anche per i lavoratori con contratto di apprendistato</a:t>
            </a:r>
            <a:r>
              <a:rPr lang="it-IT" altLang="it-IT" sz="2000" dirty="0" smtClean="0">
                <a:solidFill>
                  <a:schemeClr val="bg1"/>
                </a:solidFill>
              </a:rPr>
              <a:t>.</a:t>
            </a:r>
            <a:endParaRPr lang="it-IT" altLang="it-IT" sz="2000" dirty="0">
              <a:solidFill>
                <a:schemeClr val="bg1"/>
              </a:solidFill>
            </a:endParaRPr>
          </a:p>
        </p:txBody>
      </p:sp>
      <p:sp>
        <p:nvSpPr>
          <p:cNvPr id="4536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CCD4C5-64AE-4BFA-BAA2-B1F4AB9EC047}" type="slidenum">
              <a:rPr lang="it-IT" altLang="it-IT" sz="1200">
                <a:solidFill>
                  <a:srgbClr val="FFFFFF"/>
                </a:solidFill>
              </a:rPr>
              <a:pPr>
                <a:spcBef>
                  <a:spcPct val="0"/>
                </a:spcBef>
                <a:buFontTx/>
                <a:buNone/>
              </a:pPr>
              <a:t>304</a:t>
            </a:fld>
            <a:endParaRPr lang="it-IT" altLang="it-IT" sz="1200">
              <a:solidFill>
                <a:srgbClr val="FFFFFF"/>
              </a:solidFill>
            </a:endParaRPr>
          </a:p>
        </p:txBody>
      </p:sp>
      <p:pic>
        <p:nvPicPr>
          <p:cNvPr id="4536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198968C5-27D8-4441-AAB9-1DA03165006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363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in giù 2"/>
          <p:cNvSpPr/>
          <p:nvPr/>
        </p:nvSpPr>
        <p:spPr>
          <a:xfrm>
            <a:off x="4186238" y="3249613"/>
            <a:ext cx="484187"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2101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a:solidFill>
                  <a:schemeClr val="bg1"/>
                </a:solidFill>
              </a:rPr>
              <a:t>10/12/2015 ARTIGIANATO - ACCORDO SUL FONDO DI SOLIDARIETA' ALTERNATIVO (FSBA)</a:t>
            </a:r>
          </a:p>
          <a:p>
            <a:pPr eaLnBrk="1" hangingPunct="1">
              <a:defRPr/>
            </a:pPr>
            <a:r>
              <a:rPr lang="it-IT" altLang="it-IT" sz="2000" b="1" dirty="0">
                <a:solidFill>
                  <a:schemeClr val="bg1"/>
                </a:solidFill>
              </a:rPr>
              <a:t> ACCORDO INTERCONFEDERALE 18 GENNAIO 2016</a:t>
            </a:r>
          </a:p>
          <a:p>
            <a:pPr eaLnBrk="1" hangingPunct="1">
              <a:defRPr/>
            </a:pPr>
            <a:r>
              <a:rPr lang="it-IT" altLang="it-IT" sz="2000" b="1" dirty="0" smtClean="0">
                <a:solidFill>
                  <a:schemeClr val="bg1"/>
                </a:solidFill>
              </a:rPr>
              <a:t> </a:t>
            </a:r>
          </a:p>
          <a:p>
            <a:pPr algn="just" eaLnBrk="1" hangingPunct="1">
              <a:defRPr/>
            </a:pPr>
            <a:r>
              <a:rPr lang="it-IT" altLang="it-IT" sz="2000" b="1" dirty="0">
                <a:solidFill>
                  <a:schemeClr val="bg1"/>
                </a:solidFill>
              </a:rPr>
              <a:t> Per le aziende non rientranti nella disciplina del Titolo 1 del </a:t>
            </a:r>
            <a:r>
              <a:rPr lang="it-IT" altLang="it-IT" sz="2000" b="1" dirty="0" err="1">
                <a:solidFill>
                  <a:schemeClr val="bg1"/>
                </a:solidFill>
              </a:rPr>
              <a:t>D.Lgs</a:t>
            </a:r>
            <a:r>
              <a:rPr lang="it-IT" altLang="it-IT" sz="2000" b="1" dirty="0">
                <a:solidFill>
                  <a:schemeClr val="bg1"/>
                </a:solidFill>
              </a:rPr>
              <a:t> n. 148/2015 </a:t>
            </a:r>
            <a:r>
              <a:rPr lang="it-IT" altLang="it-IT" sz="2000" dirty="0">
                <a:solidFill>
                  <a:schemeClr val="bg1"/>
                </a:solidFill>
              </a:rPr>
              <a:t>e conseguentemente destinatarie della solidarietà bilaterale alternativa </a:t>
            </a:r>
            <a:r>
              <a:rPr lang="it-IT" altLang="it-IT" sz="2000" b="1" dirty="0">
                <a:solidFill>
                  <a:schemeClr val="bg1"/>
                </a:solidFill>
              </a:rPr>
              <a:t>è dovuta contribuzione,</a:t>
            </a:r>
          </a:p>
          <a:p>
            <a:pPr algn="just" eaLnBrk="1" hangingPunct="1">
              <a:defRPr/>
            </a:pPr>
            <a:r>
              <a:rPr lang="it-IT" altLang="it-IT" sz="2000" dirty="0">
                <a:solidFill>
                  <a:schemeClr val="bg1"/>
                </a:solidFill>
              </a:rPr>
              <a:t>•	</a:t>
            </a:r>
            <a:r>
              <a:rPr lang="it-IT" altLang="it-IT" sz="2000" b="1" dirty="0">
                <a:solidFill>
                  <a:schemeClr val="bg1"/>
                </a:solidFill>
              </a:rPr>
              <a:t>sia  all’EBNA</a:t>
            </a:r>
            <a:r>
              <a:rPr lang="it-IT" altLang="it-IT" sz="2000" dirty="0">
                <a:solidFill>
                  <a:schemeClr val="bg1"/>
                </a:solidFill>
              </a:rPr>
              <a:t>,  seppur  in  misura  diversa  rispetto  alle  aziende  con  trattamenti di integrazione salariale,</a:t>
            </a:r>
          </a:p>
          <a:p>
            <a:pPr algn="just" eaLnBrk="1" hangingPunct="1">
              <a:defRPr/>
            </a:pPr>
            <a:r>
              <a:rPr lang="it-IT" altLang="it-IT" sz="2000" dirty="0">
                <a:solidFill>
                  <a:schemeClr val="bg1"/>
                </a:solidFill>
              </a:rPr>
              <a:t>•	</a:t>
            </a:r>
            <a:r>
              <a:rPr lang="it-IT" altLang="it-IT" sz="2000" b="1" dirty="0">
                <a:solidFill>
                  <a:schemeClr val="bg1"/>
                </a:solidFill>
              </a:rPr>
              <a:t>sia al FSBA</a:t>
            </a:r>
            <a:r>
              <a:rPr lang="it-IT" altLang="it-IT" sz="2000" dirty="0">
                <a:solidFill>
                  <a:schemeClr val="bg1"/>
                </a:solidFill>
              </a:rPr>
              <a:t>, quest’ultima da versarsi unitamente a quanto dovuto ad EBNA.</a:t>
            </a: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dirty="0">
              <a:solidFill>
                <a:schemeClr val="bg1"/>
              </a:solidFill>
            </a:endParaRPr>
          </a:p>
        </p:txBody>
      </p:sp>
      <p:sp>
        <p:nvSpPr>
          <p:cNvPr id="4546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68304C-06C9-4215-A573-27345FF13F6C}" type="slidenum">
              <a:rPr lang="it-IT" altLang="it-IT" sz="1200">
                <a:solidFill>
                  <a:srgbClr val="FFFFFF"/>
                </a:solidFill>
              </a:rPr>
              <a:pPr>
                <a:spcBef>
                  <a:spcPct val="0"/>
                </a:spcBef>
                <a:buFontTx/>
                <a:buNone/>
              </a:pPr>
              <a:t>305</a:t>
            </a:fld>
            <a:endParaRPr lang="it-IT" altLang="it-IT" sz="1200">
              <a:solidFill>
                <a:srgbClr val="FFFFFF"/>
              </a:solidFill>
            </a:endParaRPr>
          </a:p>
        </p:txBody>
      </p:sp>
      <p:pic>
        <p:nvPicPr>
          <p:cNvPr id="4546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198968C5-27D8-4441-AAB9-1DA03165006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466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6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2101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a:solidFill>
                  <a:schemeClr val="bg1"/>
                </a:solidFill>
              </a:rPr>
              <a:t>10/12/2015 ARTIGIANATO - ACCORDO SUL FONDO DI SOLIDARIETA' ALTERNATIVO (FSBA)</a:t>
            </a:r>
          </a:p>
          <a:p>
            <a:pPr eaLnBrk="1" hangingPunct="1">
              <a:defRPr/>
            </a:pPr>
            <a:r>
              <a:rPr lang="it-IT" altLang="it-IT" sz="2000" b="1" dirty="0">
                <a:solidFill>
                  <a:schemeClr val="bg1"/>
                </a:solidFill>
              </a:rPr>
              <a:t> ACCORDO INTERCONFEDERALE 18 GENNAIO 2016</a:t>
            </a:r>
          </a:p>
          <a:p>
            <a:pPr eaLnBrk="1" hangingPunct="1">
              <a:defRPr/>
            </a:pPr>
            <a:r>
              <a:rPr lang="it-IT" altLang="it-IT" sz="2000" b="1" dirty="0" smtClean="0">
                <a:solidFill>
                  <a:schemeClr val="bg1"/>
                </a:solidFill>
              </a:rPr>
              <a:t> </a:t>
            </a:r>
          </a:p>
          <a:p>
            <a:pPr eaLnBrk="1" hangingPunct="1">
              <a:defRPr/>
            </a:pPr>
            <a:endParaRPr lang="it-IT" altLang="it-IT" sz="2000" b="1" dirty="0" smtClean="0">
              <a:solidFill>
                <a:schemeClr val="bg1"/>
              </a:solidFill>
            </a:endParaRPr>
          </a:p>
          <a:p>
            <a:pPr algn="just" eaLnBrk="1" hangingPunct="1">
              <a:defRPr/>
            </a:pPr>
            <a:r>
              <a:rPr lang="it-IT" altLang="it-IT" sz="2000" dirty="0">
                <a:solidFill>
                  <a:schemeClr val="bg1"/>
                </a:solidFill>
              </a:rPr>
              <a:t>La contribuzione ordinaria complessiva evidenziata in tabella, pari a 91,75 euro </a:t>
            </a:r>
            <a:r>
              <a:rPr lang="it-IT" altLang="it-IT" sz="2000" dirty="0" smtClean="0">
                <a:solidFill>
                  <a:schemeClr val="bg1"/>
                </a:solidFill>
              </a:rPr>
              <a:t>annui, corrisponde </a:t>
            </a:r>
            <a:r>
              <a:rPr lang="it-IT" altLang="it-IT" sz="2000" dirty="0">
                <a:solidFill>
                  <a:schemeClr val="bg1"/>
                </a:solidFill>
              </a:rPr>
              <a:t>a 12 quote mensili di importo unitario pari a </a:t>
            </a:r>
            <a:r>
              <a:rPr lang="it-IT" altLang="it-IT" sz="2000" b="1" dirty="0">
                <a:solidFill>
                  <a:schemeClr val="bg1"/>
                </a:solidFill>
              </a:rPr>
              <a:t>euro 7,65</a:t>
            </a:r>
            <a:r>
              <a:rPr lang="it-IT" altLang="it-IT" sz="2000" dirty="0" smtClean="0">
                <a:solidFill>
                  <a:schemeClr val="bg1"/>
                </a:solidFill>
              </a:rPr>
              <a:t>.</a:t>
            </a:r>
          </a:p>
          <a:p>
            <a:pPr algn="just" eaLnBrk="1" hangingPunct="1">
              <a:defRPr/>
            </a:pPr>
            <a:r>
              <a:rPr lang="it-IT" altLang="it-IT" sz="2000" b="1" dirty="0" smtClean="0">
                <a:solidFill>
                  <a:schemeClr val="bg1"/>
                </a:solidFill>
              </a:rPr>
              <a:t> </a:t>
            </a:r>
            <a:r>
              <a:rPr lang="it-IT" altLang="it-IT" sz="2000" b="1" dirty="0">
                <a:solidFill>
                  <a:schemeClr val="bg1"/>
                </a:solidFill>
              </a:rPr>
              <a:t>L’Accordo in esame precisa inoltre </a:t>
            </a:r>
            <a:r>
              <a:rPr lang="it-IT" altLang="it-IT" sz="2000" dirty="0">
                <a:solidFill>
                  <a:schemeClr val="bg1"/>
                </a:solidFill>
              </a:rPr>
              <a:t>che la quota fissa mensile di 7,65 euro:</a:t>
            </a:r>
          </a:p>
          <a:p>
            <a:pPr algn="just" eaLnBrk="1" hangingPunct="1">
              <a:defRPr/>
            </a:pPr>
            <a:r>
              <a:rPr lang="it-IT" altLang="it-IT" sz="2000" dirty="0">
                <a:solidFill>
                  <a:schemeClr val="bg1"/>
                </a:solidFill>
              </a:rPr>
              <a:t>•	è dovuta in </a:t>
            </a:r>
            <a:r>
              <a:rPr lang="it-IT" altLang="it-IT" sz="2000" b="1" dirty="0">
                <a:solidFill>
                  <a:schemeClr val="bg1"/>
                </a:solidFill>
              </a:rPr>
              <a:t>egual misura </a:t>
            </a:r>
            <a:r>
              <a:rPr lang="it-IT" altLang="it-IT" sz="2000" dirty="0">
                <a:solidFill>
                  <a:schemeClr val="bg1"/>
                </a:solidFill>
              </a:rPr>
              <a:t>sia per i dipendenti full-time che per i part-time;</a:t>
            </a:r>
          </a:p>
          <a:p>
            <a:pPr algn="just" eaLnBrk="1" hangingPunct="1">
              <a:defRPr/>
            </a:pPr>
            <a:r>
              <a:rPr lang="it-IT" altLang="it-IT" sz="2000" dirty="0">
                <a:solidFill>
                  <a:schemeClr val="bg1"/>
                </a:solidFill>
              </a:rPr>
              <a:t>•	deve essere versata </a:t>
            </a:r>
            <a:r>
              <a:rPr lang="it-IT" altLang="it-IT" sz="2000" b="1" dirty="0">
                <a:solidFill>
                  <a:schemeClr val="bg1"/>
                </a:solidFill>
              </a:rPr>
              <a:t>anche</a:t>
            </a:r>
            <a:r>
              <a:rPr lang="it-IT" altLang="it-IT" sz="2000" dirty="0">
                <a:solidFill>
                  <a:schemeClr val="bg1"/>
                </a:solidFill>
              </a:rPr>
              <a:t> per i lavoratori con contratto di apprendistato.</a:t>
            </a: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dirty="0">
              <a:solidFill>
                <a:schemeClr val="bg1"/>
              </a:solidFill>
            </a:endParaRPr>
          </a:p>
        </p:txBody>
      </p:sp>
      <p:sp>
        <p:nvSpPr>
          <p:cNvPr id="4556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DD47F9-210E-45F7-A34A-7BBD222D01E3}" type="slidenum">
              <a:rPr lang="it-IT" altLang="it-IT" sz="1200">
                <a:solidFill>
                  <a:srgbClr val="FFFFFF"/>
                </a:solidFill>
              </a:rPr>
              <a:pPr>
                <a:spcBef>
                  <a:spcPct val="0"/>
                </a:spcBef>
                <a:buFontTx/>
                <a:buNone/>
              </a:pPr>
              <a:t>306</a:t>
            </a:fld>
            <a:endParaRPr lang="it-IT" altLang="it-IT" sz="1200">
              <a:solidFill>
                <a:srgbClr val="FFFFFF"/>
              </a:solidFill>
            </a:endParaRPr>
          </a:p>
        </p:txBody>
      </p:sp>
      <p:pic>
        <p:nvPicPr>
          <p:cNvPr id="4556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198968C5-27D8-4441-AAB9-1DA03165006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568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in giù 2"/>
          <p:cNvSpPr/>
          <p:nvPr/>
        </p:nvSpPr>
        <p:spPr>
          <a:xfrm>
            <a:off x="4500563" y="3357563"/>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2101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a:solidFill>
                  <a:schemeClr val="bg1"/>
                </a:solidFill>
              </a:rPr>
              <a:t>10/12/2015 ARTIGIANATO - ACCORDO SUL FONDO DI SOLIDARIETA' ALTERNATIVO (FSBA)</a:t>
            </a:r>
          </a:p>
          <a:p>
            <a:pPr eaLnBrk="1" hangingPunct="1">
              <a:defRPr/>
            </a:pPr>
            <a:r>
              <a:rPr lang="it-IT" altLang="it-IT" sz="2000" b="1" dirty="0">
                <a:solidFill>
                  <a:schemeClr val="bg1"/>
                </a:solidFill>
              </a:rPr>
              <a:t> ACCORDO INTERCONFEDERALE 18 GENNAIO 2016</a:t>
            </a:r>
          </a:p>
          <a:p>
            <a:pPr eaLnBrk="1" hangingPunct="1">
              <a:defRPr/>
            </a:pPr>
            <a:r>
              <a:rPr lang="it-IT" altLang="it-IT" sz="2000" b="1" dirty="0" smtClean="0">
                <a:solidFill>
                  <a:schemeClr val="bg1"/>
                </a:solidFill>
              </a:rPr>
              <a:t> </a:t>
            </a:r>
          </a:p>
          <a:p>
            <a:pPr algn="just" eaLnBrk="1" hangingPunct="1">
              <a:defRPr/>
            </a:pPr>
            <a:r>
              <a:rPr lang="it-IT" altLang="it-IT" sz="2000" dirty="0">
                <a:solidFill>
                  <a:schemeClr val="bg1"/>
                </a:solidFill>
              </a:rPr>
              <a:t>In aggiunta alla contribuzione in misura fissa sopra evidenziata andrà versata </a:t>
            </a:r>
            <a:r>
              <a:rPr lang="it-IT" altLang="it-IT" sz="2000" b="1" dirty="0" smtClean="0">
                <a:solidFill>
                  <a:schemeClr val="bg1"/>
                </a:solidFill>
              </a:rPr>
              <a:t>una somma </a:t>
            </a:r>
            <a:r>
              <a:rPr lang="it-IT" altLang="it-IT" sz="2000" b="1" dirty="0">
                <a:solidFill>
                  <a:schemeClr val="bg1"/>
                </a:solidFill>
              </a:rPr>
              <a:t>calcolata come percentuale dell’imponibile previdenziale mensile</a:t>
            </a:r>
            <a:r>
              <a:rPr lang="it-IT" altLang="it-IT" sz="2000" dirty="0">
                <a:solidFill>
                  <a:schemeClr val="bg1"/>
                </a:solidFill>
              </a:rPr>
              <a:t>.</a:t>
            </a: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r>
              <a:rPr lang="it-IT" altLang="it-IT" sz="2000" dirty="0" smtClean="0">
                <a:solidFill>
                  <a:schemeClr val="bg1"/>
                </a:solidFill>
              </a:rPr>
              <a:t> </a:t>
            </a:r>
          </a:p>
          <a:p>
            <a:pPr algn="just" eaLnBrk="1" hangingPunct="1">
              <a:defRPr/>
            </a:pPr>
            <a:endParaRPr lang="it-IT" altLang="it-IT" sz="2000" dirty="0">
              <a:solidFill>
                <a:schemeClr val="bg1"/>
              </a:solidFill>
            </a:endParaRPr>
          </a:p>
        </p:txBody>
      </p:sp>
      <p:sp>
        <p:nvSpPr>
          <p:cNvPr id="4567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9436B1-7F72-46D3-AC17-77C23EECD369}" type="slidenum">
              <a:rPr lang="it-IT" altLang="it-IT" sz="1200">
                <a:solidFill>
                  <a:srgbClr val="FFFFFF"/>
                </a:solidFill>
              </a:rPr>
              <a:pPr>
                <a:spcBef>
                  <a:spcPct val="0"/>
                </a:spcBef>
                <a:buFontTx/>
                <a:buNone/>
              </a:pPr>
              <a:t>307</a:t>
            </a:fld>
            <a:endParaRPr lang="it-IT" altLang="it-IT" sz="1200">
              <a:solidFill>
                <a:srgbClr val="FFFFFF"/>
              </a:solidFill>
            </a:endParaRPr>
          </a:p>
        </p:txBody>
      </p:sp>
      <p:pic>
        <p:nvPicPr>
          <p:cNvPr id="4567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198968C5-27D8-4441-AAB9-1DA03165006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671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0" y="4581525"/>
            <a:ext cx="6511925"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in giù 3"/>
          <p:cNvSpPr/>
          <p:nvPr/>
        </p:nvSpPr>
        <p:spPr>
          <a:xfrm>
            <a:off x="4452938" y="3141663"/>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196975"/>
            <a:ext cx="8351837" cy="55451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p>
          <a:p>
            <a:pPr eaLnBrk="1" hangingPunct="1">
              <a:defRPr/>
            </a:pP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endParaRPr lang="it-IT" altLang="it-IT" sz="2000" b="1" dirty="0" smtClean="0">
              <a:solidFill>
                <a:schemeClr val="bg1"/>
              </a:solidFill>
            </a:endParaRPr>
          </a:p>
          <a:p>
            <a:pPr eaLnBrk="1" hangingPunct="1">
              <a:defRPr/>
            </a:pPr>
            <a:r>
              <a:rPr lang="it-IT" altLang="it-IT" sz="2400" b="1" dirty="0" smtClean="0">
                <a:solidFill>
                  <a:schemeClr val="bg1"/>
                </a:solidFill>
              </a:rPr>
              <a:t>INPS</a:t>
            </a:r>
            <a:r>
              <a:rPr lang="it-IT" altLang="it-IT" sz="2400" b="1" dirty="0">
                <a:solidFill>
                  <a:schemeClr val="bg1"/>
                </a:solidFill>
              </a:rPr>
              <a:t>, Circolare n. 201 del 16 dicembre </a:t>
            </a:r>
            <a:r>
              <a:rPr lang="it-IT" altLang="it-IT" sz="2400" b="1" dirty="0" smtClean="0">
                <a:solidFill>
                  <a:schemeClr val="bg1"/>
                </a:solidFill>
              </a:rPr>
              <a:t>2015</a:t>
            </a:r>
          </a:p>
          <a:p>
            <a:pPr eaLnBrk="1" hangingPunct="1">
              <a:defRPr/>
            </a:pPr>
            <a:endParaRPr lang="it-IT" altLang="it-IT" sz="2000" b="1" dirty="0">
              <a:solidFill>
                <a:schemeClr val="bg1"/>
              </a:solidFill>
            </a:endParaRPr>
          </a:p>
          <a:p>
            <a:pPr algn="just" eaLnBrk="1" hangingPunct="1">
              <a:defRPr/>
            </a:pPr>
            <a:r>
              <a:rPr lang="it-IT" altLang="it-IT" sz="2000" b="1" dirty="0">
                <a:solidFill>
                  <a:schemeClr val="bg1"/>
                </a:solidFill>
              </a:rPr>
              <a:t>L’INPS, nella Circolare n. 201 del 16 dicembre 2015</a:t>
            </a:r>
            <a:r>
              <a:rPr lang="it-IT" altLang="it-IT" sz="2000" dirty="0">
                <a:solidFill>
                  <a:schemeClr val="bg1"/>
                </a:solidFill>
              </a:rPr>
              <a:t>, nell’ambito delle misure di sostegno al reddito assicurate dai Fondi di solidarietà bilaterali in caso di sospensione o riduzione dell’attività lavorativa, </a:t>
            </a:r>
            <a:r>
              <a:rPr lang="it-IT" altLang="it-IT" sz="2000" b="1" dirty="0">
                <a:solidFill>
                  <a:schemeClr val="bg1"/>
                </a:solidFill>
              </a:rPr>
              <a:t>illustra la disciplina dell’assegno ordinario.</a:t>
            </a:r>
          </a:p>
          <a:p>
            <a:pPr algn="just" eaLnBrk="1" hangingPunct="1">
              <a:defRPr/>
            </a:pPr>
            <a:r>
              <a:rPr lang="it-IT" altLang="it-IT" sz="2000" dirty="0">
                <a:solidFill>
                  <a:schemeClr val="bg1"/>
                </a:solidFill>
              </a:rPr>
              <a:t>La misura della prestazione è fissata in un importo almeno pari all’integrazione salariale e </a:t>
            </a:r>
            <a:r>
              <a:rPr lang="it-IT" altLang="it-IT" sz="2000" b="1" dirty="0">
                <a:solidFill>
                  <a:schemeClr val="bg1"/>
                </a:solidFill>
              </a:rPr>
              <a:t>la domanda va inviata esclusivamente on line dal portale dell’INPS, non prima di 30 giorni dall’inizio dell’evento e non oltre il termine di 15 giorni dall’inizio dello stesso. </a:t>
            </a:r>
            <a:endParaRPr lang="it-IT" altLang="it-IT" sz="2000" b="1" dirty="0" smtClean="0">
              <a:solidFill>
                <a:schemeClr val="bg1"/>
              </a:solidFill>
            </a:endParaRPr>
          </a:p>
          <a:p>
            <a:pPr algn="just" eaLnBrk="1" hangingPunct="1">
              <a:defRPr/>
            </a:pPr>
            <a:r>
              <a:rPr lang="it-IT" altLang="it-IT" sz="2000" dirty="0" smtClean="0">
                <a:solidFill>
                  <a:schemeClr val="bg1"/>
                </a:solidFill>
              </a:rPr>
              <a:t>Per </a:t>
            </a:r>
            <a:r>
              <a:rPr lang="it-IT" altLang="it-IT" sz="2000" dirty="0">
                <a:solidFill>
                  <a:schemeClr val="bg1"/>
                </a:solidFill>
              </a:rPr>
              <a:t>le riduzioni/sospensioni che si sono verificate fino al 16 dicembre 2015, le domande possono essere presentate fino al 31 dicembre 2015.</a:t>
            </a:r>
          </a:p>
          <a:p>
            <a:pPr algn="just" eaLnBrk="1" hangingPunct="1">
              <a:defRPr/>
            </a:pPr>
            <a:endParaRPr lang="it-IT" altLang="it-IT" sz="2000" dirty="0">
              <a:solidFill>
                <a:schemeClr val="bg1"/>
              </a:solidFill>
            </a:endParaRPr>
          </a:p>
        </p:txBody>
      </p:sp>
      <p:sp>
        <p:nvSpPr>
          <p:cNvPr id="4577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53B440-EFF3-4E89-989E-3D2CDBB56385}" type="slidenum">
              <a:rPr lang="it-IT" altLang="it-IT" sz="1200">
                <a:solidFill>
                  <a:srgbClr val="FFFFFF"/>
                </a:solidFill>
              </a:rPr>
              <a:pPr>
                <a:spcBef>
                  <a:spcPct val="0"/>
                </a:spcBef>
                <a:buFontTx/>
                <a:buNone/>
              </a:pPr>
              <a:t>308</a:t>
            </a:fld>
            <a:endParaRPr lang="it-IT" altLang="it-IT" sz="1200">
              <a:solidFill>
                <a:srgbClr val="FFFFFF"/>
              </a:solidFill>
            </a:endParaRPr>
          </a:p>
        </p:txBody>
      </p:sp>
      <p:pic>
        <p:nvPicPr>
          <p:cNvPr id="4577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F329E04-EB33-420C-BEA4-8A8B8C2AB1E7}"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773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9048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1117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endParaRPr lang="it-IT" altLang="it-IT" sz="2000" b="1" dirty="0">
              <a:solidFill>
                <a:schemeClr val="bg1"/>
              </a:solidFill>
            </a:endParaRPr>
          </a:p>
          <a:p>
            <a:pPr eaLnBrk="1" hangingPunct="1">
              <a:defRPr/>
            </a:pPr>
            <a:r>
              <a:rPr lang="it-IT" altLang="it-IT" sz="2000" i="1" dirty="0" smtClean="0">
                <a:solidFill>
                  <a:schemeClr val="bg1"/>
                </a:solidFill>
              </a:rPr>
              <a:t>Decorrenza dell’assegno</a:t>
            </a:r>
          </a:p>
          <a:p>
            <a:pPr eaLnBrk="1" hangingPunct="1">
              <a:defRPr/>
            </a:pPr>
            <a:endParaRPr lang="it-IT" altLang="it-IT" sz="2000" b="1" dirty="0">
              <a:solidFill>
                <a:schemeClr val="bg1"/>
              </a:solidFill>
            </a:endParaRPr>
          </a:p>
          <a:p>
            <a:pPr eaLnBrk="1" hangingPunct="1">
              <a:defRPr/>
            </a:pPr>
            <a:r>
              <a:rPr lang="it-IT" altLang="it-IT" sz="2000" b="1" dirty="0">
                <a:solidFill>
                  <a:schemeClr val="bg1"/>
                </a:solidFill>
              </a:rPr>
              <a:t>Le nuove disposizioni trovano applicazione a tutti i trattamenti di integrazione salariale </a:t>
            </a:r>
            <a:r>
              <a:rPr lang="it-IT" altLang="it-IT" sz="2000" b="1" u="sng" dirty="0">
                <a:solidFill>
                  <a:schemeClr val="bg1"/>
                </a:solidFill>
              </a:rPr>
              <a:t>richiesti a decorrere dal 24 settembre 2015 </a:t>
            </a:r>
            <a:r>
              <a:rPr lang="it-IT" altLang="it-IT" sz="2000" b="1" dirty="0">
                <a:solidFill>
                  <a:schemeClr val="bg1"/>
                </a:solidFill>
              </a:rPr>
              <a:t>anche  se aventi ad oggetto eventi di sospensione o riduzione dell’attività iniziati prima.</a:t>
            </a:r>
          </a:p>
          <a:p>
            <a:pPr algn="just" eaLnBrk="1" hangingPunct="1">
              <a:defRPr/>
            </a:pPr>
            <a:endParaRPr lang="it-IT" altLang="it-IT" sz="2000" dirty="0">
              <a:solidFill>
                <a:schemeClr val="bg1"/>
              </a:solidFill>
            </a:endParaRPr>
          </a:p>
          <a:p>
            <a:pPr eaLnBrk="1" hangingPunct="1">
              <a:defRPr/>
            </a:pPr>
            <a:r>
              <a:rPr lang="it-IT" altLang="it-IT" sz="2000" dirty="0">
                <a:solidFill>
                  <a:schemeClr val="bg1"/>
                </a:solidFill>
              </a:rPr>
              <a:t>In  merito  alla  richiesta  di  assegno  ordinario,  viene  precisato  che  </a:t>
            </a:r>
            <a:r>
              <a:rPr lang="it-IT" altLang="it-IT" sz="2000" b="1" dirty="0">
                <a:solidFill>
                  <a:schemeClr val="bg1"/>
                </a:solidFill>
              </a:rPr>
              <a:t>alle       domande presentate per eventi antecedenti o comunque iniziati prima del 24</a:t>
            </a:r>
          </a:p>
          <a:p>
            <a:pPr algn="just" eaLnBrk="1" hangingPunct="1">
              <a:defRPr/>
            </a:pPr>
            <a:r>
              <a:rPr lang="it-IT" altLang="it-IT" sz="2000" b="1" dirty="0">
                <a:solidFill>
                  <a:schemeClr val="bg1"/>
                </a:solidFill>
              </a:rPr>
              <a:t>settembre 2015, </a:t>
            </a:r>
            <a:r>
              <a:rPr lang="it-IT" altLang="it-IT" sz="2000" u="sng" dirty="0">
                <a:solidFill>
                  <a:schemeClr val="bg1"/>
                </a:solidFill>
              </a:rPr>
              <a:t>si applicano le regole fissate dai singoli decreti istitutivi dei Fondi.</a:t>
            </a: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587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19D70B-4A7D-496C-AC6A-817A97E7E52B}" type="slidenum">
              <a:rPr lang="it-IT" altLang="it-IT" sz="1200">
                <a:solidFill>
                  <a:srgbClr val="FFFFFF"/>
                </a:solidFill>
              </a:rPr>
              <a:pPr>
                <a:spcBef>
                  <a:spcPct val="0"/>
                </a:spcBef>
                <a:buFontTx/>
                <a:buNone/>
              </a:pPr>
              <a:t>309</a:t>
            </a:fld>
            <a:endParaRPr lang="it-IT" altLang="it-IT" sz="1200">
              <a:solidFill>
                <a:srgbClr val="FFFFFF"/>
              </a:solidFill>
            </a:endParaRPr>
          </a:p>
        </p:txBody>
      </p:sp>
      <p:pic>
        <p:nvPicPr>
          <p:cNvPr id="4587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2A5F1E0-C4EE-45BB-ACF2-B5BAEBF54E61}"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875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62750" y="24923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defRPr/>
            </a:pPr>
            <a:r>
              <a:rPr lang="it-IT" altLang="it-IT" sz="2200" b="1" dirty="0" smtClean="0">
                <a:solidFill>
                  <a:schemeClr val="bg1"/>
                </a:solidFill>
              </a:rPr>
              <a:t>1. </a:t>
            </a:r>
            <a:r>
              <a:rPr lang="it-IT" altLang="it-IT" sz="2200" b="1" u="sng" dirty="0" smtClean="0">
                <a:solidFill>
                  <a:schemeClr val="bg1"/>
                </a:solidFill>
              </a:rPr>
              <a:t>Comunicazione al datore di lavoro</a:t>
            </a:r>
          </a:p>
          <a:p>
            <a:pPr marL="514350" indent="-514350" algn="just" eaLnBrk="1" hangingPunct="1">
              <a:buFont typeface="Arial" charset="0"/>
              <a:buNone/>
              <a:defRPr/>
            </a:pPr>
            <a:endParaRPr lang="it-IT" altLang="it-IT" sz="1000" dirty="0" smtClean="0">
              <a:solidFill>
                <a:schemeClr val="bg1"/>
              </a:solidFill>
            </a:endParaRPr>
          </a:p>
          <a:p>
            <a:pPr marL="514350" indent="-514350" algn="just" eaLnBrk="1" hangingPunct="1">
              <a:buFont typeface="Arial" charset="0"/>
              <a:buNone/>
              <a:defRPr/>
            </a:pPr>
            <a:r>
              <a:rPr lang="it-IT" altLang="it-IT" sz="2200" dirty="0" smtClean="0">
                <a:solidFill>
                  <a:schemeClr val="bg1"/>
                </a:solidFill>
              </a:rPr>
              <a:t>Si segnala una incongruenza tra il contenuto del D.M. Lavoro 15.12.2015 e le successive comunicazioni ministeriali (Circ. Min. n, 12/2016, FAQ, Video tutorial), rispetto all’</a:t>
            </a:r>
            <a:r>
              <a:rPr lang="it-IT" altLang="it-IT" sz="2200" b="1" dirty="0" smtClean="0">
                <a:solidFill>
                  <a:schemeClr val="bg1"/>
                </a:solidFill>
              </a:rPr>
              <a:t>indirizzo di posta elettronica del datore di lavoro </a:t>
            </a:r>
            <a:r>
              <a:rPr lang="it-IT" altLang="it-IT" sz="2200" dirty="0" smtClean="0">
                <a:solidFill>
                  <a:schemeClr val="bg1"/>
                </a:solidFill>
              </a:rPr>
              <a:t>da inserire nella Sezione 2 del Modulo, cui il </a:t>
            </a:r>
            <a:r>
              <a:rPr lang="it-IT" altLang="it-IT" sz="2200" i="1" dirty="0" smtClean="0">
                <a:solidFill>
                  <a:schemeClr val="bg1"/>
                </a:solidFill>
              </a:rPr>
              <a:t>sistema informatico SMV</a:t>
            </a:r>
            <a:r>
              <a:rPr lang="it-IT" altLang="it-IT" sz="2200" dirty="0" smtClean="0">
                <a:solidFill>
                  <a:schemeClr val="bg1"/>
                </a:solidFill>
              </a:rPr>
              <a:t> provvede ad inoltrare la comunicazione di dimissioni.</a:t>
            </a:r>
          </a:p>
          <a:p>
            <a:pPr marL="514350" indent="-514350" algn="just" eaLnBrk="1" hangingPunct="1">
              <a:buFont typeface="Arial" charset="0"/>
              <a:buNone/>
              <a:defRPr/>
            </a:pPr>
            <a:endParaRPr lang="it-IT" altLang="it-IT" sz="2200" dirty="0" smtClean="0">
              <a:solidFill>
                <a:schemeClr val="bg1"/>
              </a:solidFill>
            </a:endParaRPr>
          </a:p>
          <a:p>
            <a:pPr algn="just" eaLnBrk="1" hangingPunct="1">
              <a:defRPr/>
            </a:pPr>
            <a:endParaRPr lang="it-IT" altLang="it-IT" sz="2400" dirty="0" smtClean="0">
              <a:solidFill>
                <a:schemeClr val="bg1"/>
              </a:solidFill>
            </a:endParaRPr>
          </a:p>
          <a:p>
            <a:pPr algn="just" eaLnBrk="1" hangingPunct="1">
              <a:defRPr/>
            </a:pPr>
            <a:endParaRPr lang="it-IT" altLang="it-IT" sz="2400" dirty="0" smtClean="0">
              <a:solidFill>
                <a:schemeClr val="bg1"/>
              </a:solidFill>
            </a:endParaRPr>
          </a:p>
        </p:txBody>
      </p:sp>
      <p:sp>
        <p:nvSpPr>
          <p:cNvPr id="348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81957F-C9DF-4ED7-8307-736813B7822E}" type="slidenum">
              <a:rPr lang="it-IT" altLang="it-IT" sz="1200">
                <a:solidFill>
                  <a:srgbClr val="FFFFFF"/>
                </a:solidFill>
              </a:rPr>
              <a:pPr>
                <a:spcBef>
                  <a:spcPct val="0"/>
                </a:spcBef>
                <a:buFontTx/>
                <a:buNone/>
              </a:pPr>
              <a:t>31</a:t>
            </a:fld>
            <a:endParaRPr lang="it-IT" altLang="it-IT" sz="1200">
              <a:solidFill>
                <a:srgbClr val="FFFFFF"/>
              </a:solidFill>
            </a:endParaRPr>
          </a:p>
        </p:txBody>
      </p:sp>
      <p:pic>
        <p:nvPicPr>
          <p:cNvPr id="348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sp>
        <p:nvSpPr>
          <p:cNvPr id="8" name="Freccia in giù 7"/>
          <p:cNvSpPr/>
          <p:nvPr/>
        </p:nvSpPr>
        <p:spPr>
          <a:xfrm>
            <a:off x="4716463" y="5013325"/>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482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09700"/>
            <a:ext cx="8351837" cy="5040313"/>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endParaRPr lang="it-IT" altLang="it-IT" sz="2000" b="1"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Per quanto riguarda il computo di tali eventi ai fini del limite di durata </a:t>
            </a:r>
            <a:r>
              <a:rPr lang="it-IT" altLang="it-IT" sz="2000" b="1" dirty="0">
                <a:solidFill>
                  <a:schemeClr val="bg1"/>
                </a:solidFill>
              </a:rPr>
              <a:t>si prendono in considerazione</a:t>
            </a:r>
            <a:r>
              <a:rPr lang="it-IT" altLang="it-IT" sz="2000" dirty="0">
                <a:solidFill>
                  <a:schemeClr val="bg1"/>
                </a:solidFill>
              </a:rPr>
              <a:t> esclusivamente i </a:t>
            </a:r>
            <a:r>
              <a:rPr lang="it-IT" altLang="it-IT" sz="2000" b="1" dirty="0">
                <a:solidFill>
                  <a:schemeClr val="bg1"/>
                </a:solidFill>
              </a:rPr>
              <a:t>periodi di sospensione o riduzione</a:t>
            </a:r>
            <a:r>
              <a:rPr lang="it-IT" altLang="it-IT" sz="2000" dirty="0">
                <a:solidFill>
                  <a:schemeClr val="bg1"/>
                </a:solidFill>
              </a:rPr>
              <a:t> dell’attività lavorativa </a:t>
            </a:r>
            <a:r>
              <a:rPr lang="it-IT" altLang="it-IT" sz="2000" b="1" dirty="0">
                <a:solidFill>
                  <a:schemeClr val="bg1"/>
                </a:solidFill>
              </a:rPr>
              <a:t>decorrenti dal 24 settembre 2015</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Ai fini del calcolo della durata massima complessiva dei trattamenti (24 mesi in un quinquennio mobile) </a:t>
            </a:r>
            <a:r>
              <a:rPr lang="it-IT" altLang="it-IT" sz="2000" b="1" dirty="0">
                <a:solidFill>
                  <a:schemeClr val="bg1"/>
                </a:solidFill>
              </a:rPr>
              <a:t>i trattamenti richiesti prima del 24 settembre 2015 si computano per la sola parte del periodo autorizzato successivo a tale data.</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597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DAD8F27-6C17-4902-B8CC-4F1CC50216C6}" type="slidenum">
              <a:rPr lang="it-IT" altLang="it-IT" sz="1200">
                <a:solidFill>
                  <a:srgbClr val="FFFFFF"/>
                </a:solidFill>
              </a:rPr>
              <a:pPr>
                <a:spcBef>
                  <a:spcPct val="0"/>
                </a:spcBef>
                <a:buFontTx/>
                <a:buNone/>
              </a:pPr>
              <a:t>310</a:t>
            </a:fld>
            <a:endParaRPr lang="it-IT" altLang="it-IT" sz="1200">
              <a:solidFill>
                <a:srgbClr val="FFFFFF"/>
              </a:solidFill>
            </a:endParaRPr>
          </a:p>
        </p:txBody>
      </p:sp>
      <p:pic>
        <p:nvPicPr>
          <p:cNvPr id="4597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F5602E4A-4899-4E2A-8220-0EBFDF1053D9}"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978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143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35775" y="2781300"/>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95413"/>
            <a:ext cx="8351837" cy="5040312"/>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b="1" dirty="0" smtClean="0">
                <a:solidFill>
                  <a:schemeClr val="bg1"/>
                </a:solidFill>
              </a:rPr>
              <a:t>Esempio 1:</a:t>
            </a:r>
          </a:p>
          <a:p>
            <a:pPr algn="just" eaLnBrk="1" hangingPunct="1">
              <a:defRPr/>
            </a:pPr>
            <a:r>
              <a:rPr lang="it-IT" altLang="it-IT" sz="2000" dirty="0">
                <a:solidFill>
                  <a:schemeClr val="bg1"/>
                </a:solidFill>
              </a:rPr>
              <a:t>Richiesta di un assegno ordinario presentata il 14 settembre 2015, </a:t>
            </a:r>
            <a:r>
              <a:rPr lang="it-IT" altLang="it-IT" sz="2000" dirty="0" smtClean="0">
                <a:solidFill>
                  <a:schemeClr val="bg1"/>
                </a:solidFill>
              </a:rPr>
              <a:t>periodo </a:t>
            </a:r>
            <a:r>
              <a:rPr lang="it-IT" altLang="it-IT" sz="2000" dirty="0">
                <a:solidFill>
                  <a:schemeClr val="bg1"/>
                </a:solidFill>
              </a:rPr>
              <a:t>autorizzato dal 31 agosto 2015 al 31 ottobre 2015, ai fini del computo del:</a:t>
            </a:r>
          </a:p>
          <a:p>
            <a:pPr algn="just" eaLnBrk="1" hangingPunct="1">
              <a:defRPr/>
            </a:pPr>
            <a:r>
              <a:rPr lang="it-IT" altLang="it-IT" sz="2000" dirty="0">
                <a:solidFill>
                  <a:schemeClr val="bg1"/>
                </a:solidFill>
              </a:rPr>
              <a:t>•	limite massimo complessivo dei 24 mesi nel quinquennio mobile si tiene conto del solo periodo dal 24 settembre 2015;</a:t>
            </a:r>
          </a:p>
          <a:p>
            <a:pPr algn="just" eaLnBrk="1" hangingPunct="1">
              <a:defRPr/>
            </a:pPr>
            <a:r>
              <a:rPr lang="it-IT" altLang="it-IT" sz="2000" dirty="0">
                <a:solidFill>
                  <a:schemeClr val="bg1"/>
                </a:solidFill>
              </a:rPr>
              <a:t>•	limite di 1/3 delle ore lavorabili nel biennio mobile: non si considerano le ore autorizzate per l’intero periodo.</a:t>
            </a:r>
          </a:p>
          <a:p>
            <a:pPr algn="just" eaLnBrk="1" hangingPunct="1">
              <a:defRPr/>
            </a:pPr>
            <a:endParaRPr lang="it-IT" altLang="it-IT" sz="2000" dirty="0">
              <a:solidFill>
                <a:schemeClr val="bg1"/>
              </a:solidFill>
            </a:endParaRPr>
          </a:p>
        </p:txBody>
      </p:sp>
      <p:sp>
        <p:nvSpPr>
          <p:cNvPr id="4608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A57330-A01E-4229-92A5-18822E3F89A9}" type="slidenum">
              <a:rPr lang="it-IT" altLang="it-IT" sz="1200">
                <a:solidFill>
                  <a:srgbClr val="FFFFFF"/>
                </a:solidFill>
              </a:rPr>
              <a:pPr>
                <a:spcBef>
                  <a:spcPct val="0"/>
                </a:spcBef>
                <a:buFontTx/>
                <a:buNone/>
              </a:pPr>
              <a:t>311</a:t>
            </a:fld>
            <a:endParaRPr lang="it-IT" altLang="it-IT" sz="1200">
              <a:solidFill>
                <a:srgbClr val="FFFFFF"/>
              </a:solidFill>
            </a:endParaRPr>
          </a:p>
        </p:txBody>
      </p:sp>
      <p:pic>
        <p:nvPicPr>
          <p:cNvPr id="46080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2412B05D-A7FA-4FFD-BDB1-47FD2FB956E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080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143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27838" y="2852738"/>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040312"/>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b="1" dirty="0" smtClean="0">
                <a:solidFill>
                  <a:schemeClr val="bg1"/>
                </a:solidFill>
              </a:rPr>
              <a:t>Esempio 2:</a:t>
            </a:r>
          </a:p>
          <a:p>
            <a:pPr algn="just" eaLnBrk="1" hangingPunct="1">
              <a:defRPr/>
            </a:pPr>
            <a:r>
              <a:rPr lang="it-IT" altLang="it-IT" sz="2000" dirty="0">
                <a:solidFill>
                  <a:schemeClr val="bg1"/>
                </a:solidFill>
              </a:rPr>
              <a:t>Richiesta di un assegno ordinario presentata il 28 settembre 2015, periodo autorizzato dal 31 agosto 2015 al 31 ottobre 2015, ai fini del computo del:</a:t>
            </a:r>
          </a:p>
          <a:p>
            <a:pPr algn="just" eaLnBrk="1" hangingPunct="1">
              <a:defRPr/>
            </a:pPr>
            <a:r>
              <a:rPr lang="it-IT" altLang="it-IT" sz="2000" dirty="0">
                <a:solidFill>
                  <a:schemeClr val="bg1"/>
                </a:solidFill>
              </a:rPr>
              <a:t>•	limite massimo complessivo dei 24 mesi nel quinquennio mobile si tiene conto del solo periodo dal 24 settembre 2015;</a:t>
            </a:r>
          </a:p>
          <a:p>
            <a:pPr algn="just" eaLnBrk="1" hangingPunct="1">
              <a:defRPr/>
            </a:pPr>
            <a:r>
              <a:rPr lang="it-IT" altLang="it-IT" sz="2000" dirty="0">
                <a:solidFill>
                  <a:schemeClr val="bg1"/>
                </a:solidFill>
              </a:rPr>
              <a:t>•	limite di 1/3 delle ore lavorabili nel biennio mobile: si considerano solamente le ore autorizzate dal 24 settembre 2015.</a:t>
            </a:r>
          </a:p>
          <a:p>
            <a:pPr algn="just" eaLnBrk="1" hangingPunct="1">
              <a:defRPr/>
            </a:pPr>
            <a:endParaRPr lang="it-IT" altLang="it-IT" sz="2000" dirty="0">
              <a:solidFill>
                <a:schemeClr val="bg1"/>
              </a:solidFill>
            </a:endParaRPr>
          </a:p>
        </p:txBody>
      </p:sp>
      <p:sp>
        <p:nvSpPr>
          <p:cNvPr id="4618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2660F4-B7F5-48E2-95F9-05AA18F5C707}" type="slidenum">
              <a:rPr lang="it-IT" altLang="it-IT" sz="1200">
                <a:solidFill>
                  <a:srgbClr val="FFFFFF"/>
                </a:solidFill>
              </a:rPr>
              <a:pPr>
                <a:spcBef>
                  <a:spcPct val="0"/>
                </a:spcBef>
                <a:buFontTx/>
                <a:buNone/>
              </a:pPr>
              <a:t>312</a:t>
            </a:fld>
            <a:endParaRPr lang="it-IT" altLang="it-IT" sz="1200">
              <a:solidFill>
                <a:srgbClr val="FFFFFF"/>
              </a:solidFill>
            </a:endParaRPr>
          </a:p>
        </p:txBody>
      </p:sp>
      <p:pic>
        <p:nvPicPr>
          <p:cNvPr id="4618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F2BCF292-AA9F-48E7-AF5D-E58C32E3D14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183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143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80213" y="30765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12875"/>
            <a:ext cx="8351837" cy="51387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628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E8795B-590A-4AE3-BF70-921034B21544}" type="slidenum">
              <a:rPr lang="it-IT" altLang="it-IT" sz="1200">
                <a:solidFill>
                  <a:srgbClr val="FFFFFF"/>
                </a:solidFill>
              </a:rPr>
              <a:pPr>
                <a:spcBef>
                  <a:spcPct val="0"/>
                </a:spcBef>
                <a:buFontTx/>
                <a:buNone/>
              </a:pPr>
              <a:t>313</a:t>
            </a:fld>
            <a:endParaRPr lang="it-IT" altLang="it-IT" sz="1200">
              <a:solidFill>
                <a:srgbClr val="FFFFFF"/>
              </a:solidFill>
            </a:endParaRPr>
          </a:p>
        </p:txBody>
      </p:sp>
      <p:pic>
        <p:nvPicPr>
          <p:cNvPr id="4628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611188" y="3141663"/>
            <a:ext cx="8024812" cy="30241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dirty="0">
                <a:solidFill>
                  <a:prstClr val="black"/>
                </a:solidFill>
              </a:rPr>
              <a:t>	Alle  domande  di  assegno  ordinario  presentate  dal  24  settembre  si  	applicano  le disposizioni di cui al </a:t>
            </a:r>
            <a:r>
              <a:rPr lang="it-IT" dirty="0" err="1">
                <a:solidFill>
                  <a:prstClr val="black"/>
                </a:solidFill>
              </a:rPr>
              <a:t>D.Lgs</a:t>
            </a:r>
            <a:r>
              <a:rPr lang="it-IT" dirty="0">
                <a:solidFill>
                  <a:prstClr val="black"/>
                </a:solidFill>
              </a:rPr>
              <a:t> n. 148/2015 con particolare 	riferimento:</a:t>
            </a:r>
          </a:p>
          <a:p>
            <a:pPr algn="just">
              <a:defRPr/>
            </a:pPr>
            <a:r>
              <a:rPr lang="it-IT" dirty="0">
                <a:solidFill>
                  <a:prstClr val="black"/>
                </a:solidFill>
              </a:rPr>
              <a:t>•	alla misura (art. 3) e alla durata massima della prestazione (art 4);</a:t>
            </a:r>
          </a:p>
          <a:p>
            <a:pPr algn="just">
              <a:defRPr/>
            </a:pPr>
            <a:r>
              <a:rPr lang="it-IT" dirty="0">
                <a:solidFill>
                  <a:prstClr val="black"/>
                </a:solidFill>
              </a:rPr>
              <a:t>•	alle modalità di erogazione e termine per il rimborso delle prestazioni 	(art. 7);</a:t>
            </a:r>
          </a:p>
          <a:p>
            <a:pPr algn="just">
              <a:defRPr/>
            </a:pPr>
            <a:r>
              <a:rPr lang="it-IT" dirty="0">
                <a:solidFill>
                  <a:prstClr val="black"/>
                </a:solidFill>
              </a:rPr>
              <a:t>•	alla misura della prestazione, causali, e termini di presentazione della 	domanda (art. 30);</a:t>
            </a:r>
          </a:p>
          <a:p>
            <a:pPr algn="just">
              <a:defRPr/>
            </a:pPr>
            <a:r>
              <a:rPr lang="it-IT" dirty="0">
                <a:solidFill>
                  <a:prstClr val="black"/>
                </a:solidFill>
              </a:rPr>
              <a:t>•	ai contributi di finanziamento (art. 33) e alla contribuzione correlata 	(art. 34);</a:t>
            </a:r>
          </a:p>
          <a:p>
            <a:pPr algn="just">
              <a:defRPr/>
            </a:pPr>
            <a:r>
              <a:rPr lang="it-IT" dirty="0">
                <a:solidFill>
                  <a:prstClr val="black"/>
                </a:solidFill>
              </a:rPr>
              <a:t> •	alle disposizioni generali (art. 39).</a:t>
            </a:r>
          </a:p>
        </p:txBody>
      </p:sp>
      <p:sp>
        <p:nvSpPr>
          <p:cNvPr id="3" name="Segnaposto data 2"/>
          <p:cNvSpPr>
            <a:spLocks noGrp="1"/>
          </p:cNvSpPr>
          <p:nvPr>
            <p:ph type="dt" sz="quarter" idx="10"/>
          </p:nvPr>
        </p:nvSpPr>
        <p:spPr/>
        <p:txBody>
          <a:bodyPr/>
          <a:lstStyle/>
          <a:p>
            <a:pPr>
              <a:defRPr/>
            </a:pPr>
            <a:fld id="{1C5949CD-2202-4BFB-8C2F-88DBC5A6A24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285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143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8"/>
          <p:cNvSpPr/>
          <p:nvPr/>
        </p:nvSpPr>
        <p:spPr>
          <a:xfrm>
            <a:off x="6762750" y="225425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8958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endParaRPr lang="it-IT" altLang="it-IT" sz="2000" b="1" dirty="0" smtClean="0">
              <a:solidFill>
                <a:schemeClr val="bg1"/>
              </a:solidFill>
            </a:endParaRPr>
          </a:p>
          <a:p>
            <a:pPr eaLnBrk="1" hangingPunct="1">
              <a:defRPr/>
            </a:pPr>
            <a:r>
              <a:rPr lang="it-IT" altLang="it-IT" sz="2000" i="1" dirty="0" smtClean="0">
                <a:solidFill>
                  <a:schemeClr val="bg1"/>
                </a:solidFill>
              </a:rPr>
              <a:t>Causali e durata</a:t>
            </a:r>
            <a:r>
              <a:rPr lang="it-IT" altLang="it-IT" sz="2000" dirty="0" smtClean="0">
                <a:solidFill>
                  <a:schemeClr val="bg1"/>
                </a:solidFill>
              </a:rPr>
              <a:t> </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Il ricorso all’assegno ordinario è </a:t>
            </a:r>
            <a:r>
              <a:rPr lang="it-IT" altLang="it-IT" sz="2000" u="sng" dirty="0">
                <a:solidFill>
                  <a:schemeClr val="bg1"/>
                </a:solidFill>
              </a:rPr>
              <a:t>legittimo in presenza delle causali che legittimano l’intervento della cassa integrazione ordinaria e straordinaria </a:t>
            </a:r>
            <a:r>
              <a:rPr lang="it-IT" altLang="it-IT" sz="2000" dirty="0">
                <a:solidFill>
                  <a:schemeClr val="bg1"/>
                </a:solidFill>
              </a:rPr>
              <a:t>(art. 11 e 21 del </a:t>
            </a:r>
            <a:r>
              <a:rPr lang="it-IT" altLang="it-IT" sz="2000" dirty="0" err="1">
                <a:solidFill>
                  <a:schemeClr val="bg1"/>
                </a:solidFill>
              </a:rPr>
              <a:t>D.Lgs</a:t>
            </a:r>
            <a:r>
              <a:rPr lang="it-IT" altLang="it-IT" sz="2000" dirty="0">
                <a:solidFill>
                  <a:schemeClr val="bg1"/>
                </a:solidFill>
              </a:rPr>
              <a:t> n. 148/2015) ed è comunque ammissibile se sussiste la previsione di una ripresa dell’attività lavorativa.</a:t>
            </a:r>
          </a:p>
        </p:txBody>
      </p:sp>
      <p:sp>
        <p:nvSpPr>
          <p:cNvPr id="4638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AFA350-07E2-44D2-AC1E-0AD9BDA563CB}" type="slidenum">
              <a:rPr lang="it-IT" altLang="it-IT" sz="1200">
                <a:solidFill>
                  <a:srgbClr val="FFFFFF"/>
                </a:solidFill>
              </a:rPr>
              <a:pPr>
                <a:spcBef>
                  <a:spcPct val="0"/>
                </a:spcBef>
                <a:buFontTx/>
                <a:buNone/>
              </a:pPr>
              <a:t>314</a:t>
            </a:fld>
            <a:endParaRPr lang="it-IT" altLang="it-IT" sz="1200">
              <a:solidFill>
                <a:srgbClr val="FFFFFF"/>
              </a:solidFill>
            </a:endParaRPr>
          </a:p>
        </p:txBody>
      </p:sp>
      <p:pic>
        <p:nvPicPr>
          <p:cNvPr id="4638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337A020-DBA3-460B-8543-51990524B188}"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387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16713" y="29241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8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237163"/>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endParaRPr lang="it-IT" altLang="it-IT" sz="2000" b="1" dirty="0" smtClean="0">
              <a:solidFill>
                <a:schemeClr val="bg1"/>
              </a:solidFill>
            </a:endParaRPr>
          </a:p>
          <a:p>
            <a:pPr eaLnBrk="1" hangingPunct="1">
              <a:defRPr/>
            </a:pPr>
            <a:r>
              <a:rPr lang="it-IT" altLang="it-IT" sz="2000" i="1" dirty="0" smtClean="0">
                <a:solidFill>
                  <a:schemeClr val="bg1"/>
                </a:solidFill>
              </a:rPr>
              <a:t>Causali e durata</a:t>
            </a:r>
            <a:r>
              <a:rPr lang="it-IT" altLang="it-IT" sz="2000" dirty="0" smtClean="0">
                <a:solidFill>
                  <a:schemeClr val="bg1"/>
                </a:solidFill>
              </a:rPr>
              <a:t> </a:t>
            </a: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649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802B81-E78C-413A-B52E-ECF6D69A1D65}" type="slidenum">
              <a:rPr lang="it-IT" altLang="it-IT" sz="1200">
                <a:solidFill>
                  <a:srgbClr val="FFFFFF"/>
                </a:solidFill>
              </a:rPr>
              <a:pPr>
                <a:spcBef>
                  <a:spcPct val="0"/>
                </a:spcBef>
                <a:buFontTx/>
                <a:buNone/>
              </a:pPr>
              <a:t>315</a:t>
            </a:fld>
            <a:endParaRPr lang="it-IT" altLang="it-IT" sz="1200">
              <a:solidFill>
                <a:srgbClr val="FFFFFF"/>
              </a:solidFill>
            </a:endParaRPr>
          </a:p>
        </p:txBody>
      </p:sp>
      <p:pic>
        <p:nvPicPr>
          <p:cNvPr id="4649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841375" y="3284538"/>
          <a:ext cx="7794625" cy="3240089"/>
        </p:xfrm>
        <a:graphic>
          <a:graphicData uri="http://schemas.openxmlformats.org/drawingml/2006/table">
            <a:tbl>
              <a:tblPr/>
              <a:tblGrid>
                <a:gridCol w="3846513"/>
                <a:gridCol w="3948112"/>
              </a:tblGrid>
              <a:tr h="3000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Causali</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0" indent="0" algn="ctr" defTabSz="914400" rtl="0" eaLnBrk="1" fontAlgn="base" latinLnBrk="0" hangingPunct="1">
                        <a:lnSpc>
                          <a:spcPct val="100000"/>
                        </a:lnSpc>
                        <a:spcBef>
                          <a:spcPts val="50"/>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Durata</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r>
              <a:tr h="768350">
                <a:tc>
                  <a:txBody>
                    <a:bodyPr/>
                    <a:lstStyle>
                      <a:lvl1pPr marL="498475" indent="-195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98475" marR="0" lvl="0" indent="-195263"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Eventi transitori e non imputabili all’impresa o ai dipendenti</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898525" indent="-8445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898525" marR="0" lvl="0" indent="-84455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13 settimane fino ad un massimo di 52 nel biennio mobile</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528638">
                <a:tc>
                  <a:txBody>
                    <a:bodyPr/>
                    <a:lstStyle>
                      <a:lvl1pPr marL="2682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68288" marR="0" lvl="0" indent="0" algn="l" defTabSz="914400" rtl="0" eaLnBrk="1" fontAlgn="base" latinLnBrk="0" hangingPunct="1">
                        <a:lnSpc>
                          <a:spcPct val="100000"/>
                        </a:lnSpc>
                        <a:spcBef>
                          <a:spcPts val="725"/>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Situazioni temporanee di mercato</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898525" indent="-8445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898525" marR="0" lvl="0" indent="-84455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13 settimane fino ad un massimo di 52 nel biennio mobile</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292100">
                <a:tc>
                  <a:txBody>
                    <a:bodyPr/>
                    <a:lstStyle>
                      <a:lvl1pPr marL="4921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92125" marR="0" lvl="0" indent="0" algn="l" defTabSz="914400" rtl="0" eaLnBrk="1" fontAlgn="base" latinLnBrk="0" hangingPunct="1">
                        <a:lnSpc>
                          <a:spcPct val="100000"/>
                        </a:lnSpc>
                        <a:spcBef>
                          <a:spcPts val="63"/>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Riorganizzazione aziendale</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095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09563" marR="0" lvl="0" indent="0" algn="l" defTabSz="914400" rtl="0" eaLnBrk="1" fontAlgn="base" latinLnBrk="0" hangingPunct="1">
                        <a:lnSpc>
                          <a:spcPct val="100000"/>
                        </a:lnSpc>
                        <a:spcBef>
                          <a:spcPts val="63"/>
                        </a:spcBef>
                        <a:spcAft>
                          <a:spcPct val="0"/>
                        </a:spcAft>
                        <a:buClrTx/>
                        <a:buSzTx/>
                        <a:buFontTx/>
                        <a:buNone/>
                        <a:tabLst/>
                      </a:pPr>
                      <a:r>
                        <a:rPr kumimoji="0" lang="it-IT"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24 mesi in un quinquennio mobile</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10509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r>
                        <a:rPr kumimoji="0" lang="it-IT"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Crisi aziendale</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1000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00013"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12 mesi. Un nuova istanza può essere concessa non prima che sia decorso un periodo pari a due terzi di quello relativo alla precedente autorizzazione</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r>
              <a:tr h="300038">
                <a:tc>
                  <a:txBody>
                    <a:bodyPr/>
                    <a:lstStyle>
                      <a:lvl1pPr marL="6032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03250" marR="0" lvl="0" indent="0" algn="l" defTabSz="914400" rtl="0" eaLnBrk="1" fontAlgn="base" latinLnBrk="0" hangingPunct="1">
                        <a:lnSpc>
                          <a:spcPct val="100000"/>
                        </a:lnSpc>
                        <a:spcBef>
                          <a:spcPts val="50"/>
                        </a:spcBef>
                        <a:spcAft>
                          <a:spcPct val="0"/>
                        </a:spcAft>
                        <a:buClrTx/>
                        <a:buSzTx/>
                        <a:buFontTx/>
                        <a:buNone/>
                        <a:tabLst/>
                      </a:pPr>
                      <a:r>
                        <a:rPr kumimoji="0" lang="en-US"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Contratto di solidarietà</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1587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58750" marR="0" lvl="0" indent="0" algn="l" defTabSz="914400" rtl="0" eaLnBrk="1" fontAlgn="base" latinLnBrk="0" hangingPunct="1">
                        <a:lnSpc>
                          <a:spcPct val="100000"/>
                        </a:lnSpc>
                        <a:spcBef>
                          <a:spcPts val="50"/>
                        </a:spcBef>
                        <a:spcAft>
                          <a:spcPct val="0"/>
                        </a:spcAft>
                        <a:buClrTx/>
                        <a:buSzTx/>
                        <a:buFontTx/>
                        <a:buNone/>
                        <a:tabLst/>
                      </a:pPr>
                      <a:r>
                        <a:rPr kumimoji="0" lang="it-IT" sz="16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24 + 12 mesi in un quinquennio mobile</a:t>
                      </a:r>
                      <a:endParaRPr kumimoji="0" lang="it-IT" sz="16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sp>
        <p:nvSpPr>
          <p:cNvPr id="3" name="Segnaposto data 2"/>
          <p:cNvSpPr>
            <a:spLocks noGrp="1"/>
          </p:cNvSpPr>
          <p:nvPr>
            <p:ph type="dt" sz="quarter" idx="10"/>
          </p:nvPr>
        </p:nvSpPr>
        <p:spPr/>
        <p:txBody>
          <a:bodyPr/>
          <a:lstStyle/>
          <a:p>
            <a:pPr>
              <a:defRPr/>
            </a:pPr>
            <a:fld id="{6C703B74-1C76-4F93-B501-004A15A45850}"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492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8"/>
          <p:cNvSpPr/>
          <p:nvPr/>
        </p:nvSpPr>
        <p:spPr>
          <a:xfrm>
            <a:off x="6762750" y="24923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9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4824412"/>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endParaRPr lang="it-IT" altLang="it-IT" sz="2000" b="1" dirty="0" smtClean="0">
              <a:solidFill>
                <a:schemeClr val="bg1"/>
              </a:solidFill>
            </a:endParaRPr>
          </a:p>
          <a:p>
            <a:pPr eaLnBrk="1" hangingPunct="1">
              <a:defRPr/>
            </a:pPr>
            <a:r>
              <a:rPr lang="it-IT" altLang="it-IT" sz="2000" i="1" dirty="0" smtClean="0">
                <a:solidFill>
                  <a:schemeClr val="bg1"/>
                </a:solidFill>
              </a:rPr>
              <a:t>Causali e durata</a:t>
            </a:r>
            <a:r>
              <a:rPr lang="it-IT" altLang="it-IT" sz="2000" dirty="0" smtClean="0">
                <a:solidFill>
                  <a:schemeClr val="bg1"/>
                </a:solidFill>
              </a:rPr>
              <a:t> </a:t>
            </a:r>
          </a:p>
          <a:p>
            <a:pPr eaLnBrk="1" hangingPunct="1">
              <a:defRPr/>
            </a:pPr>
            <a:endParaRPr lang="it-IT" altLang="it-IT" sz="2000" dirty="0">
              <a:solidFill>
                <a:schemeClr val="bg1"/>
              </a:solidFill>
            </a:endParaRPr>
          </a:p>
          <a:p>
            <a:pPr eaLnBrk="1" hangingPunct="1">
              <a:defRPr/>
            </a:pPr>
            <a:r>
              <a:rPr lang="it-IT" altLang="it-IT" sz="2000" dirty="0">
                <a:solidFill>
                  <a:schemeClr val="bg1"/>
                </a:solidFill>
              </a:rPr>
              <a:t>Per le causali di intervento della CIGO</a:t>
            </a:r>
            <a:r>
              <a:rPr lang="it-IT" altLang="it-IT" sz="2000" b="1" dirty="0">
                <a:solidFill>
                  <a:schemeClr val="bg1"/>
                </a:solidFill>
              </a:rPr>
              <a:t>, un nuovo limite</a:t>
            </a:r>
            <a:r>
              <a:rPr lang="it-IT" altLang="it-IT" sz="2000" dirty="0">
                <a:solidFill>
                  <a:schemeClr val="bg1"/>
                </a:solidFill>
              </a:rPr>
              <a:t> al numero delle ore di       trattamento  che  possono  essere  autorizzate,  </a:t>
            </a:r>
            <a:r>
              <a:rPr lang="it-IT" altLang="it-IT" sz="2000" b="1" dirty="0">
                <a:solidFill>
                  <a:schemeClr val="bg1"/>
                </a:solidFill>
              </a:rPr>
              <a:t>pari  a  un  terzo  delle  ore</a:t>
            </a:r>
          </a:p>
          <a:p>
            <a:pPr eaLnBrk="1" hangingPunct="1">
              <a:defRPr/>
            </a:pPr>
            <a:r>
              <a:rPr lang="it-IT" altLang="it-IT" sz="2000" b="1" dirty="0">
                <a:solidFill>
                  <a:schemeClr val="bg1"/>
                </a:solidFill>
              </a:rPr>
              <a:t>ordinarie lavorabili nel biennio mobile</a:t>
            </a:r>
            <a:r>
              <a:rPr lang="it-IT" altLang="it-IT" sz="2000" dirty="0">
                <a:solidFill>
                  <a:schemeClr val="bg1"/>
                </a:solidFill>
              </a:rPr>
              <a:t>, con riferimento a tutti i lavoratori dell’unità produttiva mediamente occupati nel semestre precedente la domanda di concessione.</a:t>
            </a:r>
          </a:p>
          <a:p>
            <a:pPr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659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6253B3-835F-456E-83C0-5AD9DC9F585D}" type="slidenum">
              <a:rPr lang="it-IT" altLang="it-IT" sz="1200">
                <a:solidFill>
                  <a:srgbClr val="FFFFFF"/>
                </a:solidFill>
              </a:rPr>
              <a:pPr>
                <a:spcBef>
                  <a:spcPct val="0"/>
                </a:spcBef>
                <a:buFontTx/>
                <a:buNone/>
              </a:pPr>
              <a:t>316</a:t>
            </a:fld>
            <a:endParaRPr lang="it-IT" altLang="it-IT" sz="1200">
              <a:solidFill>
                <a:srgbClr val="FFFFFF"/>
              </a:solidFill>
            </a:endParaRPr>
          </a:p>
        </p:txBody>
      </p:sp>
      <p:pic>
        <p:nvPicPr>
          <p:cNvPr id="4659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7DB71C6E-1CF6-49B6-BED9-E3F20162FDB2}"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592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42113" y="2781300"/>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74663" y="1314450"/>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endParaRPr lang="it-IT" altLang="it-IT" sz="2000" b="1" dirty="0" smtClean="0">
              <a:solidFill>
                <a:schemeClr val="bg1"/>
              </a:solidFill>
            </a:endParaRPr>
          </a:p>
          <a:p>
            <a:pPr eaLnBrk="1" hangingPunct="1">
              <a:defRPr/>
            </a:pPr>
            <a:r>
              <a:rPr lang="it-IT" altLang="it-IT" sz="2000" i="1" dirty="0" smtClean="0">
                <a:solidFill>
                  <a:schemeClr val="bg1"/>
                </a:solidFill>
              </a:rPr>
              <a:t>Causali e durata</a:t>
            </a:r>
            <a:r>
              <a:rPr lang="it-IT" altLang="it-IT" sz="2000" dirty="0" smtClean="0">
                <a:solidFill>
                  <a:schemeClr val="bg1"/>
                </a:solidFill>
              </a:rPr>
              <a:t> </a:t>
            </a:r>
          </a:p>
          <a:p>
            <a:pPr eaLnBrk="1" hangingPunct="1">
              <a:defRPr/>
            </a:pPr>
            <a:endParaRPr lang="it-IT" altLang="it-IT" sz="2000" dirty="0">
              <a:solidFill>
                <a:schemeClr val="bg1"/>
              </a:solidFill>
            </a:endParaRPr>
          </a:p>
          <a:p>
            <a:pPr eaLnBrk="1" hangingPunct="1">
              <a:defRPr/>
            </a:pPr>
            <a:r>
              <a:rPr lang="it-IT" altLang="it-IT" sz="2000" dirty="0" smtClean="0">
                <a:solidFill>
                  <a:schemeClr val="bg1"/>
                </a:solidFill>
              </a:rPr>
              <a:t> </a:t>
            </a:r>
            <a:endParaRPr lang="it-IT" altLang="it-IT" sz="2000" dirty="0">
              <a:solidFill>
                <a:schemeClr val="bg1"/>
              </a:solidFill>
            </a:endParaRPr>
          </a:p>
          <a:p>
            <a:pPr eaLnBrk="1" hangingPunct="1">
              <a:defRPr/>
            </a:pPr>
            <a:endParaRPr lang="it-IT" altLang="it-IT" sz="2000" dirty="0" smtClean="0">
              <a:solidFill>
                <a:schemeClr val="bg1"/>
              </a:solidFill>
            </a:endParaRP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669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7C89A8-A510-4274-9488-F771806CA5F3}" type="slidenum">
              <a:rPr lang="it-IT" altLang="it-IT" sz="1200">
                <a:solidFill>
                  <a:srgbClr val="FFFFFF"/>
                </a:solidFill>
              </a:rPr>
              <a:pPr>
                <a:spcBef>
                  <a:spcPct val="0"/>
                </a:spcBef>
                <a:buFontTx/>
                <a:buNone/>
              </a:pPr>
              <a:t>317</a:t>
            </a:fld>
            <a:endParaRPr lang="it-IT" altLang="it-IT" sz="1200">
              <a:solidFill>
                <a:srgbClr val="FFFFFF"/>
              </a:solidFill>
            </a:endParaRPr>
          </a:p>
        </p:txBody>
      </p:sp>
      <p:pic>
        <p:nvPicPr>
          <p:cNvPr id="4669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841375" y="3178175"/>
            <a:ext cx="7618413" cy="33845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b="1" dirty="0">
                <a:solidFill>
                  <a:prstClr val="black"/>
                </a:solidFill>
              </a:rPr>
              <a:t>Entro tali limiti i Fondi possono prevedere durate diverse con un limite minimo di 13 settimane e nel limite massimo delle durate indicate in tabella. </a:t>
            </a:r>
          </a:p>
          <a:p>
            <a:pPr algn="just">
              <a:defRPr/>
            </a:pPr>
            <a:endParaRPr lang="it-IT" b="1" dirty="0">
              <a:solidFill>
                <a:prstClr val="black"/>
              </a:solidFill>
            </a:endParaRPr>
          </a:p>
          <a:p>
            <a:pPr algn="just">
              <a:defRPr/>
            </a:pPr>
            <a:endParaRPr lang="it-IT" b="1" dirty="0">
              <a:solidFill>
                <a:prstClr val="black"/>
              </a:solidFill>
            </a:endParaRPr>
          </a:p>
          <a:p>
            <a:pPr algn="just">
              <a:defRPr/>
            </a:pPr>
            <a:endParaRPr lang="it-IT" b="1" dirty="0">
              <a:solidFill>
                <a:prstClr val="black"/>
              </a:solidFill>
            </a:endParaRPr>
          </a:p>
          <a:p>
            <a:pPr algn="just">
              <a:defRPr/>
            </a:pPr>
            <a:endParaRPr lang="it-IT" b="1" dirty="0">
              <a:solidFill>
                <a:prstClr val="black"/>
              </a:solidFill>
            </a:endParaRPr>
          </a:p>
          <a:p>
            <a:pPr algn="just">
              <a:defRPr/>
            </a:pPr>
            <a:r>
              <a:rPr lang="it-IT" b="1" dirty="0">
                <a:solidFill>
                  <a:prstClr val="black"/>
                </a:solidFill>
              </a:rPr>
              <a:t>Al riguardo l’Istituto comunica che verrà pubblicata una circolare con il dettaglio della normativa di ciascun Fondo.</a:t>
            </a:r>
          </a:p>
          <a:p>
            <a:pPr algn="just">
              <a:defRPr/>
            </a:pPr>
            <a:r>
              <a:rPr lang="it-IT" dirty="0">
                <a:solidFill>
                  <a:prstClr val="black"/>
                </a:solidFill>
              </a:rPr>
              <a:t> </a:t>
            </a:r>
          </a:p>
        </p:txBody>
      </p:sp>
      <p:sp>
        <p:nvSpPr>
          <p:cNvPr id="3" name="Freccia in giù 2"/>
          <p:cNvSpPr/>
          <p:nvPr/>
        </p:nvSpPr>
        <p:spPr>
          <a:xfrm>
            <a:off x="4438650" y="4435475"/>
            <a:ext cx="48577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4" name="Segnaposto data 3"/>
          <p:cNvSpPr>
            <a:spLocks noGrp="1"/>
          </p:cNvSpPr>
          <p:nvPr>
            <p:ph type="dt" sz="quarter" idx="10"/>
          </p:nvPr>
        </p:nvSpPr>
        <p:spPr/>
        <p:txBody>
          <a:bodyPr/>
          <a:lstStyle/>
          <a:p>
            <a:pPr>
              <a:defRPr/>
            </a:pPr>
            <a:fld id="{5514F71D-7CDE-4E88-B0E1-534C6EA3189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695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476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e 9"/>
          <p:cNvSpPr/>
          <p:nvPr/>
        </p:nvSpPr>
        <p:spPr>
          <a:xfrm>
            <a:off x="6762750" y="24923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r>
              <a:rPr lang="it-IT" altLang="it-IT" sz="2000" i="1" dirty="0" smtClean="0">
                <a:solidFill>
                  <a:schemeClr val="bg1"/>
                </a:solidFill>
              </a:rPr>
              <a:t>Misura</a:t>
            </a:r>
            <a:endParaRPr lang="it-IT" altLang="it-IT" sz="2000" dirty="0" smtClean="0">
              <a:solidFill>
                <a:schemeClr val="bg1"/>
              </a:solidFill>
            </a:endParaRPr>
          </a:p>
          <a:p>
            <a:pPr eaLnBrk="1" hangingPunct="1">
              <a:defRPr/>
            </a:pPr>
            <a:endParaRPr lang="it-IT" altLang="it-IT" sz="2000" dirty="0">
              <a:solidFill>
                <a:schemeClr val="bg1"/>
              </a:solidFill>
            </a:endParaRPr>
          </a:p>
          <a:p>
            <a:pPr eaLnBrk="1" hangingPunct="1">
              <a:defRPr/>
            </a:pPr>
            <a:r>
              <a:rPr lang="it-IT" altLang="it-IT" sz="2000" u="sng" dirty="0">
                <a:solidFill>
                  <a:schemeClr val="bg1"/>
                </a:solidFill>
              </a:rPr>
              <a:t>La quantificazione dell’importo è demandata alla volontà delle parti </a:t>
            </a:r>
            <a:r>
              <a:rPr lang="it-IT" altLang="it-IT" sz="2000" dirty="0">
                <a:solidFill>
                  <a:schemeClr val="bg1"/>
                </a:solidFill>
              </a:rPr>
              <a:t>che, comunque, </a:t>
            </a:r>
            <a:r>
              <a:rPr lang="it-IT" altLang="it-IT" sz="2000" b="1" dirty="0">
                <a:solidFill>
                  <a:schemeClr val="bg1"/>
                </a:solidFill>
              </a:rPr>
              <a:t>devono stabilire una misura non inferiore all’importo stabilito per l’integrazione salariale</a:t>
            </a:r>
            <a:r>
              <a:rPr lang="it-IT" altLang="it-IT" sz="2000" dirty="0">
                <a:solidFill>
                  <a:schemeClr val="bg1"/>
                </a:solidFill>
              </a:rPr>
              <a:t>  e  rivalutato  annualmente  dall’INPS. </a:t>
            </a:r>
            <a:endParaRPr lang="it-IT" altLang="it-IT" sz="2000" dirty="0" smtClean="0">
              <a:solidFill>
                <a:schemeClr val="bg1"/>
              </a:solidFill>
            </a:endParaRPr>
          </a:p>
          <a:p>
            <a:pPr eaLnBrk="1" hangingPunct="1">
              <a:defRPr/>
            </a:pPr>
            <a:endParaRPr lang="it-IT" altLang="it-IT" sz="2000" dirty="0" smtClean="0">
              <a:solidFill>
                <a:schemeClr val="bg1"/>
              </a:solidFill>
            </a:endParaRPr>
          </a:p>
          <a:p>
            <a:pPr eaLnBrk="1" hangingPunct="1">
              <a:defRPr/>
            </a:pPr>
            <a:r>
              <a:rPr lang="it-IT" altLang="it-IT" sz="2000" b="1" dirty="0" smtClean="0">
                <a:solidFill>
                  <a:schemeClr val="bg1"/>
                </a:solidFill>
              </a:rPr>
              <a:t>Pertanto  </a:t>
            </a:r>
            <a:r>
              <a:rPr lang="it-IT" altLang="it-IT" sz="2000" b="1" dirty="0">
                <a:solidFill>
                  <a:schemeClr val="bg1"/>
                </a:solidFill>
              </a:rPr>
              <a:t>ciascun  </a:t>
            </a:r>
            <a:r>
              <a:rPr lang="it-IT" altLang="it-IT" sz="2000" b="1" u="sng" dirty="0">
                <a:solidFill>
                  <a:schemeClr val="bg1"/>
                </a:solidFill>
              </a:rPr>
              <a:t>Fondo  non  </a:t>
            </a:r>
            <a:r>
              <a:rPr lang="it-IT" altLang="it-IT" sz="2000" b="1" u="sng" dirty="0" smtClean="0">
                <a:solidFill>
                  <a:schemeClr val="bg1"/>
                </a:solidFill>
              </a:rPr>
              <a:t>può derogare </a:t>
            </a:r>
            <a:r>
              <a:rPr lang="it-IT" altLang="it-IT" sz="2000" b="1" u="sng" dirty="0">
                <a:solidFill>
                  <a:schemeClr val="bg1"/>
                </a:solidFill>
              </a:rPr>
              <a:t>alla misura minima </a:t>
            </a:r>
            <a:r>
              <a:rPr lang="it-IT" altLang="it-IT" sz="2000" b="1" dirty="0">
                <a:solidFill>
                  <a:schemeClr val="bg1"/>
                </a:solidFill>
              </a:rPr>
              <a:t>ma può derogare ai tetti dei massimali mensili previsti per l’integrazione salariale.</a:t>
            </a:r>
          </a:p>
          <a:p>
            <a:pPr eaLnBrk="1" hangingPunct="1">
              <a:defRPr/>
            </a:pPr>
            <a:endParaRPr lang="it-IT" altLang="it-IT" sz="2000" dirty="0" smtClean="0">
              <a:solidFill>
                <a:schemeClr val="bg1"/>
              </a:solidFill>
            </a:endParaRPr>
          </a:p>
          <a:p>
            <a:pPr eaLnBrk="1" hangingPunct="1">
              <a:defRPr/>
            </a:pPr>
            <a:r>
              <a:rPr lang="it-IT" altLang="it-IT" sz="2000" b="1" u="sng" dirty="0">
                <a:solidFill>
                  <a:schemeClr val="bg1"/>
                </a:solidFill>
              </a:rPr>
              <a:t>L’importo dell’indennità </a:t>
            </a:r>
            <a:r>
              <a:rPr lang="it-IT" altLang="it-IT" sz="2000" b="1" i="1" u="sng" dirty="0">
                <a:solidFill>
                  <a:schemeClr val="bg1"/>
                </a:solidFill>
              </a:rPr>
              <a:t>non è ridotto del 5,84% </a:t>
            </a:r>
            <a:r>
              <a:rPr lang="it-IT" altLang="it-IT" sz="2000" b="1" u="sng" dirty="0">
                <a:solidFill>
                  <a:schemeClr val="bg1"/>
                </a:solidFill>
              </a:rPr>
              <a:t>(aliquota contributiva posta a carico degli apprendisti) a meno che l’applicazione di tale trattenuta sia prevista dai decreti istitutivi dei Fondi</a:t>
            </a:r>
            <a:r>
              <a:rPr lang="it-IT" altLang="it-IT" sz="2000" b="1" dirty="0">
                <a:solidFill>
                  <a:schemeClr val="bg1"/>
                </a:solidFill>
              </a:rPr>
              <a:t>.</a:t>
            </a: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679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69C924-E509-4E56-9CA6-AB55C10889B4}" type="slidenum">
              <a:rPr lang="it-IT" altLang="it-IT" sz="1200">
                <a:solidFill>
                  <a:srgbClr val="FFFFFF"/>
                </a:solidFill>
              </a:rPr>
              <a:pPr>
                <a:spcBef>
                  <a:spcPct val="0"/>
                </a:spcBef>
                <a:buFontTx/>
                <a:buNone/>
              </a:pPr>
              <a:t>318</a:t>
            </a:fld>
            <a:endParaRPr lang="it-IT" altLang="it-IT" sz="1200" dirty="0">
              <a:solidFill>
                <a:srgbClr val="FFFFFF"/>
              </a:solidFill>
            </a:endParaRPr>
          </a:p>
        </p:txBody>
      </p:sp>
      <p:pic>
        <p:nvPicPr>
          <p:cNvPr id="4679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D37496EB-8839-4F21-83E4-75901508CDA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797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62750" y="24923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4967287"/>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endParaRPr lang="it-IT" altLang="it-IT" sz="2000" b="1" dirty="0" smtClean="0">
              <a:solidFill>
                <a:schemeClr val="bg1"/>
              </a:solidFill>
            </a:endParaRPr>
          </a:p>
          <a:p>
            <a:pPr eaLnBrk="1" hangingPunct="1">
              <a:defRPr/>
            </a:pPr>
            <a:r>
              <a:rPr lang="it-IT" altLang="it-IT" sz="2000" i="1" dirty="0" smtClean="0">
                <a:solidFill>
                  <a:schemeClr val="bg1"/>
                </a:solidFill>
              </a:rPr>
              <a:t>Contribuzione correlata</a:t>
            </a:r>
            <a:endParaRPr lang="it-IT" altLang="it-IT" sz="2000" dirty="0" smtClean="0">
              <a:solidFill>
                <a:schemeClr val="bg1"/>
              </a:solidFill>
            </a:endParaRPr>
          </a:p>
          <a:p>
            <a:pPr eaLnBrk="1" hangingPunct="1">
              <a:defRPr/>
            </a:pPr>
            <a:endParaRPr lang="it-IT" altLang="it-IT" sz="2000" dirty="0">
              <a:solidFill>
                <a:schemeClr val="bg1"/>
              </a:solidFill>
            </a:endParaRPr>
          </a:p>
          <a:p>
            <a:pPr eaLnBrk="1" hangingPunct="1">
              <a:defRPr/>
            </a:pPr>
            <a:r>
              <a:rPr lang="it-IT" altLang="it-IT" sz="2000" dirty="0">
                <a:solidFill>
                  <a:schemeClr val="bg1"/>
                </a:solidFill>
              </a:rPr>
              <a:t>I periodi di sospensione o riduzione dell’orario di lavoro per i quali è ammesso l’assegno ordinario sono utili ai fini del diritto e della misura alla pensione anticipata o di vecchiaia. Per detti periodi di erogazione dell’assegno ordinario </a:t>
            </a:r>
            <a:r>
              <a:rPr lang="it-IT" altLang="it-IT" sz="2000" b="1" dirty="0">
                <a:solidFill>
                  <a:schemeClr val="bg1"/>
                </a:solidFill>
              </a:rPr>
              <a:t>la contribuzione correlata è versata dal Fondo bilaterale</a:t>
            </a:r>
            <a:r>
              <a:rPr lang="it-IT" altLang="it-IT" sz="2000" dirty="0">
                <a:solidFill>
                  <a:schemeClr val="bg1"/>
                </a:solidFill>
              </a:rPr>
              <a:t> alla gestione previdenziale a cui è iscritto il lavoratore interessato.</a:t>
            </a: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689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E9B5B0-0AA5-4AE7-8E57-B43BD8B6F558}" type="slidenum">
              <a:rPr lang="it-IT" altLang="it-IT" sz="1200">
                <a:solidFill>
                  <a:srgbClr val="FFFFFF"/>
                </a:solidFill>
              </a:rPr>
              <a:pPr>
                <a:spcBef>
                  <a:spcPct val="0"/>
                </a:spcBef>
                <a:buFontTx/>
                <a:buNone/>
              </a:pPr>
              <a:t>319</a:t>
            </a:fld>
            <a:endParaRPr lang="it-IT" altLang="it-IT" sz="1200">
              <a:solidFill>
                <a:srgbClr val="FFFFFF"/>
              </a:solidFill>
            </a:endParaRPr>
          </a:p>
        </p:txBody>
      </p:sp>
      <p:pic>
        <p:nvPicPr>
          <p:cNvPr id="4689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E61109E-0361-4996-AEF7-41EAF580A347}"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899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9900"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59538" y="566102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defRPr/>
            </a:pPr>
            <a:r>
              <a:rPr lang="it-IT" altLang="it-IT" sz="2200" b="1" dirty="0" smtClean="0">
                <a:solidFill>
                  <a:schemeClr val="bg1"/>
                </a:solidFill>
              </a:rPr>
              <a:t>1. </a:t>
            </a:r>
            <a:r>
              <a:rPr lang="it-IT" altLang="it-IT" sz="2200" b="1" u="sng" dirty="0" smtClean="0">
                <a:solidFill>
                  <a:schemeClr val="bg1"/>
                </a:solidFill>
              </a:rPr>
              <a:t>Comunicazione al datore di lavoro</a:t>
            </a:r>
          </a:p>
          <a:p>
            <a:pPr marL="514350" indent="-514350"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Il </a:t>
            </a:r>
            <a:r>
              <a:rPr lang="it-IT" altLang="it-IT" sz="2200" b="1" dirty="0" smtClean="0">
                <a:solidFill>
                  <a:schemeClr val="bg1"/>
                </a:solidFill>
              </a:rPr>
              <a:t>D.M. Lavoro 15.12.2015 </a:t>
            </a:r>
            <a:r>
              <a:rPr lang="it-IT" altLang="it-IT" sz="2200" dirty="0" smtClean="0">
                <a:solidFill>
                  <a:schemeClr val="bg1"/>
                </a:solidFill>
              </a:rPr>
              <a:t>menziona esclusivamente alla “</a:t>
            </a:r>
            <a:r>
              <a:rPr lang="it-IT" altLang="it-IT" sz="2200" i="1" dirty="0" smtClean="0">
                <a:solidFill>
                  <a:schemeClr val="bg1"/>
                </a:solidFill>
              </a:rPr>
              <a:t>casella di posta elettronica certificata (</a:t>
            </a:r>
            <a:r>
              <a:rPr lang="it-IT" altLang="it-IT" sz="2200" b="1" i="1" dirty="0" smtClean="0">
                <a:solidFill>
                  <a:schemeClr val="bg1"/>
                </a:solidFill>
              </a:rPr>
              <a:t>PEC</a:t>
            </a:r>
            <a:r>
              <a:rPr lang="it-IT" altLang="it-IT" sz="2200" i="1" dirty="0" smtClean="0">
                <a:solidFill>
                  <a:schemeClr val="bg1"/>
                </a:solidFill>
              </a:rPr>
              <a:t>)”</a:t>
            </a:r>
            <a:r>
              <a:rPr lang="it-IT" altLang="it-IT" sz="2200" dirty="0" smtClean="0">
                <a:solidFill>
                  <a:schemeClr val="bg1"/>
                </a:solidFill>
              </a:rPr>
              <a:t> del datore di lavoro;</a:t>
            </a:r>
          </a:p>
          <a:p>
            <a:pPr algn="just" eaLnBrk="1" hangingPunct="1">
              <a:buFont typeface="Arial" charset="0"/>
              <a:buNone/>
              <a:defRPr/>
            </a:pPr>
            <a:r>
              <a:rPr lang="it-IT" altLang="it-IT" sz="2200" dirty="0" smtClean="0">
                <a:solidFill>
                  <a:schemeClr val="bg1"/>
                </a:solidFill>
              </a:rPr>
              <a:t>La </a:t>
            </a:r>
            <a:r>
              <a:rPr lang="it-IT" altLang="it-IT" sz="2200" b="1" dirty="0" smtClean="0">
                <a:solidFill>
                  <a:schemeClr val="bg1"/>
                </a:solidFill>
              </a:rPr>
              <a:t>Circ. Min. n. 12/2016 </a:t>
            </a:r>
            <a:r>
              <a:rPr lang="it-IT" altLang="it-IT" sz="2200" dirty="0" smtClean="0">
                <a:solidFill>
                  <a:schemeClr val="bg1"/>
                </a:solidFill>
              </a:rPr>
              <a:t>(art. 3), invece, fa riferimento alla più generica locuzione “</a:t>
            </a:r>
            <a:r>
              <a:rPr lang="it-IT" altLang="it-IT" sz="2200" i="1" dirty="0" smtClean="0">
                <a:solidFill>
                  <a:schemeClr val="bg1"/>
                </a:solidFill>
              </a:rPr>
              <a:t>indirizzo di posta elettronica (anche certificata) del datore di lavoro</a:t>
            </a:r>
            <a:r>
              <a:rPr lang="it-IT" altLang="it-IT" sz="2200" dirty="0" smtClean="0">
                <a:solidFill>
                  <a:schemeClr val="bg1"/>
                </a:solidFill>
              </a:rPr>
              <a:t>”, lasciando intendere la possibile alternatività tra i due diversi recapiti </a:t>
            </a:r>
            <a:r>
              <a:rPr lang="it-IT" altLang="it-IT" sz="2200" dirty="0" err="1" smtClean="0">
                <a:solidFill>
                  <a:schemeClr val="bg1"/>
                </a:solidFill>
              </a:rPr>
              <a:t>email</a:t>
            </a:r>
            <a:r>
              <a:rPr lang="it-IT" altLang="it-IT" sz="2200" dirty="0" smtClean="0">
                <a:solidFill>
                  <a:schemeClr val="bg1"/>
                </a:solidFill>
              </a:rPr>
              <a:t>. </a:t>
            </a:r>
          </a:p>
          <a:p>
            <a:pPr algn="just" eaLnBrk="1" hangingPunct="1">
              <a:buFont typeface="Arial" charset="0"/>
              <a:buNone/>
              <a:defRPr/>
            </a:pPr>
            <a:r>
              <a:rPr lang="it-IT" altLang="it-IT" sz="2200" dirty="0" smtClean="0">
                <a:solidFill>
                  <a:schemeClr val="bg1"/>
                </a:solidFill>
              </a:rPr>
              <a:t> Il portale </a:t>
            </a:r>
            <a:r>
              <a:rPr lang="it-IT" altLang="it-IT" sz="2200" b="1" dirty="0" smtClean="0">
                <a:solidFill>
                  <a:schemeClr val="bg1"/>
                </a:solidFill>
              </a:rPr>
              <a:t>www.cliclavoro.gov.it</a:t>
            </a:r>
            <a:r>
              <a:rPr lang="it-IT" altLang="it-IT" sz="2200" dirty="0" smtClean="0">
                <a:solidFill>
                  <a:schemeClr val="bg1"/>
                </a:solidFill>
              </a:rPr>
              <a:t>, poi, alla Domanda 10, in maniera ancora più esplicita così chiarisce i termini degli adempimenti:</a:t>
            </a:r>
          </a:p>
          <a:p>
            <a:pPr algn="just" eaLnBrk="1" hangingPunct="1">
              <a:buFont typeface="Arial" charset="0"/>
              <a:buNone/>
              <a:defRPr/>
            </a:pPr>
            <a:r>
              <a:rPr lang="it-IT" altLang="it-IT" sz="2200" dirty="0" smtClean="0">
                <a:solidFill>
                  <a:schemeClr val="bg1"/>
                </a:solidFill>
              </a:rPr>
              <a:t>	</a:t>
            </a:r>
            <a:r>
              <a:rPr lang="it-IT" altLang="it-IT" sz="1800" b="1" dirty="0" smtClean="0">
                <a:solidFill>
                  <a:schemeClr val="bg1"/>
                </a:solidFill>
              </a:rPr>
              <a:t>10.</a:t>
            </a:r>
            <a:r>
              <a:rPr lang="it-IT" altLang="it-IT" sz="1800" dirty="0" smtClean="0">
                <a:solidFill>
                  <a:schemeClr val="bg1"/>
                </a:solidFill>
              </a:rPr>
              <a:t> </a:t>
            </a:r>
            <a:r>
              <a:rPr lang="it-IT" altLang="it-IT" sz="1800" b="1" dirty="0" smtClean="0">
                <a:solidFill>
                  <a:schemeClr val="bg1"/>
                </a:solidFill>
              </a:rPr>
              <a:t>Non conosco l’indirizzo PEC del datore di lavoro, cosa devo inserire?</a:t>
            </a:r>
            <a:br>
              <a:rPr lang="it-IT" altLang="it-IT" sz="1800" b="1" dirty="0" smtClean="0">
                <a:solidFill>
                  <a:schemeClr val="bg1"/>
                </a:solidFill>
              </a:rPr>
            </a:br>
            <a:r>
              <a:rPr lang="it-IT" altLang="it-IT" sz="1800" dirty="0" smtClean="0">
                <a:solidFill>
                  <a:schemeClr val="bg1"/>
                </a:solidFill>
              </a:rPr>
              <a:t>	</a:t>
            </a:r>
            <a:r>
              <a:rPr lang="it-IT" altLang="it-IT" sz="1800" i="1" dirty="0" smtClean="0">
                <a:solidFill>
                  <a:schemeClr val="bg1"/>
                </a:solidFill>
              </a:rPr>
              <a:t>È possibile inserire come recapito </a:t>
            </a:r>
            <a:r>
              <a:rPr lang="it-IT" altLang="it-IT" sz="1800" i="1" dirty="0" err="1" smtClean="0">
                <a:solidFill>
                  <a:schemeClr val="bg1"/>
                </a:solidFill>
              </a:rPr>
              <a:t>email</a:t>
            </a:r>
            <a:r>
              <a:rPr lang="it-IT" altLang="it-IT" sz="1800" i="1" dirty="0" smtClean="0">
                <a:solidFill>
                  <a:schemeClr val="bg1"/>
                </a:solidFill>
              </a:rPr>
              <a:t> anche una casella di posta non 	certificata </a:t>
            </a:r>
          </a:p>
        </p:txBody>
      </p:sp>
      <p:sp>
        <p:nvSpPr>
          <p:cNvPr id="358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47C7298-4011-4322-B51B-AA29E25D9613}" type="slidenum">
              <a:rPr lang="it-IT" altLang="it-IT" sz="1200">
                <a:solidFill>
                  <a:srgbClr val="FFFFFF"/>
                </a:solidFill>
              </a:rPr>
              <a:pPr>
                <a:spcBef>
                  <a:spcPct val="0"/>
                </a:spcBef>
                <a:buFontTx/>
                <a:buNone/>
              </a:pPr>
              <a:t>32</a:t>
            </a:fld>
            <a:endParaRPr lang="it-IT" altLang="it-IT" sz="1200">
              <a:solidFill>
                <a:srgbClr val="FFFFFF"/>
              </a:solidFill>
            </a:endParaRPr>
          </a:p>
        </p:txBody>
      </p:sp>
      <p:pic>
        <p:nvPicPr>
          <p:cNvPr id="358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3584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12875"/>
            <a:ext cx="8351837" cy="51847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r>
              <a:rPr lang="it-IT" altLang="it-IT" sz="2000" i="1" dirty="0" smtClean="0">
                <a:solidFill>
                  <a:schemeClr val="bg1"/>
                </a:solidFill>
              </a:rPr>
              <a:t>Contribuzione addizionale</a:t>
            </a:r>
          </a:p>
          <a:p>
            <a:pPr eaLnBrk="1" hangingPunct="1">
              <a:defRPr/>
            </a:pPr>
            <a:r>
              <a:rPr lang="it-IT" altLang="it-IT" sz="2000" u="sng" dirty="0" smtClean="0">
                <a:solidFill>
                  <a:schemeClr val="bg1"/>
                </a:solidFill>
              </a:rPr>
              <a:t>A </a:t>
            </a:r>
            <a:r>
              <a:rPr lang="it-IT" altLang="it-IT" sz="2000" u="sng" dirty="0">
                <a:solidFill>
                  <a:schemeClr val="bg1"/>
                </a:solidFill>
              </a:rPr>
              <a:t>carico del datore di lavoro </a:t>
            </a:r>
            <a:r>
              <a:rPr lang="it-IT" altLang="it-IT" sz="2000" dirty="0">
                <a:solidFill>
                  <a:schemeClr val="bg1"/>
                </a:solidFill>
              </a:rPr>
              <a:t>che ricorra alla sospensione o riduzione dell'attività lavorativa, è </a:t>
            </a:r>
            <a:r>
              <a:rPr lang="it-IT" altLang="it-IT" sz="2000" b="1" dirty="0">
                <a:solidFill>
                  <a:schemeClr val="bg1"/>
                </a:solidFill>
              </a:rPr>
              <a:t>previsto un contributo addizionale</a:t>
            </a:r>
            <a:r>
              <a:rPr lang="it-IT" altLang="it-IT" sz="2000" dirty="0">
                <a:solidFill>
                  <a:schemeClr val="bg1"/>
                </a:solidFill>
              </a:rPr>
              <a:t>, calcolato in rapporto alle retribuzioni perse (nella misura prevista dai decreti istitutivi dei Fondi) </a:t>
            </a:r>
            <a:r>
              <a:rPr lang="it-IT" altLang="it-IT" sz="2000" b="1" dirty="0">
                <a:solidFill>
                  <a:schemeClr val="bg1"/>
                </a:solidFill>
              </a:rPr>
              <a:t>e comunque non inferiore all'1,5</a:t>
            </a:r>
            <a:r>
              <a:rPr lang="it-IT" altLang="it-IT" sz="2000" b="1" dirty="0" smtClean="0">
                <a:solidFill>
                  <a:schemeClr val="bg1"/>
                </a:solidFill>
              </a:rPr>
              <a:t>%.</a:t>
            </a:r>
          </a:p>
          <a:p>
            <a:pPr eaLnBrk="1" hangingPunct="1">
              <a:defRPr/>
            </a:pPr>
            <a:endParaRPr lang="it-IT" altLang="it-IT" sz="2000" dirty="0">
              <a:solidFill>
                <a:schemeClr val="bg1"/>
              </a:solidFill>
            </a:endParaRPr>
          </a:p>
          <a:p>
            <a:pPr eaLnBrk="1" hangingPunct="1">
              <a:defRPr/>
            </a:pPr>
            <a:r>
              <a:rPr lang="it-IT" altLang="it-IT" sz="2000" b="1" dirty="0">
                <a:solidFill>
                  <a:schemeClr val="bg1"/>
                </a:solidFill>
              </a:rPr>
              <a:t>La base di calcolo è data dalla somma delle retribuzioni perse relative ai lavoratori coinvolti dagli eventi di sospensione o riduzione di orario.</a:t>
            </a:r>
          </a:p>
          <a:p>
            <a:pPr eaLnBrk="1" hangingPunct="1">
              <a:defRPr/>
            </a:pPr>
            <a:endParaRPr lang="it-IT" altLang="it-IT" sz="2000" dirty="0">
              <a:solidFill>
                <a:schemeClr val="bg1"/>
              </a:solidFill>
            </a:endParaRPr>
          </a:p>
          <a:p>
            <a:pPr eaLnBrk="1" hangingPunct="1">
              <a:defRPr/>
            </a:pPr>
            <a:r>
              <a:rPr lang="it-IT" altLang="it-IT" sz="2000" b="1" dirty="0">
                <a:solidFill>
                  <a:schemeClr val="bg1"/>
                </a:solidFill>
              </a:rPr>
              <a:t>Per   il   Fondo   di   integrazione   salariale,   la   misura   della   contribuzione      addizionale a carico dei datori di lavoro connessa all’utilizzo della prestazione</a:t>
            </a:r>
          </a:p>
          <a:p>
            <a:pPr eaLnBrk="1" hangingPunct="1">
              <a:defRPr/>
            </a:pPr>
            <a:r>
              <a:rPr lang="it-IT" altLang="it-IT" sz="2000" b="1" dirty="0">
                <a:solidFill>
                  <a:schemeClr val="bg1"/>
                </a:solidFill>
              </a:rPr>
              <a:t>dell’assegno ordinario è pari al 4% della retribuzione persa</a:t>
            </a:r>
            <a:r>
              <a:rPr lang="it-IT" altLang="it-IT" sz="2000" b="1" dirty="0" smtClean="0">
                <a:solidFill>
                  <a:schemeClr val="bg1"/>
                </a:solidFill>
              </a:rPr>
              <a:t>.</a:t>
            </a:r>
            <a:endParaRPr lang="it-IT" altLang="it-IT" sz="2000" b="1"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700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8AD450-E0A8-45F6-AD05-895419B970B3}" type="slidenum">
              <a:rPr lang="it-IT" altLang="it-IT" sz="1200">
                <a:solidFill>
                  <a:srgbClr val="FFFFFF"/>
                </a:solidFill>
              </a:rPr>
              <a:pPr>
                <a:spcBef>
                  <a:spcPct val="0"/>
                </a:spcBef>
                <a:buFontTx/>
                <a:buNone/>
              </a:pPr>
              <a:t>320</a:t>
            </a:fld>
            <a:endParaRPr lang="it-IT" altLang="it-IT" sz="1200">
              <a:solidFill>
                <a:srgbClr val="FFFFFF"/>
              </a:solidFill>
            </a:endParaRPr>
          </a:p>
        </p:txBody>
      </p:sp>
      <p:pic>
        <p:nvPicPr>
          <p:cNvPr id="4700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305F997-466A-494D-9B9D-376669FC37C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002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35775" y="234950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897437"/>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endParaRPr lang="it-IT" altLang="it-IT" sz="2000" b="1" dirty="0" smtClean="0">
              <a:solidFill>
                <a:schemeClr val="bg1"/>
              </a:solidFill>
            </a:endParaRPr>
          </a:p>
          <a:p>
            <a:pPr eaLnBrk="1" hangingPunct="1">
              <a:defRPr/>
            </a:pPr>
            <a:r>
              <a:rPr lang="it-IT" altLang="it-IT" sz="2000" i="1" dirty="0" smtClean="0">
                <a:solidFill>
                  <a:schemeClr val="bg1"/>
                </a:solidFill>
              </a:rPr>
              <a:t>Domanda</a:t>
            </a:r>
          </a:p>
          <a:p>
            <a:pPr eaLnBrk="1" hangingPunct="1">
              <a:defRPr/>
            </a:pPr>
            <a:endParaRPr lang="it-IT" altLang="it-IT" sz="2000" i="1" dirty="0" smtClean="0">
              <a:solidFill>
                <a:schemeClr val="bg1"/>
              </a:solidFill>
            </a:endParaRPr>
          </a:p>
          <a:p>
            <a:pPr algn="just" eaLnBrk="1" hangingPunct="1">
              <a:defRPr/>
            </a:pPr>
            <a:r>
              <a:rPr lang="it-IT" altLang="it-IT" sz="2000" dirty="0">
                <a:solidFill>
                  <a:schemeClr val="bg1"/>
                </a:solidFill>
              </a:rPr>
              <a:t>La domanda di assegno ordinario deve essere presentata:</a:t>
            </a:r>
          </a:p>
          <a:p>
            <a:pPr algn="just" eaLnBrk="1" hangingPunct="1">
              <a:defRPr/>
            </a:pPr>
            <a:r>
              <a:rPr lang="it-IT" altLang="it-IT" sz="2000" dirty="0">
                <a:solidFill>
                  <a:schemeClr val="bg1"/>
                </a:solidFill>
              </a:rPr>
              <a:t>•	</a:t>
            </a:r>
            <a:r>
              <a:rPr lang="it-IT" altLang="it-IT" sz="2000" b="1" dirty="0">
                <a:solidFill>
                  <a:schemeClr val="bg1"/>
                </a:solidFill>
              </a:rPr>
              <a:t>non  prima  di  30  giorni  </a:t>
            </a:r>
            <a:r>
              <a:rPr lang="it-IT" altLang="it-IT" sz="2000" dirty="0">
                <a:solidFill>
                  <a:schemeClr val="bg1"/>
                </a:solidFill>
              </a:rPr>
              <a:t>dall’inizio  della  sospensione  o  riduzione  dell’attività lavorativa (termine iniziale) e</a:t>
            </a:r>
          </a:p>
          <a:p>
            <a:pPr algn="just" eaLnBrk="1" hangingPunct="1">
              <a:defRPr/>
            </a:pPr>
            <a:r>
              <a:rPr lang="it-IT" altLang="it-IT" sz="2000" dirty="0">
                <a:solidFill>
                  <a:schemeClr val="bg1"/>
                </a:solidFill>
              </a:rPr>
              <a:t>•	</a:t>
            </a:r>
            <a:r>
              <a:rPr lang="it-IT" altLang="it-IT" sz="2000" b="1" dirty="0">
                <a:solidFill>
                  <a:schemeClr val="bg1"/>
                </a:solidFill>
              </a:rPr>
              <a:t>non oltre il termine di 15 giorni </a:t>
            </a:r>
            <a:r>
              <a:rPr lang="it-IT" altLang="it-IT" sz="2000" dirty="0">
                <a:solidFill>
                  <a:schemeClr val="bg1"/>
                </a:solidFill>
              </a:rPr>
              <a:t>dall’inizio della sospensione/riduzione (termine finale).</a:t>
            </a: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710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C7ECDC-2A3E-4FD6-B327-4B201110E27E}" type="slidenum">
              <a:rPr lang="it-IT" altLang="it-IT" sz="1200">
                <a:solidFill>
                  <a:srgbClr val="FFFFFF"/>
                </a:solidFill>
              </a:rPr>
              <a:pPr>
                <a:spcBef>
                  <a:spcPct val="0"/>
                </a:spcBef>
                <a:buFontTx/>
                <a:buNone/>
              </a:pPr>
              <a:t>321</a:t>
            </a:fld>
            <a:endParaRPr lang="it-IT" altLang="it-IT" sz="1200">
              <a:solidFill>
                <a:srgbClr val="FFFFFF"/>
              </a:solidFill>
            </a:endParaRPr>
          </a:p>
        </p:txBody>
      </p:sp>
      <p:pic>
        <p:nvPicPr>
          <p:cNvPr id="4710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351DDA8-774F-4868-9210-6739EBF100E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104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62750" y="3284538"/>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388938" y="1314450"/>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r>
              <a:rPr lang="it-IT" altLang="it-IT" sz="2000" i="1" dirty="0" smtClean="0">
                <a:solidFill>
                  <a:schemeClr val="bg1"/>
                </a:solidFill>
              </a:rPr>
              <a:t>Domanda</a:t>
            </a: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dirty="0">
                <a:solidFill>
                  <a:schemeClr val="bg1"/>
                </a:solidFill>
              </a:rPr>
              <a:t>Si tratta di termini ordinatori: il mancato rispetto degli stessi comporta:</a:t>
            </a:r>
          </a:p>
          <a:p>
            <a:pPr algn="just" eaLnBrk="1" hangingPunct="1">
              <a:defRPr/>
            </a:pPr>
            <a:r>
              <a:rPr lang="it-IT" altLang="it-IT" sz="2000" dirty="0">
                <a:solidFill>
                  <a:schemeClr val="bg1"/>
                </a:solidFill>
              </a:rPr>
              <a:t>•	l’irricevibilità della domanda in caso di presentazione prima dei 30 giorni;</a:t>
            </a:r>
          </a:p>
          <a:p>
            <a:pPr algn="just" eaLnBrk="1" hangingPunct="1">
              <a:defRPr/>
            </a:pPr>
            <a:r>
              <a:rPr lang="it-IT" altLang="it-IT" sz="2000" dirty="0">
                <a:solidFill>
                  <a:schemeClr val="bg1"/>
                </a:solidFill>
              </a:rPr>
              <a:t>•	lo   slittamento   del   termine   di   decorrenza   della   prestazione   nel   caso   di presentazione oltre i 15 giorni</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a:p>
            <a:pPr eaLnBrk="1" hangingPunct="1">
              <a:defRPr/>
            </a:pPr>
            <a:r>
              <a:rPr lang="it-IT" altLang="it-IT" sz="2000" b="1" dirty="0">
                <a:solidFill>
                  <a:schemeClr val="bg1"/>
                </a:solidFill>
              </a:rPr>
              <a:t>In particolare, in caso di tardiva presentazione della domanda non potranno essere erogati trattamenti per periodi anteriori di una settimana rispetto alla data di presentazione (dal lunedì della settimana precedente).</a:t>
            </a:r>
          </a:p>
        </p:txBody>
      </p:sp>
      <p:sp>
        <p:nvSpPr>
          <p:cNvPr id="4720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D0C680-C23D-45F5-9A9E-4EEA572A4393}" type="slidenum">
              <a:rPr lang="it-IT" altLang="it-IT" sz="1200">
                <a:solidFill>
                  <a:srgbClr val="FFFFFF"/>
                </a:solidFill>
              </a:rPr>
              <a:pPr>
                <a:spcBef>
                  <a:spcPct val="0"/>
                </a:spcBef>
                <a:buFontTx/>
                <a:buNone/>
              </a:pPr>
              <a:t>322</a:t>
            </a:fld>
            <a:endParaRPr lang="it-IT" altLang="it-IT" sz="1200">
              <a:solidFill>
                <a:srgbClr val="FFFFFF"/>
              </a:solidFill>
            </a:endParaRPr>
          </a:p>
        </p:txBody>
      </p:sp>
      <p:pic>
        <p:nvPicPr>
          <p:cNvPr id="4720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565650" y="5006975"/>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data 2"/>
          <p:cNvSpPr>
            <a:spLocks noGrp="1"/>
          </p:cNvSpPr>
          <p:nvPr>
            <p:ph type="dt" sz="quarter" idx="10"/>
          </p:nvPr>
        </p:nvSpPr>
        <p:spPr/>
        <p:txBody>
          <a:bodyPr/>
          <a:lstStyle/>
          <a:p>
            <a:pPr>
              <a:defRPr/>
            </a:pPr>
            <a:fld id="{A0F26B1E-4BD7-4514-8530-1957555DCCC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207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555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8"/>
          <p:cNvSpPr/>
          <p:nvPr/>
        </p:nvSpPr>
        <p:spPr>
          <a:xfrm>
            <a:off x="6762750" y="24923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040312"/>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r>
              <a:rPr lang="it-IT" altLang="it-IT" sz="2000" i="1" dirty="0" smtClean="0">
                <a:solidFill>
                  <a:schemeClr val="bg1"/>
                </a:solidFill>
              </a:rPr>
              <a:t>Domanda</a:t>
            </a: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b="1" dirty="0" smtClean="0">
                <a:solidFill>
                  <a:schemeClr val="bg1"/>
                </a:solidFill>
              </a:rPr>
              <a:t>Esempio:</a:t>
            </a:r>
          </a:p>
          <a:p>
            <a:pPr algn="just" eaLnBrk="1" hangingPunct="1">
              <a:defRPr/>
            </a:pPr>
            <a:endParaRPr lang="it-IT" altLang="it-IT" sz="2000" b="1" dirty="0">
              <a:solidFill>
                <a:schemeClr val="bg1"/>
              </a:solidFill>
            </a:endParaRPr>
          </a:p>
          <a:p>
            <a:pPr algn="just" eaLnBrk="1" hangingPunct="1">
              <a:defRPr/>
            </a:pPr>
            <a:r>
              <a:rPr lang="it-IT" altLang="it-IT" sz="2000" u="sng" dirty="0">
                <a:solidFill>
                  <a:schemeClr val="bg1"/>
                </a:solidFill>
              </a:rPr>
              <a:t>Periodo di sospensione dal 1° gennaio 2016 al 31 marzo 2016:</a:t>
            </a:r>
          </a:p>
          <a:p>
            <a:pPr algn="just" eaLnBrk="1" hangingPunct="1">
              <a:defRPr/>
            </a:pPr>
            <a:r>
              <a:rPr lang="it-IT" altLang="it-IT" sz="2000" dirty="0">
                <a:solidFill>
                  <a:schemeClr val="bg1"/>
                </a:solidFill>
              </a:rPr>
              <a:t>•	il termine ultimo per la presentazione della domanda è il 16 gennaio</a:t>
            </a:r>
          </a:p>
          <a:p>
            <a:pPr algn="just" eaLnBrk="1" hangingPunct="1">
              <a:defRPr/>
            </a:pPr>
            <a:r>
              <a:rPr lang="it-IT" altLang="it-IT" sz="2000" dirty="0">
                <a:solidFill>
                  <a:schemeClr val="bg1"/>
                </a:solidFill>
              </a:rPr>
              <a:t>2015 (il 1° gennaio è un giorno festivo);</a:t>
            </a:r>
          </a:p>
          <a:p>
            <a:pPr algn="just" eaLnBrk="1" hangingPunct="1">
              <a:defRPr/>
            </a:pPr>
            <a:r>
              <a:rPr lang="it-IT" altLang="it-IT" sz="2000" dirty="0">
                <a:solidFill>
                  <a:schemeClr val="bg1"/>
                </a:solidFill>
              </a:rPr>
              <a:t>•	in caso di presentazione della domanda il 20 gennaio 2016:</a:t>
            </a:r>
          </a:p>
          <a:p>
            <a:pPr algn="just" eaLnBrk="1" hangingPunct="1">
              <a:defRPr/>
            </a:pPr>
            <a:r>
              <a:rPr lang="it-IT" altLang="it-IT" sz="2000" dirty="0" smtClean="0">
                <a:solidFill>
                  <a:schemeClr val="bg1"/>
                </a:solidFill>
              </a:rPr>
              <a:t>- la </a:t>
            </a:r>
            <a:r>
              <a:rPr lang="it-IT" altLang="it-IT" sz="2000" dirty="0">
                <a:solidFill>
                  <a:schemeClr val="bg1"/>
                </a:solidFill>
              </a:rPr>
              <a:t>prestazione decorre da lunedì 11 gennaio;</a:t>
            </a:r>
          </a:p>
          <a:p>
            <a:pPr algn="just" eaLnBrk="1" hangingPunct="1">
              <a:defRPr/>
            </a:pPr>
            <a:r>
              <a:rPr lang="it-IT" altLang="it-IT" sz="2000" dirty="0" smtClean="0">
                <a:solidFill>
                  <a:schemeClr val="bg1"/>
                </a:solidFill>
              </a:rPr>
              <a:t>- l’azienda </a:t>
            </a:r>
            <a:r>
              <a:rPr lang="it-IT" altLang="it-IT" sz="2000" dirty="0">
                <a:solidFill>
                  <a:schemeClr val="bg1"/>
                </a:solidFill>
              </a:rPr>
              <a:t>deve comunicare le ore di sospensione riferite al periodo non indennizzabile 1° gennaio 2016 – 10 gennaio 2016.</a:t>
            </a:r>
          </a:p>
          <a:p>
            <a:pPr algn="just" eaLnBrk="1" hangingPunct="1">
              <a:defRPr/>
            </a:pPr>
            <a:endParaRPr lang="it-IT" altLang="it-IT" sz="2000" b="1" dirty="0">
              <a:solidFill>
                <a:schemeClr val="bg1"/>
              </a:solidFill>
            </a:endParaRPr>
          </a:p>
          <a:p>
            <a:pPr algn="just" eaLnBrk="1" hangingPunct="1">
              <a:defRPr/>
            </a:pPr>
            <a:endParaRPr lang="it-IT" altLang="it-IT" sz="2000" dirty="0">
              <a:solidFill>
                <a:schemeClr val="bg1"/>
              </a:solidFill>
            </a:endParaRPr>
          </a:p>
        </p:txBody>
      </p:sp>
      <p:sp>
        <p:nvSpPr>
          <p:cNvPr id="4730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1F936A-E688-4CD8-893D-7872A4CE6102}" type="slidenum">
              <a:rPr lang="it-IT" altLang="it-IT" sz="1200">
                <a:solidFill>
                  <a:srgbClr val="FFFFFF"/>
                </a:solidFill>
              </a:rPr>
              <a:pPr>
                <a:spcBef>
                  <a:spcPct val="0"/>
                </a:spcBef>
                <a:buFontTx/>
                <a:buNone/>
              </a:pPr>
              <a:t>323</a:t>
            </a:fld>
            <a:endParaRPr lang="it-IT" altLang="it-IT" sz="1200">
              <a:solidFill>
                <a:srgbClr val="FFFFFF"/>
              </a:solidFill>
            </a:endParaRPr>
          </a:p>
        </p:txBody>
      </p:sp>
      <p:pic>
        <p:nvPicPr>
          <p:cNvPr id="4730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FB34F4BB-C454-4FF5-A78C-1D731B177B10}"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309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62750" y="3048000"/>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12875"/>
            <a:ext cx="8351837" cy="5040313"/>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r>
              <a:rPr lang="it-IT" altLang="it-IT" sz="2000" i="1" dirty="0" smtClean="0">
                <a:solidFill>
                  <a:schemeClr val="bg1"/>
                </a:solidFill>
              </a:rPr>
              <a:t>Domanda</a:t>
            </a: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dirty="0">
                <a:solidFill>
                  <a:schemeClr val="bg1"/>
                </a:solidFill>
              </a:rPr>
              <a:t>In merito alle modalità di invio (esclusivamente telematiche dal sito www.inps.it) l’Istituto rammenta la procedura descritta nella </a:t>
            </a:r>
            <a:r>
              <a:rPr lang="it-IT" altLang="it-IT" sz="2000" b="1" dirty="0">
                <a:solidFill>
                  <a:schemeClr val="bg1"/>
                </a:solidFill>
              </a:rPr>
              <a:t>Circolare n. </a:t>
            </a:r>
            <a:r>
              <a:rPr lang="it-IT" altLang="it-IT" sz="2000" b="1" dirty="0" smtClean="0">
                <a:solidFill>
                  <a:schemeClr val="bg1"/>
                </a:solidFill>
              </a:rPr>
              <a:t>122/2015 </a:t>
            </a:r>
            <a:r>
              <a:rPr lang="it-IT" altLang="it-IT" sz="2000" dirty="0" smtClean="0">
                <a:solidFill>
                  <a:schemeClr val="bg1"/>
                </a:solidFill>
              </a:rPr>
              <a:t>e precisa che:</a:t>
            </a:r>
          </a:p>
          <a:p>
            <a:pPr algn="just" eaLnBrk="1" hangingPunct="1">
              <a:defRPr/>
            </a:pPr>
            <a:endParaRPr lang="it-IT" altLang="it-IT" sz="2000" b="1" dirty="0">
              <a:solidFill>
                <a:schemeClr val="bg1"/>
              </a:solidFill>
            </a:endParaRPr>
          </a:p>
          <a:p>
            <a:pPr algn="just" eaLnBrk="1" hangingPunct="1">
              <a:defRPr/>
            </a:pPr>
            <a:r>
              <a:rPr lang="it-IT" altLang="it-IT" sz="2000" dirty="0">
                <a:solidFill>
                  <a:schemeClr val="bg1"/>
                </a:solidFill>
              </a:rPr>
              <a:t>•	il sistema </a:t>
            </a:r>
            <a:r>
              <a:rPr lang="it-IT" altLang="it-IT" sz="2000" b="1" dirty="0">
                <a:solidFill>
                  <a:schemeClr val="bg1"/>
                </a:solidFill>
              </a:rPr>
              <a:t>non consentirà l’invio</a:t>
            </a:r>
            <a:r>
              <a:rPr lang="it-IT" altLang="it-IT" sz="2000" dirty="0">
                <a:solidFill>
                  <a:schemeClr val="bg1"/>
                </a:solidFill>
              </a:rPr>
              <a:t> di domande </a:t>
            </a:r>
            <a:r>
              <a:rPr lang="it-IT" altLang="it-IT" sz="2000" b="1" dirty="0">
                <a:solidFill>
                  <a:schemeClr val="bg1"/>
                </a:solidFill>
              </a:rPr>
              <a:t>con data antecedente </a:t>
            </a:r>
            <a:r>
              <a:rPr lang="it-IT" altLang="it-IT" sz="2000" dirty="0">
                <a:solidFill>
                  <a:schemeClr val="bg1"/>
                </a:solidFill>
              </a:rPr>
              <a:t>al termine iniziale (</a:t>
            </a:r>
            <a:r>
              <a:rPr lang="it-IT" altLang="it-IT" sz="2000" b="1" dirty="0">
                <a:solidFill>
                  <a:schemeClr val="bg1"/>
                </a:solidFill>
              </a:rPr>
              <a:t>30 giorni </a:t>
            </a:r>
            <a:r>
              <a:rPr lang="it-IT" altLang="it-IT" sz="2000" dirty="0">
                <a:solidFill>
                  <a:schemeClr val="bg1"/>
                </a:solidFill>
              </a:rPr>
              <a:t>dalla data di inizio dell’evento);</a:t>
            </a:r>
          </a:p>
          <a:p>
            <a:pPr algn="just" eaLnBrk="1" hangingPunct="1">
              <a:defRPr/>
            </a:pPr>
            <a:r>
              <a:rPr lang="it-IT" altLang="it-IT" sz="2000" dirty="0">
                <a:solidFill>
                  <a:schemeClr val="bg1"/>
                </a:solidFill>
              </a:rPr>
              <a:t>•	in caso di </a:t>
            </a:r>
            <a:r>
              <a:rPr lang="it-IT" altLang="it-IT" sz="2000" b="1" dirty="0">
                <a:solidFill>
                  <a:schemeClr val="bg1"/>
                </a:solidFill>
              </a:rPr>
              <a:t>domanda tardiva </a:t>
            </a:r>
            <a:r>
              <a:rPr lang="it-IT" altLang="it-IT" sz="2000" dirty="0">
                <a:solidFill>
                  <a:schemeClr val="bg1"/>
                </a:solidFill>
              </a:rPr>
              <a:t>il datore di lavoro </a:t>
            </a:r>
            <a:r>
              <a:rPr lang="it-IT" altLang="it-IT" sz="2000" b="1" dirty="0">
                <a:solidFill>
                  <a:schemeClr val="bg1"/>
                </a:solidFill>
              </a:rPr>
              <a:t>dovrà inviare anche </a:t>
            </a:r>
            <a:r>
              <a:rPr lang="it-IT" altLang="it-IT" sz="2000" dirty="0">
                <a:solidFill>
                  <a:schemeClr val="bg1"/>
                </a:solidFill>
              </a:rPr>
              <a:t>l</a:t>
            </a:r>
            <a:r>
              <a:rPr lang="it-IT" altLang="it-IT" sz="2000" b="1" dirty="0">
                <a:solidFill>
                  <a:schemeClr val="bg1"/>
                </a:solidFill>
              </a:rPr>
              <a:t>’Allegato</a:t>
            </a:r>
            <a:r>
              <a:rPr lang="it-IT" altLang="it-IT" sz="2000" dirty="0">
                <a:solidFill>
                  <a:schemeClr val="bg1"/>
                </a:solidFill>
              </a:rPr>
              <a:t> 1 della circolare in commento </a:t>
            </a:r>
            <a:r>
              <a:rPr lang="it-IT" altLang="it-IT" sz="2000" b="1" dirty="0">
                <a:solidFill>
                  <a:schemeClr val="bg1"/>
                </a:solidFill>
              </a:rPr>
              <a:t>indicando le ore di sospensione effettuate non indennizzabili per ritardo nella domanda.</a:t>
            </a:r>
          </a:p>
          <a:p>
            <a:pPr algn="just" eaLnBrk="1" hangingPunct="1">
              <a:defRPr/>
            </a:pPr>
            <a:endParaRPr lang="it-IT" altLang="it-IT" sz="2000" dirty="0">
              <a:solidFill>
                <a:schemeClr val="bg1"/>
              </a:solidFill>
            </a:endParaRPr>
          </a:p>
        </p:txBody>
      </p:sp>
      <p:sp>
        <p:nvSpPr>
          <p:cNvPr id="4741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0B9BC3-CB95-4491-B030-EA0877AE3F7A}" type="slidenum">
              <a:rPr lang="it-IT" altLang="it-IT" sz="1200">
                <a:solidFill>
                  <a:srgbClr val="FFFFFF"/>
                </a:solidFill>
              </a:rPr>
              <a:pPr>
                <a:spcBef>
                  <a:spcPct val="0"/>
                </a:spcBef>
                <a:buFontTx/>
                <a:buNone/>
              </a:pPr>
              <a:t>324</a:t>
            </a:fld>
            <a:endParaRPr lang="it-IT" altLang="it-IT" sz="1200">
              <a:solidFill>
                <a:srgbClr val="FFFFFF"/>
              </a:solidFill>
            </a:endParaRPr>
          </a:p>
        </p:txBody>
      </p:sp>
      <p:pic>
        <p:nvPicPr>
          <p:cNvPr id="4741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E0238E9E-78B5-48EB-B949-30DA7C8BE8F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411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16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62750" y="2636838"/>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84188" y="1412875"/>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r>
              <a:rPr lang="it-IT" altLang="it-IT" sz="2000" i="1" dirty="0" smtClean="0">
                <a:solidFill>
                  <a:schemeClr val="bg1"/>
                </a:solidFill>
              </a:rPr>
              <a:t>Domanda</a:t>
            </a: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b="1" dirty="0">
              <a:solidFill>
                <a:schemeClr val="bg1"/>
              </a:solidFill>
            </a:endParaRPr>
          </a:p>
          <a:p>
            <a:pPr algn="just" eaLnBrk="1" hangingPunct="1">
              <a:defRPr/>
            </a:pPr>
            <a:endParaRPr lang="it-IT" altLang="it-IT" sz="2000" dirty="0">
              <a:solidFill>
                <a:schemeClr val="bg1"/>
              </a:solidFill>
            </a:endParaRPr>
          </a:p>
        </p:txBody>
      </p:sp>
      <p:sp>
        <p:nvSpPr>
          <p:cNvPr id="4751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B63168-EF14-4AC0-AB23-67629D1B9D58}" type="slidenum">
              <a:rPr lang="it-IT" altLang="it-IT" sz="1200">
                <a:solidFill>
                  <a:srgbClr val="FFFFFF"/>
                </a:solidFill>
              </a:rPr>
              <a:pPr>
                <a:spcBef>
                  <a:spcPct val="0"/>
                </a:spcBef>
                <a:buFontTx/>
                <a:buNone/>
              </a:pPr>
              <a:t>325</a:t>
            </a:fld>
            <a:endParaRPr lang="it-IT" altLang="it-IT" sz="1200">
              <a:solidFill>
                <a:srgbClr val="FFFFFF"/>
              </a:solidFill>
            </a:endParaRPr>
          </a:p>
        </p:txBody>
      </p:sp>
      <p:pic>
        <p:nvPicPr>
          <p:cNvPr id="4751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684213" y="3284538"/>
            <a:ext cx="7951787" cy="27368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rPr>
              <a:t>Nella circolare 201/2015, l'Inps nulla dice sulle </a:t>
            </a:r>
            <a:r>
              <a:rPr lang="it-IT" b="1" dirty="0">
                <a:solidFill>
                  <a:prstClr val="black"/>
                </a:solidFill>
              </a:rPr>
              <a:t>conseguenze per il datore di lavoro.</a:t>
            </a:r>
            <a:r>
              <a:rPr lang="it-IT" dirty="0">
                <a:solidFill>
                  <a:prstClr val="black"/>
                </a:solidFill>
              </a:rPr>
              <a:t> Si ritiene infatti che sarebbe stato opportuno chiarire se si applica anche in questo caso la disposizione prevista per la CIG che stabilisce l'obbligo per il datore di lavoro di erogare direttamente ai lavoratori l'importo di CIG perso a causa del ritardo nella presentazione della domanda.</a:t>
            </a:r>
          </a:p>
          <a:p>
            <a:pPr algn="ctr">
              <a:defRPr/>
            </a:pPr>
            <a:endParaRPr lang="it-IT" dirty="0">
              <a:solidFill>
                <a:prstClr val="black"/>
              </a:solidFill>
            </a:endParaRPr>
          </a:p>
          <a:p>
            <a:pPr algn="ctr">
              <a:defRPr/>
            </a:pPr>
            <a:r>
              <a:rPr lang="it-IT" b="1" dirty="0">
                <a:solidFill>
                  <a:prstClr val="black"/>
                </a:solidFill>
              </a:rPr>
              <a:t>La precisazione appare opportuna in quanto</a:t>
            </a:r>
            <a:r>
              <a:rPr lang="it-IT" dirty="0">
                <a:solidFill>
                  <a:prstClr val="black"/>
                </a:solidFill>
              </a:rPr>
              <a:t>, se così non fosse, trattandosi di una arbitraria sospensione dal lavoro non coperta da prestazione previdenziale, il datore di lavoro dovrebbe essere tenuto a erogare al lavoratore l'intera retribuzione persa e a versare la contribuzione effettiva su tale importo.</a:t>
            </a:r>
          </a:p>
        </p:txBody>
      </p:sp>
      <p:sp>
        <p:nvSpPr>
          <p:cNvPr id="3" name="Segnaposto data 2"/>
          <p:cNvSpPr>
            <a:spLocks noGrp="1"/>
          </p:cNvSpPr>
          <p:nvPr>
            <p:ph type="dt" sz="quarter" idx="10"/>
          </p:nvPr>
        </p:nvSpPr>
        <p:spPr/>
        <p:txBody>
          <a:bodyPr/>
          <a:lstStyle/>
          <a:p>
            <a:pPr>
              <a:defRPr/>
            </a:pPr>
            <a:fld id="{3155B616-8452-4E15-929D-F1CB1707BF0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514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143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8"/>
          <p:cNvSpPr/>
          <p:nvPr/>
        </p:nvSpPr>
        <p:spPr>
          <a:xfrm>
            <a:off x="6762750" y="24923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49375"/>
            <a:ext cx="8351837" cy="5354638"/>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r>
              <a:rPr lang="it-IT" altLang="it-IT" sz="2000" i="1" dirty="0" smtClean="0">
                <a:solidFill>
                  <a:schemeClr val="bg1"/>
                </a:solidFill>
              </a:rPr>
              <a:t>Pagamento delle prestazioni</a:t>
            </a: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b="1" dirty="0" smtClean="0">
                <a:solidFill>
                  <a:schemeClr val="bg1"/>
                </a:solidFill>
              </a:rPr>
              <a:t>Lo </a:t>
            </a:r>
            <a:r>
              <a:rPr lang="it-IT" altLang="it-IT" sz="2000" b="1" dirty="0">
                <a:solidFill>
                  <a:schemeClr val="bg1"/>
                </a:solidFill>
              </a:rPr>
              <a:t>stesso viene autorizzato dall’INPS dopo che il Comitato amministratore del Fondo ha deliberato la concessione del trattamento</a:t>
            </a:r>
            <a:r>
              <a:rPr lang="it-IT" altLang="it-IT" sz="2000" dirty="0">
                <a:solidFill>
                  <a:schemeClr val="bg1"/>
                </a:solidFill>
              </a:rPr>
              <a:t>. A questo punto la sede INPS competente:</a:t>
            </a:r>
          </a:p>
          <a:p>
            <a:pPr algn="just" eaLnBrk="1" hangingPunct="1">
              <a:defRPr/>
            </a:pPr>
            <a:r>
              <a:rPr lang="it-IT" altLang="it-IT" sz="2000" dirty="0">
                <a:solidFill>
                  <a:schemeClr val="bg1"/>
                </a:solidFill>
              </a:rPr>
              <a:t>•	rilascia l’autorizzazione al conguaglio;</a:t>
            </a:r>
          </a:p>
          <a:p>
            <a:pPr algn="just" eaLnBrk="1" hangingPunct="1">
              <a:defRPr/>
            </a:pPr>
            <a:r>
              <a:rPr lang="it-IT" altLang="it-IT" sz="2000" dirty="0">
                <a:solidFill>
                  <a:schemeClr val="bg1"/>
                </a:solidFill>
              </a:rPr>
              <a:t>•	invia la delibera di autorizzazione all’azienda e la rende disponibile all’interno del cassetto previdenziale.</a:t>
            </a:r>
          </a:p>
          <a:p>
            <a:pPr algn="just" eaLnBrk="1" hangingPunct="1">
              <a:defRPr/>
            </a:pPr>
            <a:endParaRPr lang="it-IT" altLang="it-IT" sz="2000" dirty="0">
              <a:solidFill>
                <a:schemeClr val="bg1"/>
              </a:solidFill>
            </a:endParaRPr>
          </a:p>
          <a:p>
            <a:pPr eaLnBrk="1" hangingPunct="1">
              <a:defRPr/>
            </a:pPr>
            <a:r>
              <a:rPr lang="it-IT" altLang="it-IT" sz="2000" b="1" dirty="0">
                <a:solidFill>
                  <a:schemeClr val="bg1"/>
                </a:solidFill>
              </a:rPr>
              <a:t>L’autorizzazione  rilasciata  dalla  Sede  territoriale  dell’INPS  è  presupposto      imprescindibile  per  la  corresponsione  dell’assegno  ordinario  ai  </a:t>
            </a:r>
            <a:r>
              <a:rPr lang="it-IT" altLang="it-IT" sz="2000" b="1" dirty="0" smtClean="0">
                <a:solidFill>
                  <a:schemeClr val="bg1"/>
                </a:solidFill>
              </a:rPr>
              <a:t>lavoratori interessati</a:t>
            </a:r>
            <a:r>
              <a:rPr lang="it-IT" altLang="it-IT" sz="2000" b="1" dirty="0">
                <a:solidFill>
                  <a:schemeClr val="bg1"/>
                </a:solidFill>
              </a:rPr>
              <a:t>.</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761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FFB649-096A-4148-9C2A-EF39A345730D}" type="slidenum">
              <a:rPr lang="it-IT" altLang="it-IT" sz="1200">
                <a:solidFill>
                  <a:srgbClr val="FFFFFF"/>
                </a:solidFill>
              </a:rPr>
              <a:pPr>
                <a:spcBef>
                  <a:spcPct val="0"/>
                </a:spcBef>
                <a:buFontTx/>
                <a:buNone/>
              </a:pPr>
              <a:t>326</a:t>
            </a:fld>
            <a:endParaRPr lang="it-IT" altLang="it-IT" sz="1200">
              <a:solidFill>
                <a:srgbClr val="FFFFFF"/>
              </a:solidFill>
            </a:endParaRPr>
          </a:p>
        </p:txBody>
      </p:sp>
      <p:pic>
        <p:nvPicPr>
          <p:cNvPr id="4761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A03FAE-EE1C-4E1E-AE88-F25A83EDE2E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616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397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80213" y="2636838"/>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1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01775"/>
            <a:ext cx="8351837" cy="5167313"/>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r>
              <a:rPr lang="it-IT" altLang="it-IT" sz="2000" i="1" dirty="0" smtClean="0">
                <a:solidFill>
                  <a:schemeClr val="bg1"/>
                </a:solidFill>
              </a:rPr>
              <a:t>Pagamento delle prestazioni</a:t>
            </a:r>
          </a:p>
          <a:p>
            <a:pPr algn="just" eaLnBrk="1" hangingPunct="1">
              <a:defRPr/>
            </a:pPr>
            <a:r>
              <a:rPr lang="it-IT" altLang="it-IT" sz="2000" dirty="0" smtClean="0">
                <a:solidFill>
                  <a:schemeClr val="bg1"/>
                </a:solidFill>
              </a:rPr>
              <a:t> </a:t>
            </a:r>
            <a:endParaRPr lang="it-IT" altLang="it-IT" sz="2000" dirty="0">
              <a:solidFill>
                <a:schemeClr val="bg1"/>
              </a:solidFill>
            </a:endParaRPr>
          </a:p>
          <a:p>
            <a:pPr eaLnBrk="1" hangingPunct="1">
              <a:defRPr/>
            </a:pPr>
            <a:r>
              <a:rPr lang="it-IT" altLang="it-IT" sz="2000" dirty="0">
                <a:solidFill>
                  <a:schemeClr val="bg1"/>
                </a:solidFill>
              </a:rPr>
              <a:t>L’assegno ordinario viene anticipato mensilmente dal datore di lavoro in busta paga e conguagliato sul flusso UNIEMENS</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b="1" dirty="0">
                <a:solidFill>
                  <a:schemeClr val="bg1"/>
                </a:solidFill>
              </a:rPr>
              <a:t>Il conguaglio </a:t>
            </a:r>
            <a:r>
              <a:rPr lang="it-IT" altLang="it-IT" sz="2000" dirty="0">
                <a:solidFill>
                  <a:schemeClr val="bg1"/>
                </a:solidFill>
              </a:rPr>
              <a:t>(o la richiesta di rimborso) </a:t>
            </a:r>
            <a:r>
              <a:rPr lang="it-IT" altLang="it-IT" sz="2000" b="1" dirty="0">
                <a:solidFill>
                  <a:schemeClr val="bg1"/>
                </a:solidFill>
              </a:rPr>
              <a:t>deve essere effettuato a cura del datore di lavoro, a pena di decadenza, entro 6 mesi:</a:t>
            </a:r>
          </a:p>
          <a:p>
            <a:pPr algn="just" eaLnBrk="1" hangingPunct="1">
              <a:defRPr/>
            </a:pPr>
            <a:r>
              <a:rPr lang="it-IT" altLang="it-IT" sz="2000" dirty="0">
                <a:solidFill>
                  <a:schemeClr val="bg1"/>
                </a:solidFill>
              </a:rPr>
              <a:t>•	dalla  fine  del  periodo  di  paga  in  corso  alla  scadenza  del  termine  di  durata dell’autorizzazione rilasciata dall’INPS o</a:t>
            </a:r>
          </a:p>
          <a:p>
            <a:pPr algn="just" eaLnBrk="1" hangingPunct="1">
              <a:defRPr/>
            </a:pPr>
            <a:r>
              <a:rPr lang="it-IT" altLang="it-IT" sz="2000" dirty="0">
                <a:solidFill>
                  <a:schemeClr val="bg1"/>
                </a:solidFill>
              </a:rPr>
              <a:t>•	dalla data del provvedimento di autorizzazione rilasciata dall’INPS se successivo al predetto termine.</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771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9AD851-A78C-4DE4-97BF-429E4EFD0D32}" type="slidenum">
              <a:rPr lang="it-IT" altLang="it-IT" sz="1200">
                <a:solidFill>
                  <a:srgbClr val="FFFFFF"/>
                </a:solidFill>
              </a:rPr>
              <a:pPr>
                <a:spcBef>
                  <a:spcPct val="0"/>
                </a:spcBef>
                <a:buFontTx/>
                <a:buNone/>
              </a:pPr>
              <a:t>327</a:t>
            </a:fld>
            <a:endParaRPr lang="it-IT" altLang="it-IT" sz="1200">
              <a:solidFill>
                <a:srgbClr val="FFFFFF"/>
              </a:solidFill>
            </a:endParaRPr>
          </a:p>
        </p:txBody>
      </p:sp>
      <p:pic>
        <p:nvPicPr>
          <p:cNvPr id="4771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47A650DC-55D4-48CA-B0A4-3E3B1AFFB74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719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143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62750" y="2781300"/>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427663"/>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r>
              <a:rPr lang="it-IT" altLang="it-IT" sz="2000" dirty="0" smtClean="0">
                <a:solidFill>
                  <a:schemeClr val="bg1"/>
                </a:solidFill>
              </a:rPr>
              <a:t> </a:t>
            </a:r>
            <a:endParaRPr lang="it-IT" altLang="it-IT" sz="2000" b="1" dirty="0" smtClean="0">
              <a:solidFill>
                <a:schemeClr val="bg1"/>
              </a:solidFill>
            </a:endParaRPr>
          </a:p>
          <a:p>
            <a:pPr eaLnBrk="1" hangingPunct="1">
              <a:defRPr/>
            </a:pPr>
            <a:r>
              <a:rPr lang="it-IT" altLang="it-IT" sz="2000" b="1" dirty="0">
                <a:solidFill>
                  <a:schemeClr val="bg1"/>
                </a:solidFill>
              </a:rPr>
              <a:t>FONDI BILATERALI: LE ISTRUZIONI DELL’INPS SULL’ASSEGNO </a:t>
            </a:r>
            <a:r>
              <a:rPr lang="it-IT" altLang="it-IT" sz="2000" b="1" dirty="0" smtClean="0">
                <a:solidFill>
                  <a:schemeClr val="bg1"/>
                </a:solidFill>
              </a:rPr>
              <a:t>ORDINARIO </a:t>
            </a:r>
          </a:p>
          <a:p>
            <a:pPr eaLnBrk="1" hangingPunct="1">
              <a:defRPr/>
            </a:pPr>
            <a:r>
              <a:rPr lang="it-IT" altLang="it-IT" sz="2000" b="1" dirty="0" smtClean="0">
                <a:solidFill>
                  <a:schemeClr val="bg1"/>
                </a:solidFill>
              </a:rPr>
              <a:t>INPS</a:t>
            </a:r>
            <a:r>
              <a:rPr lang="it-IT" altLang="it-IT" sz="2000" b="1" dirty="0">
                <a:solidFill>
                  <a:schemeClr val="bg1"/>
                </a:solidFill>
              </a:rPr>
              <a:t>, Circolare n. 201 del 16 dicembre </a:t>
            </a:r>
            <a:r>
              <a:rPr lang="it-IT" altLang="it-IT" sz="2000" b="1" dirty="0" smtClean="0">
                <a:solidFill>
                  <a:schemeClr val="bg1"/>
                </a:solidFill>
              </a:rPr>
              <a:t>2015</a:t>
            </a:r>
          </a:p>
          <a:p>
            <a:pPr eaLnBrk="1" hangingPunct="1">
              <a:defRPr/>
            </a:pPr>
            <a:r>
              <a:rPr lang="it-IT" altLang="it-IT" sz="2000" i="1" dirty="0" smtClean="0">
                <a:solidFill>
                  <a:schemeClr val="bg1"/>
                </a:solidFill>
              </a:rPr>
              <a:t>Pagamento delle prestazioni</a:t>
            </a:r>
            <a:r>
              <a:rPr lang="it-IT" altLang="it-IT" sz="2000" dirty="0" smtClean="0">
                <a:solidFill>
                  <a:schemeClr val="bg1"/>
                </a:solidFill>
              </a:rPr>
              <a:t> </a:t>
            </a:r>
            <a:endParaRPr lang="it-IT" altLang="it-IT" sz="2000" dirty="0">
              <a:solidFill>
                <a:schemeClr val="bg1"/>
              </a:solidFill>
            </a:endParaRPr>
          </a:p>
          <a:p>
            <a:pPr algn="just" eaLnBrk="1" hangingPunct="1">
              <a:defRPr/>
            </a:pPr>
            <a:r>
              <a:rPr lang="it-IT" altLang="it-IT" sz="2000" dirty="0">
                <a:solidFill>
                  <a:schemeClr val="bg1"/>
                </a:solidFill>
              </a:rPr>
              <a:t>Si tratta di un </a:t>
            </a:r>
            <a:r>
              <a:rPr lang="it-IT" altLang="it-IT" sz="2000" b="1" dirty="0">
                <a:solidFill>
                  <a:schemeClr val="bg1"/>
                </a:solidFill>
              </a:rPr>
              <a:t>termine perentorio </a:t>
            </a:r>
            <a:r>
              <a:rPr lang="it-IT" altLang="it-IT" sz="2000" dirty="0">
                <a:solidFill>
                  <a:schemeClr val="bg1"/>
                </a:solidFill>
              </a:rPr>
              <a:t>che, un volta scaduto, determina l’impossibilità per l’azienda di effettuare il recupero, nemmeno tramite flussi di regolarizzazione.</a:t>
            </a:r>
          </a:p>
          <a:p>
            <a:pPr algn="just" eaLnBrk="1" hangingPunct="1">
              <a:defRPr/>
            </a:pPr>
            <a:endParaRPr lang="it-IT" altLang="it-IT" sz="2000" dirty="0">
              <a:solidFill>
                <a:schemeClr val="bg1"/>
              </a:solidFill>
            </a:endParaRPr>
          </a:p>
          <a:p>
            <a:pPr algn="just" eaLnBrk="1" hangingPunct="1">
              <a:defRPr/>
            </a:pPr>
            <a:r>
              <a:rPr lang="it-IT" altLang="it-IT" sz="2000" b="1" dirty="0">
                <a:solidFill>
                  <a:schemeClr val="bg1"/>
                </a:solidFill>
              </a:rPr>
              <a:t>Il  pagamento  diretto  da  parte  dell’INPS  </a:t>
            </a:r>
            <a:r>
              <a:rPr lang="it-IT" altLang="it-IT" sz="2000" dirty="0">
                <a:solidFill>
                  <a:schemeClr val="bg1"/>
                </a:solidFill>
              </a:rPr>
              <a:t>al  lavoratore  è  ammessa  solo  in      presenza di serie e documentate difficoltà finanziarie dell’impresa, </a:t>
            </a:r>
            <a:r>
              <a:rPr lang="it-IT" altLang="it-IT" sz="2000" dirty="0" smtClean="0">
                <a:solidFill>
                  <a:schemeClr val="bg1"/>
                </a:solidFill>
              </a:rPr>
              <a:t>previa richiesta </a:t>
            </a:r>
            <a:r>
              <a:rPr lang="it-IT" altLang="it-IT" sz="2000" dirty="0">
                <a:solidFill>
                  <a:schemeClr val="bg1"/>
                </a:solidFill>
              </a:rPr>
              <a:t>da parte dell’azienda (si applica in materia la disciplina della CIGO).</a:t>
            </a:r>
          </a:p>
          <a:p>
            <a:pPr algn="just" eaLnBrk="1" hangingPunct="1">
              <a:defRPr/>
            </a:pPr>
            <a:endParaRPr lang="it-IT" altLang="it-IT" sz="2000" dirty="0">
              <a:solidFill>
                <a:schemeClr val="bg1"/>
              </a:solidFill>
            </a:endParaRPr>
          </a:p>
          <a:p>
            <a:pPr eaLnBrk="1" hangingPunct="1">
              <a:defRPr/>
            </a:pPr>
            <a:r>
              <a:rPr lang="it-IT" altLang="it-IT" sz="2000" b="1" dirty="0">
                <a:solidFill>
                  <a:schemeClr val="bg1"/>
                </a:solidFill>
              </a:rPr>
              <a:t>In merito all’esposizione dei dati necessari sia per il recupero delle somme a conguaglio che per il pagamento diretto, gli stessi devono essere indicati nel flusso UNIEMENS, </a:t>
            </a:r>
            <a:r>
              <a:rPr lang="it-IT" altLang="it-IT" sz="2000" b="1" u="sng" dirty="0">
                <a:solidFill>
                  <a:schemeClr val="bg1"/>
                </a:solidFill>
              </a:rPr>
              <a:t>con le modalità che saranno illustrate da ciascun Fondo nelle relative circolari esplicative</a:t>
            </a:r>
            <a:r>
              <a:rPr lang="it-IT" altLang="it-IT" sz="2000" u="sng" dirty="0">
                <a:solidFill>
                  <a:schemeClr val="bg1"/>
                </a:solidFill>
              </a:rPr>
              <a:t>.</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782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47E6EB-2550-4439-B606-359692F25D28}" type="slidenum">
              <a:rPr lang="it-IT" altLang="it-IT" sz="1200">
                <a:solidFill>
                  <a:srgbClr val="FFFFFF"/>
                </a:solidFill>
              </a:rPr>
              <a:pPr>
                <a:spcBef>
                  <a:spcPct val="0"/>
                </a:spcBef>
                <a:buFontTx/>
                <a:buNone/>
              </a:pPr>
              <a:t>328</a:t>
            </a:fld>
            <a:endParaRPr lang="it-IT" altLang="it-IT" sz="1200">
              <a:solidFill>
                <a:srgbClr val="FFFFFF"/>
              </a:solidFill>
            </a:endParaRPr>
          </a:p>
        </p:txBody>
      </p:sp>
      <p:pic>
        <p:nvPicPr>
          <p:cNvPr id="4782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98F87F2-9021-4F83-8864-0C19398E482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821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9048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35775" y="234950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201/15 </a:t>
            </a: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09700"/>
            <a:ext cx="8351837" cy="5256213"/>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endParaRPr lang="it-IT" altLang="it-IT" sz="2400" b="1" i="1" dirty="0">
              <a:solidFill>
                <a:schemeClr val="bg1"/>
              </a:solidFill>
            </a:endParaRPr>
          </a:p>
          <a:p>
            <a:pPr eaLnBrk="1" hangingPunct="1">
              <a:defRPr/>
            </a:pPr>
            <a:r>
              <a:rPr lang="it-IT" altLang="it-IT" sz="2400" b="1" i="1" dirty="0">
                <a:solidFill>
                  <a:schemeClr val="bg1"/>
                </a:solidFill>
              </a:rPr>
              <a:t> </a:t>
            </a:r>
            <a:r>
              <a:rPr lang="it-IT" altLang="it-IT" sz="2400" b="1" i="1" dirty="0" smtClean="0">
                <a:solidFill>
                  <a:schemeClr val="bg1"/>
                </a:solidFill>
              </a:rPr>
              <a:t>Fondo </a:t>
            </a:r>
            <a:r>
              <a:rPr lang="it-IT" altLang="it-IT" sz="2400" b="1" i="1" dirty="0">
                <a:solidFill>
                  <a:schemeClr val="bg1"/>
                </a:solidFill>
              </a:rPr>
              <a:t>di solidarietà residuale (art. 28)</a:t>
            </a:r>
          </a:p>
          <a:p>
            <a:pPr algn="just" eaLnBrk="1" hangingPunct="1">
              <a:defRPr/>
            </a:pPr>
            <a:endParaRPr lang="it-IT" altLang="it-IT" sz="2000" dirty="0">
              <a:solidFill>
                <a:schemeClr val="bg1"/>
              </a:solidFill>
            </a:endParaRPr>
          </a:p>
          <a:p>
            <a:pPr eaLnBrk="1" hangingPunct="1">
              <a:defRPr/>
            </a:pPr>
            <a:r>
              <a:rPr lang="it-IT" altLang="it-IT" sz="2000" i="1" dirty="0">
                <a:solidFill>
                  <a:schemeClr val="bg1"/>
                </a:solidFill>
              </a:rPr>
              <a:t>Ambito e costituzione</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Il Fondo di solidarietà residuale è stato istituito con D.M. n. 79141 del 7 febbraio 2014, in attuazione dell’art. 3, comma 19, legge n. 92/2010.</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A norma dell’art. 28, esso </a:t>
            </a:r>
            <a:r>
              <a:rPr lang="it-IT" altLang="it-IT" sz="2000" b="1" dirty="0">
                <a:solidFill>
                  <a:schemeClr val="bg1"/>
                </a:solidFill>
              </a:rPr>
              <a:t>opera nei confronti dei </a:t>
            </a:r>
            <a:r>
              <a:rPr lang="it-IT" altLang="it-IT" sz="2000" b="1" u="sng" dirty="0">
                <a:solidFill>
                  <a:schemeClr val="bg1"/>
                </a:solidFill>
              </a:rPr>
              <a:t>datori di lavoro</a:t>
            </a:r>
            <a:r>
              <a:rPr lang="it-IT" altLang="it-IT" sz="2000" b="1" dirty="0">
                <a:solidFill>
                  <a:schemeClr val="bg1"/>
                </a:solidFill>
              </a:rPr>
              <a:t>, che occupano mediamente più di 15 dipendent</a:t>
            </a:r>
            <a:r>
              <a:rPr lang="it-IT" altLang="it-IT" sz="2000" dirty="0">
                <a:solidFill>
                  <a:schemeClr val="bg1"/>
                </a:solidFill>
              </a:rPr>
              <a:t>i, appartenenti a settori, tipologie e classi dimensionali non rientranti nell’ambito di applicazione della CIG e </a:t>
            </a:r>
            <a:r>
              <a:rPr lang="it-IT" altLang="it-IT" sz="2000" b="1" dirty="0">
                <a:solidFill>
                  <a:schemeClr val="bg1"/>
                </a:solidFill>
              </a:rPr>
              <a:t>che non hanno costituito Fondi di solidarietà bilaterali ex art. 26, ovvero Fondi di solidarietà bilaterali alternativi ex art. 27</a:t>
            </a:r>
            <a:r>
              <a:rPr lang="it-IT" altLang="it-IT" sz="2000" b="1" dirty="0" smtClean="0">
                <a:solidFill>
                  <a:schemeClr val="bg1"/>
                </a:solidFill>
              </a:rPr>
              <a:t>. </a:t>
            </a:r>
            <a:endParaRPr lang="it-IT" altLang="it-IT" sz="2000" b="1" dirty="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792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354B8E-7769-4138-943F-B24C174A8A57}" type="slidenum">
              <a:rPr lang="it-IT" altLang="it-IT" sz="1200">
                <a:solidFill>
                  <a:srgbClr val="FFFFFF"/>
                </a:solidFill>
              </a:rPr>
              <a:pPr>
                <a:spcBef>
                  <a:spcPct val="0"/>
                </a:spcBef>
                <a:buFontTx/>
                <a:buNone/>
              </a:pPr>
              <a:t>329</a:t>
            </a:fld>
            <a:endParaRPr lang="it-IT" altLang="it-IT" sz="1200">
              <a:solidFill>
                <a:srgbClr val="FFFFFF"/>
              </a:solidFill>
            </a:endParaRPr>
          </a:p>
        </p:txBody>
      </p:sp>
      <p:pic>
        <p:nvPicPr>
          <p:cNvPr id="4792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AA2A35E-C440-4299-9D7F-15BA353694F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7923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794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395288" y="1628775"/>
            <a:ext cx="8351837" cy="4964113"/>
          </a:xfrm>
          <a:ln>
            <a:solidFill>
              <a:schemeClr val="bg2">
                <a:lumMod val="40000"/>
                <a:lumOff val="60000"/>
              </a:schemeClr>
            </a:solidFill>
          </a:ln>
        </p:spPr>
        <p:txBody>
          <a:bodyPr/>
          <a:lstStyle/>
          <a:p>
            <a:pPr eaLnBrk="1" hangingPunct="1">
              <a:defRPr/>
            </a:pPr>
            <a:r>
              <a:rPr lang="it-IT" altLang="it-IT" sz="2200" b="1" dirty="0" smtClean="0">
                <a:solidFill>
                  <a:schemeClr val="bg1"/>
                </a:solidFill>
              </a:rPr>
              <a:t>1. </a:t>
            </a:r>
            <a:r>
              <a:rPr lang="it-IT" altLang="it-IT" sz="2200" b="1" u="sng" dirty="0" smtClean="0">
                <a:solidFill>
                  <a:schemeClr val="bg1"/>
                </a:solidFill>
              </a:rPr>
              <a:t>Comunicazione al datore di lavoro</a:t>
            </a:r>
          </a:p>
          <a:p>
            <a:pPr marL="514350" indent="-514350"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L’asimmetria comunicativa generata dal Ministero del lavoro su tale cruciale aspetto è idonea a generare non pochi </a:t>
            </a:r>
            <a:r>
              <a:rPr lang="it-IT" altLang="it-IT" sz="2200" b="1" dirty="0" smtClean="0">
                <a:solidFill>
                  <a:schemeClr val="bg1"/>
                </a:solidFill>
              </a:rPr>
              <a:t>problemi</a:t>
            </a:r>
            <a:r>
              <a:rPr lang="it-IT" altLang="it-IT" sz="2200" dirty="0" smtClean="0">
                <a:solidFill>
                  <a:schemeClr val="bg1"/>
                </a:solidFill>
              </a:rPr>
              <a:t>, sia di ordine </a:t>
            </a:r>
            <a:r>
              <a:rPr lang="it-IT" altLang="it-IT" sz="2200" b="1" dirty="0" smtClean="0">
                <a:solidFill>
                  <a:schemeClr val="bg1"/>
                </a:solidFill>
              </a:rPr>
              <a:t>pratico</a:t>
            </a:r>
            <a:r>
              <a:rPr lang="it-IT" altLang="it-IT" sz="2200" dirty="0" smtClean="0">
                <a:solidFill>
                  <a:schemeClr val="bg1"/>
                </a:solidFill>
              </a:rPr>
              <a:t> che di ipotetica </a:t>
            </a:r>
            <a:r>
              <a:rPr lang="it-IT" altLang="it-IT" sz="2200" b="1" dirty="0" smtClean="0">
                <a:solidFill>
                  <a:schemeClr val="bg1"/>
                </a:solidFill>
              </a:rPr>
              <a:t>lite</a:t>
            </a:r>
            <a:r>
              <a:rPr lang="it-IT" altLang="it-IT" sz="2200" dirty="0" smtClean="0">
                <a:solidFill>
                  <a:schemeClr val="bg1"/>
                </a:solidFill>
              </a:rPr>
              <a:t> (giudiziale e/o extragiudiziale).</a:t>
            </a:r>
          </a:p>
          <a:p>
            <a:pPr algn="just" eaLnBrk="1" hangingPunct="1">
              <a:buFont typeface="Arial" charset="0"/>
              <a:buNone/>
              <a:defRPr/>
            </a:pPr>
            <a:endParaRPr lang="it-IT" altLang="it-IT" sz="800" dirty="0" smtClean="0">
              <a:solidFill>
                <a:schemeClr val="bg1"/>
              </a:solidFill>
            </a:endParaRPr>
          </a:p>
          <a:p>
            <a:pPr algn="just" eaLnBrk="1" hangingPunct="1">
              <a:buFont typeface="Arial" charset="0"/>
              <a:buNone/>
              <a:defRPr/>
            </a:pPr>
            <a:r>
              <a:rPr lang="it-IT" altLang="it-IT" sz="2200" dirty="0" smtClean="0">
                <a:solidFill>
                  <a:schemeClr val="bg1"/>
                </a:solidFill>
              </a:rPr>
              <a:t>Ciò in quanto le </a:t>
            </a:r>
            <a:r>
              <a:rPr lang="it-IT" altLang="it-IT" sz="2200" b="1" i="1" dirty="0" smtClean="0">
                <a:solidFill>
                  <a:schemeClr val="bg1"/>
                </a:solidFill>
              </a:rPr>
              <a:t>dimissioni volontarie </a:t>
            </a:r>
            <a:r>
              <a:rPr lang="it-IT" altLang="it-IT" sz="2200" dirty="0" smtClean="0">
                <a:solidFill>
                  <a:schemeClr val="bg1"/>
                </a:solidFill>
              </a:rPr>
              <a:t>– anche se rese in forma “derivata” dalla nuova comunicativa telematica – costituiscono pur sempre un </a:t>
            </a:r>
            <a:r>
              <a:rPr lang="it-IT" altLang="it-IT" sz="2200" b="1" i="1" dirty="0" smtClean="0">
                <a:solidFill>
                  <a:schemeClr val="bg1"/>
                </a:solidFill>
              </a:rPr>
              <a:t>negozio unilaterale (atto) </a:t>
            </a:r>
            <a:r>
              <a:rPr lang="it-IT" altLang="it-IT" sz="2200" b="1" i="1" dirty="0" err="1" smtClean="0">
                <a:solidFill>
                  <a:schemeClr val="bg1"/>
                </a:solidFill>
              </a:rPr>
              <a:t>recettizio</a:t>
            </a:r>
            <a:r>
              <a:rPr lang="it-IT" altLang="it-IT" sz="2200" dirty="0" smtClean="0">
                <a:solidFill>
                  <a:schemeClr val="bg1"/>
                </a:solidFill>
              </a:rPr>
              <a:t>, sicché </a:t>
            </a:r>
            <a:r>
              <a:rPr lang="it-IT" altLang="it-IT" sz="2200" b="1" dirty="0" smtClean="0">
                <a:solidFill>
                  <a:schemeClr val="bg1"/>
                </a:solidFill>
              </a:rPr>
              <a:t>non occorre l’accettazione del datore di lavoro</a:t>
            </a:r>
            <a:r>
              <a:rPr lang="it-IT" altLang="it-IT" sz="2200" dirty="0" smtClean="0">
                <a:solidFill>
                  <a:schemeClr val="bg1"/>
                </a:solidFill>
              </a:rPr>
              <a:t>, ma è sufficiente che </a:t>
            </a:r>
            <a:r>
              <a:rPr lang="it-IT" altLang="it-IT" sz="2200" b="1" dirty="0" smtClean="0">
                <a:solidFill>
                  <a:schemeClr val="bg1"/>
                </a:solidFill>
              </a:rPr>
              <a:t>pervengano a conoscenza di questi</a:t>
            </a:r>
            <a:r>
              <a:rPr lang="it-IT" altLang="it-IT" sz="2200" dirty="0" smtClean="0">
                <a:solidFill>
                  <a:schemeClr val="bg1"/>
                </a:solidFill>
              </a:rPr>
              <a:t> in modo certo (Cass. n. 7629/1996, n. 9046/2004).</a:t>
            </a:r>
          </a:p>
          <a:p>
            <a:pPr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Di qui i dubbi in ordine alla confusione generata dalle comunicazioni ministeriali successive al D.M. lavoro 15.12.2015.  </a:t>
            </a:r>
          </a:p>
        </p:txBody>
      </p:sp>
      <p:sp>
        <p:nvSpPr>
          <p:cNvPr id="368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6683B5-00EF-4448-A8BF-19587C48D547}" type="slidenum">
              <a:rPr lang="it-IT" altLang="it-IT" sz="1200">
                <a:solidFill>
                  <a:srgbClr val="FFFFFF"/>
                </a:solidFill>
              </a:rPr>
              <a:pPr>
                <a:spcBef>
                  <a:spcPct val="0"/>
                </a:spcBef>
                <a:buFontTx/>
                <a:buNone/>
              </a:pPr>
              <a:t>33</a:t>
            </a:fld>
            <a:endParaRPr lang="it-IT" altLang="it-IT" sz="1200">
              <a:solidFill>
                <a:srgbClr val="FFFFFF"/>
              </a:solidFill>
            </a:endParaRPr>
          </a:p>
        </p:txBody>
      </p:sp>
      <p:pic>
        <p:nvPicPr>
          <p:cNvPr id="368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3687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a destra 7"/>
          <p:cNvSpPr/>
          <p:nvPr/>
        </p:nvSpPr>
        <p:spPr>
          <a:xfrm>
            <a:off x="7019925" y="6092825"/>
            <a:ext cx="97948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44638"/>
            <a:ext cx="8351837" cy="47529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endParaRPr lang="it-IT" altLang="it-IT" sz="2400" b="1" i="1" dirty="0">
              <a:solidFill>
                <a:schemeClr val="bg1"/>
              </a:solidFill>
            </a:endParaRPr>
          </a:p>
          <a:p>
            <a:pPr eaLnBrk="1" hangingPunct="1">
              <a:defRPr/>
            </a:pPr>
            <a:r>
              <a:rPr lang="it-IT" altLang="it-IT" sz="2000" b="1" i="1" dirty="0">
                <a:solidFill>
                  <a:schemeClr val="bg1"/>
                </a:solidFill>
              </a:rPr>
              <a:t> </a:t>
            </a:r>
            <a:r>
              <a:rPr lang="it-IT" altLang="it-IT" sz="2000" b="1" i="1" dirty="0" smtClean="0">
                <a:solidFill>
                  <a:schemeClr val="bg1"/>
                </a:solidFill>
              </a:rPr>
              <a:t>Fondo </a:t>
            </a:r>
            <a:r>
              <a:rPr lang="it-IT" altLang="it-IT" sz="2000" b="1" i="1" dirty="0">
                <a:solidFill>
                  <a:schemeClr val="bg1"/>
                </a:solidFill>
              </a:rPr>
              <a:t>di solidarietà residuale (art. 28)</a:t>
            </a:r>
          </a:p>
          <a:p>
            <a:pPr algn="just" eaLnBrk="1" hangingPunct="1">
              <a:defRPr/>
            </a:pPr>
            <a:endParaRPr lang="it-IT" altLang="it-IT" sz="2000" dirty="0">
              <a:solidFill>
                <a:schemeClr val="bg1"/>
              </a:solidFill>
            </a:endParaRPr>
          </a:p>
          <a:p>
            <a:pPr eaLnBrk="1" hangingPunct="1">
              <a:defRPr/>
            </a:pPr>
            <a:r>
              <a:rPr lang="it-IT" altLang="it-IT" sz="2000" i="1" dirty="0">
                <a:solidFill>
                  <a:schemeClr val="bg1"/>
                </a:solidFill>
              </a:rPr>
              <a:t>Passaggio ai Fondi bilaterali</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L’art. 28, co. 2, prescrive poi una </a:t>
            </a:r>
            <a:r>
              <a:rPr lang="it-IT" altLang="it-IT" sz="2000" b="1" dirty="0">
                <a:solidFill>
                  <a:schemeClr val="bg1"/>
                </a:solidFill>
              </a:rPr>
              <a:t>norma di transizione </a:t>
            </a:r>
            <a:r>
              <a:rPr lang="it-IT" altLang="it-IT" sz="2000" dirty="0">
                <a:solidFill>
                  <a:schemeClr val="bg1"/>
                </a:solidFill>
              </a:rPr>
              <a:t>statuendo che nel caso in cui vengano siglati accordi ai sensi dell’art. 26 finalizzati alla costituzione di Fondi bilaterali in settori non soggetti a CIG e già coperti dal fondo residuale, </a:t>
            </a:r>
            <a:r>
              <a:rPr lang="it-IT" altLang="it-IT" sz="2000" b="1" dirty="0">
                <a:solidFill>
                  <a:schemeClr val="bg1"/>
                </a:solidFill>
              </a:rPr>
              <a:t>dalla data di decorrenza del nuovo Fondo bilaterale i datori di lavoro del relativo settore rientrano nell’ambito di applicazione di questo e non sono più soggetti alla disciplina del fondo residuale.</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802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04E27A-77BE-40F3-8FE6-02731F6DF17B}" type="slidenum">
              <a:rPr lang="it-IT" altLang="it-IT" sz="1200">
                <a:solidFill>
                  <a:srgbClr val="FFFFFF"/>
                </a:solidFill>
              </a:rPr>
              <a:pPr>
                <a:spcBef>
                  <a:spcPct val="0"/>
                </a:spcBef>
                <a:buFontTx/>
                <a:buNone/>
              </a:pPr>
              <a:t>330</a:t>
            </a:fld>
            <a:endParaRPr lang="it-IT" altLang="it-IT" sz="1200">
              <a:solidFill>
                <a:srgbClr val="FFFFFF"/>
              </a:solidFill>
            </a:endParaRPr>
          </a:p>
        </p:txBody>
      </p:sp>
      <p:pic>
        <p:nvPicPr>
          <p:cNvPr id="4802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E54DE6F-EF62-4679-A1ED-7B4071D8622D}"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026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31800" y="1700213"/>
            <a:ext cx="8351838" cy="4824412"/>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endParaRPr lang="it-IT" altLang="it-IT" sz="2400" b="1" i="1" dirty="0">
              <a:solidFill>
                <a:schemeClr val="bg1"/>
              </a:solidFill>
            </a:endParaRPr>
          </a:p>
          <a:p>
            <a:pPr eaLnBrk="1" hangingPunct="1">
              <a:defRPr/>
            </a:pPr>
            <a:r>
              <a:rPr lang="it-IT" altLang="it-IT" sz="2000" b="1" i="1" dirty="0">
                <a:solidFill>
                  <a:schemeClr val="bg1"/>
                </a:solidFill>
              </a:rPr>
              <a:t> Fondi di </a:t>
            </a:r>
            <a:r>
              <a:rPr lang="it-IT" altLang="it-IT" sz="2000" b="1" i="1" dirty="0" smtClean="0">
                <a:solidFill>
                  <a:schemeClr val="bg1"/>
                </a:solidFill>
              </a:rPr>
              <a:t>integrazione salariale </a:t>
            </a:r>
            <a:r>
              <a:rPr lang="it-IT" altLang="it-IT" sz="2000" b="1" i="1" dirty="0">
                <a:solidFill>
                  <a:schemeClr val="bg1"/>
                </a:solidFill>
              </a:rPr>
              <a:t>(art. </a:t>
            </a:r>
            <a:r>
              <a:rPr lang="it-IT" altLang="it-IT" sz="2000" b="1" i="1" dirty="0" smtClean="0">
                <a:solidFill>
                  <a:schemeClr val="bg1"/>
                </a:solidFill>
              </a:rPr>
              <a:t>29)</a:t>
            </a:r>
            <a:endParaRPr lang="it-IT" altLang="it-IT" sz="2000" b="1" i="1" dirty="0">
              <a:solidFill>
                <a:schemeClr val="bg1"/>
              </a:solidFill>
            </a:endParaRPr>
          </a:p>
          <a:p>
            <a:pPr algn="just" eaLnBrk="1" hangingPunct="1">
              <a:defRPr/>
            </a:pPr>
            <a:endParaRPr lang="it-IT" altLang="it-IT" sz="2000" dirty="0">
              <a:solidFill>
                <a:schemeClr val="bg1"/>
              </a:solidFill>
            </a:endParaRPr>
          </a:p>
          <a:p>
            <a:pPr eaLnBrk="1" hangingPunct="1">
              <a:defRPr/>
            </a:pPr>
            <a:r>
              <a:rPr lang="it-IT" altLang="it-IT" sz="2000" i="1" dirty="0" smtClean="0">
                <a:solidFill>
                  <a:schemeClr val="bg1"/>
                </a:solidFill>
              </a:rPr>
              <a:t> </a:t>
            </a:r>
            <a:endParaRPr lang="it-IT" altLang="it-IT" sz="2000" b="1" dirty="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812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CF0E9C-F96A-4E5B-B191-D0474BEB31EF}" type="slidenum">
              <a:rPr lang="it-IT" altLang="it-IT" sz="1200">
                <a:solidFill>
                  <a:srgbClr val="FFFFFF"/>
                </a:solidFill>
              </a:rPr>
              <a:pPr>
                <a:spcBef>
                  <a:spcPct val="0"/>
                </a:spcBef>
                <a:buFontTx/>
                <a:buNone/>
              </a:pPr>
              <a:t>331</a:t>
            </a:fld>
            <a:endParaRPr lang="it-IT" altLang="it-IT" sz="1200">
              <a:solidFill>
                <a:srgbClr val="FFFFFF"/>
              </a:solidFill>
            </a:endParaRPr>
          </a:p>
        </p:txBody>
      </p:sp>
      <p:pic>
        <p:nvPicPr>
          <p:cNvPr id="4812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1908175" y="3284538"/>
            <a:ext cx="5400675" cy="16573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A partire dal 1° gennaio 2016 il Fondo residuale assume la denominazione di Fondo di integrazione salariale disciplinato proprio dall’art. 29</a:t>
            </a:r>
          </a:p>
        </p:txBody>
      </p:sp>
      <p:sp>
        <p:nvSpPr>
          <p:cNvPr id="3" name="Segnaposto data 2"/>
          <p:cNvSpPr>
            <a:spLocks noGrp="1"/>
          </p:cNvSpPr>
          <p:nvPr>
            <p:ph type="dt" sz="quarter" idx="10"/>
          </p:nvPr>
        </p:nvSpPr>
        <p:spPr/>
        <p:txBody>
          <a:bodyPr/>
          <a:lstStyle/>
          <a:p>
            <a:pPr>
              <a:defRPr/>
            </a:pPr>
            <a:fld id="{617F50AC-247E-46ED-94C3-5353DDA5C87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128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3143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00213"/>
            <a:ext cx="8351837" cy="4681537"/>
          </a:xfrm>
          <a:ln>
            <a:solidFill>
              <a:schemeClr val="bg2">
                <a:lumMod val="40000"/>
                <a:lumOff val="60000"/>
              </a:schemeClr>
            </a:solidFill>
          </a:ln>
        </p:spPr>
        <p:txBody>
          <a:bodyPr/>
          <a:lstStyle/>
          <a:p>
            <a:pPr eaLnBrk="1" hangingPunct="1">
              <a:defRPr/>
            </a:pPr>
            <a:endParaRPr lang="it-IT" altLang="it-IT" sz="2400" b="1" i="1" dirty="0" smtClean="0">
              <a:solidFill>
                <a:schemeClr val="bg1"/>
              </a:solidFill>
            </a:endParaRPr>
          </a:p>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endParaRPr lang="it-IT" altLang="it-IT" sz="2400" b="1" i="1" dirty="0">
              <a:solidFill>
                <a:schemeClr val="bg1"/>
              </a:solidFill>
            </a:endParaRPr>
          </a:p>
          <a:p>
            <a:pPr eaLnBrk="1" hangingPunct="1">
              <a:defRPr/>
            </a:pPr>
            <a:r>
              <a:rPr lang="it-IT" altLang="it-IT" sz="2000" b="1" i="1" dirty="0">
                <a:solidFill>
                  <a:schemeClr val="bg1"/>
                </a:solidFill>
              </a:rPr>
              <a:t> </a:t>
            </a:r>
            <a:r>
              <a:rPr lang="it-IT" altLang="it-IT" sz="2000" b="1" i="1" dirty="0" smtClean="0">
                <a:solidFill>
                  <a:schemeClr val="bg1"/>
                </a:solidFill>
              </a:rPr>
              <a:t>Fondo </a:t>
            </a:r>
            <a:r>
              <a:rPr lang="it-IT" altLang="it-IT" sz="2000" b="1" i="1" dirty="0">
                <a:solidFill>
                  <a:schemeClr val="bg1"/>
                </a:solidFill>
              </a:rPr>
              <a:t>di integrazione salariale (art. 29)</a:t>
            </a:r>
          </a:p>
          <a:p>
            <a:pPr algn="just" eaLnBrk="1" hangingPunct="1">
              <a:defRPr/>
            </a:pPr>
            <a:endParaRPr lang="it-IT" altLang="it-IT" sz="2000" dirty="0">
              <a:solidFill>
                <a:schemeClr val="bg1"/>
              </a:solidFill>
            </a:endParaRPr>
          </a:p>
          <a:p>
            <a:pPr eaLnBrk="1" hangingPunct="1">
              <a:defRPr/>
            </a:pPr>
            <a:r>
              <a:rPr lang="it-IT" altLang="it-IT" sz="2000" b="1" dirty="0">
                <a:solidFill>
                  <a:schemeClr val="bg1"/>
                </a:solidFill>
              </a:rPr>
              <a:t>Sono soggetti alla disciplina i datori di lavoro che, pur occupando mediamente più di 5 dipendenti (compresi gli apprendisti) non rientrano nel campo di applicazione della normativa sull’integrazione salariale ordinaria e straordinaria e nei cui settori  non sono intervenuti accordi per l’istituzione di Fondi di solidarietà bilaterali (art. 26) o di Fondi di solidarietà bilaterali alternativi (art. 27).</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823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4D83C2-5053-483D-AAE3-A892B75DEF81}" type="slidenum">
              <a:rPr lang="it-IT" altLang="it-IT" sz="1200">
                <a:solidFill>
                  <a:srgbClr val="FFFFFF"/>
                </a:solidFill>
              </a:rPr>
              <a:pPr>
                <a:spcBef>
                  <a:spcPct val="0"/>
                </a:spcBef>
                <a:buFontTx/>
                <a:buNone/>
              </a:pPr>
              <a:t>332</a:t>
            </a:fld>
            <a:endParaRPr lang="it-IT" altLang="it-IT" sz="1200">
              <a:solidFill>
                <a:srgbClr val="FFFFFF"/>
              </a:solidFill>
            </a:endParaRPr>
          </a:p>
        </p:txBody>
      </p:sp>
      <p:pic>
        <p:nvPicPr>
          <p:cNvPr id="4823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DFEAC8FA-0406-4F4A-B25F-110A22449130}"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231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06538"/>
            <a:ext cx="8351837" cy="49466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 Fondo </a:t>
            </a:r>
            <a:r>
              <a:rPr lang="it-IT" altLang="it-IT" sz="2000" b="1" i="1" dirty="0">
                <a:solidFill>
                  <a:schemeClr val="bg1"/>
                </a:solidFill>
              </a:rPr>
              <a:t>di integrazione salariale (art. 29)</a:t>
            </a:r>
          </a:p>
          <a:p>
            <a:pPr algn="just" eaLnBrk="1" hangingPunct="1">
              <a:defRPr/>
            </a:pPr>
            <a:endParaRPr lang="it-IT" altLang="it-IT" sz="2000" dirty="0">
              <a:solidFill>
                <a:schemeClr val="bg1"/>
              </a:solidFill>
            </a:endParaRPr>
          </a:p>
          <a:p>
            <a:pPr eaLnBrk="1" hangingPunct="1">
              <a:defRPr/>
            </a:pPr>
            <a:r>
              <a:rPr lang="it-IT" altLang="it-IT" sz="2000" i="1" dirty="0">
                <a:solidFill>
                  <a:schemeClr val="bg1"/>
                </a:solidFill>
              </a:rPr>
              <a:t>Le prestazioni del Fondo</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Il Fondo di integrazione salariale </a:t>
            </a:r>
            <a:r>
              <a:rPr lang="it-IT" altLang="it-IT" sz="2000" b="1" dirty="0">
                <a:solidFill>
                  <a:schemeClr val="bg1"/>
                </a:solidFill>
              </a:rPr>
              <a:t>garantisce l’assegno di solidarietà </a:t>
            </a:r>
            <a:r>
              <a:rPr lang="it-IT" altLang="it-IT" sz="2000" dirty="0">
                <a:solidFill>
                  <a:schemeClr val="bg1"/>
                </a:solidFill>
              </a:rPr>
              <a:t>disciplinato dall’art. 31. </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Nel caso di </a:t>
            </a:r>
            <a:r>
              <a:rPr lang="it-IT" altLang="it-IT" sz="2000" b="1" dirty="0">
                <a:solidFill>
                  <a:schemeClr val="bg1"/>
                </a:solidFill>
              </a:rPr>
              <a:t>datori di lavoro che occupano mediamente più di 15 dipendenti </a:t>
            </a:r>
            <a:r>
              <a:rPr lang="it-IT" altLang="it-IT" sz="2000" dirty="0">
                <a:solidFill>
                  <a:schemeClr val="bg1"/>
                </a:solidFill>
              </a:rPr>
              <a:t>viene garantito per un </a:t>
            </a:r>
            <a:r>
              <a:rPr lang="it-IT" altLang="it-IT" sz="2000" b="1" dirty="0">
                <a:solidFill>
                  <a:schemeClr val="bg1"/>
                </a:solidFill>
              </a:rPr>
              <a:t>massimo di 26 settimane in un biennio mobile l’assegno ordinario disciplinato dall’art. 30</a:t>
            </a:r>
            <a:r>
              <a:rPr lang="it-IT" altLang="it-IT" sz="2000" dirty="0">
                <a:solidFill>
                  <a:schemeClr val="bg1"/>
                </a:solidFill>
              </a:rPr>
              <a:t>, in relazione alle causali:</a:t>
            </a:r>
          </a:p>
          <a:p>
            <a:pPr algn="just" eaLnBrk="1" hangingPunct="1">
              <a:defRPr/>
            </a:pPr>
            <a:endParaRPr lang="it-IT" altLang="it-IT" sz="2000" dirty="0">
              <a:solidFill>
                <a:schemeClr val="bg1"/>
              </a:solidFill>
            </a:endParaRPr>
          </a:p>
          <a:p>
            <a:pPr marL="742950" lvl="1" indent="-285750" algn="just" eaLnBrk="1" hangingPunct="1">
              <a:buFont typeface="Arial" panose="020B0604020202020204" pitchFamily="34" charset="0"/>
              <a:buChar char="•"/>
              <a:defRPr/>
            </a:pPr>
            <a:r>
              <a:rPr lang="it-IT" altLang="it-IT" sz="1600" dirty="0">
                <a:solidFill>
                  <a:schemeClr val="bg1"/>
                </a:solidFill>
              </a:rPr>
              <a:t> di sospensione e riduzione dell’attività ordinarie, </a:t>
            </a:r>
            <a:r>
              <a:rPr lang="it-IT" altLang="it-IT" sz="1600" u="sng" dirty="0">
                <a:solidFill>
                  <a:schemeClr val="bg1"/>
                </a:solidFill>
              </a:rPr>
              <a:t>ad esclusione delle intemperie;</a:t>
            </a:r>
          </a:p>
          <a:p>
            <a:pPr marL="742950" lvl="1" indent="-285750" algn="just" eaLnBrk="1" hangingPunct="1">
              <a:buFont typeface="Arial" panose="020B0604020202020204" pitchFamily="34" charset="0"/>
              <a:buChar char="•"/>
              <a:defRPr/>
            </a:pPr>
            <a:r>
              <a:rPr lang="it-IT" altLang="it-IT" sz="1600" dirty="0">
                <a:solidFill>
                  <a:schemeClr val="bg1"/>
                </a:solidFill>
              </a:rPr>
              <a:t> straordinarie, nelle ipotesi di riorganizzazione e di crisi aziendale.</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833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44B4A2-1655-47DD-BF02-5EC0153F49BE}" type="slidenum">
              <a:rPr lang="it-IT" altLang="it-IT" sz="1200">
                <a:solidFill>
                  <a:srgbClr val="FFFFFF"/>
                </a:solidFill>
              </a:rPr>
              <a:pPr>
                <a:spcBef>
                  <a:spcPct val="0"/>
                </a:spcBef>
                <a:buFontTx/>
                <a:buNone/>
              </a:pPr>
              <a:t>333</a:t>
            </a:fld>
            <a:endParaRPr lang="it-IT" altLang="it-IT" sz="1200">
              <a:solidFill>
                <a:srgbClr val="FFFFFF"/>
              </a:solidFill>
            </a:endParaRPr>
          </a:p>
        </p:txBody>
      </p:sp>
      <p:pic>
        <p:nvPicPr>
          <p:cNvPr id="4833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4525A49-6B66-45DA-AC35-7326E56A771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333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73238"/>
            <a:ext cx="8351837" cy="46799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 Fondo </a:t>
            </a:r>
            <a:r>
              <a:rPr lang="it-IT" altLang="it-IT" sz="2000" b="1" i="1" dirty="0">
                <a:solidFill>
                  <a:schemeClr val="bg1"/>
                </a:solidFill>
              </a:rPr>
              <a:t>di integrazione salariale (art. 29)</a:t>
            </a:r>
          </a:p>
          <a:p>
            <a:pPr algn="just" eaLnBrk="1" hangingPunct="1">
              <a:defRPr/>
            </a:pPr>
            <a:endParaRPr lang="it-IT" altLang="it-IT" sz="2000" dirty="0">
              <a:solidFill>
                <a:schemeClr val="bg1"/>
              </a:solidFill>
            </a:endParaRPr>
          </a:p>
          <a:p>
            <a:pPr eaLnBrk="1" hangingPunct="1">
              <a:defRPr/>
            </a:pPr>
            <a:r>
              <a:rPr lang="it-IT" altLang="it-IT" sz="2000" i="1" dirty="0">
                <a:solidFill>
                  <a:schemeClr val="bg1"/>
                </a:solidFill>
              </a:rPr>
              <a:t>I </a:t>
            </a:r>
            <a:r>
              <a:rPr lang="it-IT" altLang="it-IT" sz="2000" i="1" dirty="0" smtClean="0">
                <a:solidFill>
                  <a:schemeClr val="bg1"/>
                </a:solidFill>
              </a:rPr>
              <a:t>limiti</a:t>
            </a:r>
          </a:p>
          <a:p>
            <a:pPr eaLnBrk="1" hangingPunct="1">
              <a:defRPr/>
            </a:pPr>
            <a:endParaRPr lang="it-IT" altLang="it-IT" sz="2000" i="1" dirty="0">
              <a:solidFill>
                <a:schemeClr val="bg1"/>
              </a:solidFill>
            </a:endParaRPr>
          </a:p>
          <a:p>
            <a:pPr algn="just" eaLnBrk="1" hangingPunct="1">
              <a:defRPr/>
            </a:pPr>
            <a:r>
              <a:rPr lang="it-IT" altLang="it-IT" sz="2000" dirty="0">
                <a:solidFill>
                  <a:schemeClr val="bg1"/>
                </a:solidFill>
              </a:rPr>
              <a:t>Le prestazioni vengono erogate nei limiti delle risorse finanziarie acquisite, nel rispetto dell’equilibrio di bilancio  e, in ogni caso, esse </a:t>
            </a:r>
            <a:r>
              <a:rPr lang="it-IT" altLang="it-IT" sz="2000" b="1" dirty="0">
                <a:solidFill>
                  <a:schemeClr val="bg1"/>
                </a:solidFill>
              </a:rPr>
              <a:t>sono erogate all’interno di un “tetto massimo” che non può essere superato e che è pari a 4 volte l’ammontare dei contributi ordinari dovuti dall’azienda,</a:t>
            </a:r>
            <a:r>
              <a:rPr lang="it-IT" altLang="it-IT" sz="2000" dirty="0">
                <a:solidFill>
                  <a:schemeClr val="bg1"/>
                </a:solidFill>
              </a:rPr>
              <a:t> tenuto conto delle prestazioni già fornite o deliberate a favore della stessa.</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843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BC8592-D2E4-4C66-A587-EE05A2EDA959}" type="slidenum">
              <a:rPr lang="it-IT" altLang="it-IT" sz="1200">
                <a:solidFill>
                  <a:srgbClr val="FFFFFF"/>
                </a:solidFill>
              </a:rPr>
              <a:pPr>
                <a:spcBef>
                  <a:spcPct val="0"/>
                </a:spcBef>
                <a:buFontTx/>
                <a:buNone/>
              </a:pPr>
              <a:t>334</a:t>
            </a:fld>
            <a:endParaRPr lang="it-IT" altLang="it-IT" sz="1200">
              <a:solidFill>
                <a:srgbClr val="FFFFFF"/>
              </a:solidFill>
            </a:endParaRPr>
          </a:p>
        </p:txBody>
      </p:sp>
      <p:pic>
        <p:nvPicPr>
          <p:cNvPr id="4843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1DBCE297-D6A9-4D03-A691-5A0BD9E43F13}"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435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374650" y="1628775"/>
            <a:ext cx="8351838" cy="4824413"/>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  </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solidarietà </a:t>
            </a:r>
            <a:r>
              <a:rPr lang="it-IT" altLang="it-IT" sz="2000" b="1" i="1" dirty="0" smtClean="0">
                <a:solidFill>
                  <a:schemeClr val="bg1"/>
                </a:solidFill>
              </a:rPr>
              <a:t>residuale</a:t>
            </a:r>
          </a:p>
          <a:p>
            <a:pPr eaLnBrk="1" hangingPunct="1">
              <a:defRPr/>
            </a:pPr>
            <a:endParaRPr lang="it-IT" altLang="it-IT" sz="2000" i="1"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853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A61223-C8B9-4D3D-84EE-A679E3CA29DC}" type="slidenum">
              <a:rPr lang="it-IT" altLang="it-IT" sz="1200">
                <a:solidFill>
                  <a:srgbClr val="FFFFFF"/>
                </a:solidFill>
              </a:rPr>
              <a:pPr>
                <a:spcBef>
                  <a:spcPct val="0"/>
                </a:spcBef>
                <a:buFontTx/>
                <a:buNone/>
              </a:pPr>
              <a:t>335</a:t>
            </a:fld>
            <a:endParaRPr lang="it-IT" altLang="it-IT" sz="1200">
              <a:solidFill>
                <a:srgbClr val="FFFFFF"/>
              </a:solidFill>
            </a:endParaRPr>
          </a:p>
        </p:txBody>
      </p:sp>
      <p:pic>
        <p:nvPicPr>
          <p:cNvPr id="4853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1360488" y="3284538"/>
            <a:ext cx="6380162" cy="28082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L’INPS, nel Messaggio n. 7637 del 28 dicembre 2015</a:t>
            </a:r>
            <a:r>
              <a:rPr lang="it-IT" dirty="0">
                <a:solidFill>
                  <a:prstClr val="black"/>
                </a:solidFill>
              </a:rPr>
              <a:t>, comunica che il </a:t>
            </a:r>
            <a:r>
              <a:rPr lang="it-IT" b="1" dirty="0">
                <a:solidFill>
                  <a:prstClr val="black"/>
                </a:solidFill>
              </a:rPr>
              <a:t>Fondo di solidarietà residuale è pienamente operativo dal 18 dicembre 2015, </a:t>
            </a:r>
            <a:r>
              <a:rPr lang="it-IT" u="sng" dirty="0">
                <a:solidFill>
                  <a:prstClr val="black"/>
                </a:solidFill>
              </a:rPr>
              <a:t>data dalla quale possono essere presentate le domande di accesso alle prestazioni.</a:t>
            </a:r>
          </a:p>
          <a:p>
            <a:pPr algn="ctr">
              <a:defRPr/>
            </a:pPr>
            <a:endParaRPr lang="it-IT" b="1" dirty="0">
              <a:solidFill>
                <a:prstClr val="black"/>
              </a:solidFill>
            </a:endParaRPr>
          </a:p>
          <a:p>
            <a:pPr algn="ctr">
              <a:defRPr/>
            </a:pPr>
            <a:r>
              <a:rPr lang="it-IT" sz="2000" b="1" dirty="0">
                <a:solidFill>
                  <a:prstClr val="black"/>
                </a:solidFill>
              </a:rPr>
              <a:t>Le prestazioni sono riconosciute per periodi di sospensione o riduzione dell’attività lavorativa intervenuti a decorrere dalla data del 3 dicembre 2015.</a:t>
            </a:r>
          </a:p>
        </p:txBody>
      </p:sp>
      <p:sp>
        <p:nvSpPr>
          <p:cNvPr id="3" name="Segnaposto data 2"/>
          <p:cNvSpPr>
            <a:spLocks noGrp="1"/>
          </p:cNvSpPr>
          <p:nvPr>
            <p:ph type="dt" sz="quarter" idx="10"/>
          </p:nvPr>
        </p:nvSpPr>
        <p:spPr/>
        <p:txBody>
          <a:bodyPr/>
          <a:lstStyle/>
          <a:p>
            <a:pPr>
              <a:defRPr/>
            </a:pPr>
            <a:fld id="{4EEC21D1-C9ED-4450-BE7E-03FB0CE0FCE1}"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538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3"/>
          <p:cNvSpPr/>
          <p:nvPr/>
        </p:nvSpPr>
        <p:spPr>
          <a:xfrm>
            <a:off x="6742113" y="1773238"/>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a:t>
            </a:r>
            <a:r>
              <a:rPr lang="it-IT" sz="1600" dirty="0">
                <a:solidFill>
                  <a:schemeClr val="bg1"/>
                </a:solidFill>
              </a:rPr>
              <a:t>. INPS 7637/15 </a:t>
            </a:r>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solidarietà </a:t>
            </a:r>
            <a:r>
              <a:rPr lang="it-IT" altLang="it-IT" sz="2000" b="1" i="1" dirty="0" smtClean="0">
                <a:solidFill>
                  <a:schemeClr val="bg1"/>
                </a:solidFill>
              </a:rPr>
              <a:t>residuale</a:t>
            </a:r>
          </a:p>
          <a:p>
            <a:pPr eaLnBrk="1" hangingPunct="1">
              <a:defRPr/>
            </a:pPr>
            <a:r>
              <a:rPr lang="it-IT" altLang="it-IT" sz="2000" b="1" i="1" dirty="0">
                <a:solidFill>
                  <a:schemeClr val="bg1"/>
                </a:solidFill>
              </a:rPr>
              <a:t>Messaggio n. 7637 del 28 dicembre </a:t>
            </a:r>
            <a:r>
              <a:rPr lang="it-IT" altLang="it-IT" sz="2000" b="1" i="1" dirty="0" smtClean="0">
                <a:solidFill>
                  <a:schemeClr val="bg1"/>
                </a:solidFill>
              </a:rPr>
              <a:t>2015</a:t>
            </a:r>
          </a:p>
          <a:p>
            <a:pPr eaLnBrk="1" hangingPunct="1">
              <a:defRPr/>
            </a:pPr>
            <a:endParaRPr lang="it-IT" altLang="it-IT" sz="2000" b="1" i="1" dirty="0">
              <a:solidFill>
                <a:schemeClr val="bg1"/>
              </a:solidFill>
            </a:endParaRPr>
          </a:p>
          <a:p>
            <a:pPr eaLnBrk="1" hangingPunct="1">
              <a:defRPr/>
            </a:pPr>
            <a:r>
              <a:rPr lang="it-IT" altLang="it-IT" sz="2000" i="1" dirty="0" smtClean="0">
                <a:solidFill>
                  <a:schemeClr val="bg1"/>
                </a:solidFill>
              </a:rPr>
              <a:t>Prestazioni</a:t>
            </a:r>
            <a:r>
              <a:rPr lang="it-IT" altLang="it-IT" sz="2000" i="1" dirty="0">
                <a:solidFill>
                  <a:schemeClr val="bg1"/>
                </a:solidFill>
              </a:rPr>
              <a:t>. Assegno </a:t>
            </a:r>
            <a:r>
              <a:rPr lang="it-IT" altLang="it-IT" sz="2000" i="1" dirty="0" smtClean="0">
                <a:solidFill>
                  <a:schemeClr val="bg1"/>
                </a:solidFill>
              </a:rPr>
              <a:t>ordinario</a:t>
            </a:r>
          </a:p>
          <a:p>
            <a:pPr eaLnBrk="1" hangingPunct="1">
              <a:defRPr/>
            </a:pPr>
            <a:endParaRPr lang="it-IT" altLang="it-IT" sz="2000" i="1" dirty="0">
              <a:solidFill>
                <a:schemeClr val="bg1"/>
              </a:solidFill>
            </a:endParaRPr>
          </a:p>
          <a:p>
            <a:pPr marL="342900" indent="-342900" algn="just" eaLnBrk="1" hangingPunct="1">
              <a:buFont typeface="Arial" panose="020B0604020202020204" pitchFamily="34" charset="0"/>
              <a:buChar char="•"/>
              <a:defRPr/>
            </a:pPr>
            <a:r>
              <a:rPr lang="it-IT" altLang="it-IT" sz="2000" u="sng" dirty="0">
                <a:solidFill>
                  <a:schemeClr val="bg1"/>
                </a:solidFill>
              </a:rPr>
              <a:t>Con riferimento alle causali di riduzione o sospensione </a:t>
            </a:r>
            <a:r>
              <a:rPr lang="it-IT" altLang="it-IT" sz="2000" dirty="0">
                <a:solidFill>
                  <a:schemeClr val="bg1"/>
                </a:solidFill>
              </a:rPr>
              <a:t>dell’attività lavorativa previste dalla normativa in materia di CIGO e CIGS, </a:t>
            </a:r>
            <a:r>
              <a:rPr lang="it-IT" altLang="it-IT" sz="2000" b="1" dirty="0">
                <a:solidFill>
                  <a:schemeClr val="bg1"/>
                </a:solidFill>
              </a:rPr>
              <a:t>il Fondo garantisce un assegno ordinario di </a:t>
            </a:r>
            <a:r>
              <a:rPr lang="it-IT" altLang="it-IT" sz="2000" b="1" u="sng" dirty="0">
                <a:solidFill>
                  <a:schemeClr val="bg1"/>
                </a:solidFill>
              </a:rPr>
              <a:t>importo pari </a:t>
            </a:r>
            <a:r>
              <a:rPr lang="it-IT" altLang="it-IT" sz="2000" b="1" dirty="0">
                <a:solidFill>
                  <a:schemeClr val="bg1"/>
                </a:solidFill>
              </a:rPr>
              <a:t>all’integrazione salariale </a:t>
            </a:r>
            <a:r>
              <a:rPr lang="it-IT" altLang="it-IT" sz="2000" dirty="0">
                <a:solidFill>
                  <a:schemeClr val="bg1"/>
                </a:solidFill>
              </a:rPr>
              <a:t>(entro il tetto massimo stabilito per la CIG) </a:t>
            </a:r>
            <a:r>
              <a:rPr lang="it-IT" altLang="it-IT" sz="2000" u="sng" dirty="0">
                <a:solidFill>
                  <a:schemeClr val="bg1"/>
                </a:solidFill>
              </a:rPr>
              <a:t>ridotto dell’aliquota prevista a carico del lavoratore apprendista</a:t>
            </a:r>
            <a:r>
              <a:rPr lang="it-IT" altLang="it-IT" sz="2000" u="sng" dirty="0" smtClean="0">
                <a:solidFill>
                  <a:schemeClr val="bg1"/>
                </a:solidFill>
              </a:rPr>
              <a:t>.</a:t>
            </a:r>
          </a:p>
          <a:p>
            <a:pPr algn="just" eaLnBrk="1" hangingPunct="1">
              <a:defRPr/>
            </a:pPr>
            <a:endParaRPr lang="it-IT" altLang="it-IT" sz="2000" u="sng"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Nessuna prestazione è erogata dal Fondo in caso di cessazione anche parziale dell’attività</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864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8F350F-5FC1-494D-A6EF-4F70CCB28C5C}" type="slidenum">
              <a:rPr lang="it-IT" altLang="it-IT" sz="1200">
                <a:solidFill>
                  <a:srgbClr val="FFFFFF"/>
                </a:solidFill>
              </a:rPr>
              <a:pPr>
                <a:spcBef>
                  <a:spcPct val="0"/>
                </a:spcBef>
                <a:buFontTx/>
                <a:buNone/>
              </a:pPr>
              <a:t>336</a:t>
            </a:fld>
            <a:endParaRPr lang="it-IT" altLang="it-IT" sz="1200">
              <a:solidFill>
                <a:srgbClr val="FFFFFF"/>
              </a:solidFill>
            </a:endParaRPr>
          </a:p>
        </p:txBody>
      </p:sp>
      <p:pic>
        <p:nvPicPr>
          <p:cNvPr id="48640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640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35775" y="2565400"/>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a:t>
            </a:r>
            <a:r>
              <a:rPr lang="it-IT" sz="1600" dirty="0">
                <a:solidFill>
                  <a:schemeClr val="bg1"/>
                </a:solidFill>
              </a:rPr>
              <a:t>. INPS  7637/15 </a:t>
            </a: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solidarietà </a:t>
            </a:r>
            <a:r>
              <a:rPr lang="it-IT" altLang="it-IT" sz="2000" b="1" i="1" dirty="0" smtClean="0">
                <a:solidFill>
                  <a:schemeClr val="bg1"/>
                </a:solidFill>
              </a:rPr>
              <a:t>residuale</a:t>
            </a:r>
          </a:p>
          <a:p>
            <a:pPr eaLnBrk="1" hangingPunct="1">
              <a:defRPr/>
            </a:pPr>
            <a:r>
              <a:rPr lang="it-IT" altLang="it-IT" sz="2000" b="1" i="1" dirty="0">
                <a:solidFill>
                  <a:schemeClr val="bg1"/>
                </a:solidFill>
              </a:rPr>
              <a:t>Messaggio n. 7637 del 28 dicembre </a:t>
            </a:r>
            <a:r>
              <a:rPr lang="it-IT" altLang="it-IT" sz="2000" b="1" i="1" dirty="0" smtClean="0">
                <a:solidFill>
                  <a:schemeClr val="bg1"/>
                </a:solidFill>
              </a:rPr>
              <a:t>2015</a:t>
            </a:r>
          </a:p>
          <a:p>
            <a:pPr eaLnBrk="1" hangingPunct="1">
              <a:defRPr/>
            </a:pPr>
            <a:endParaRPr lang="it-IT" altLang="it-IT" sz="2000" b="1" i="1" dirty="0">
              <a:solidFill>
                <a:schemeClr val="bg1"/>
              </a:solidFill>
            </a:endParaRPr>
          </a:p>
          <a:p>
            <a:pPr eaLnBrk="1" hangingPunct="1">
              <a:defRPr/>
            </a:pPr>
            <a:r>
              <a:rPr lang="it-IT" altLang="it-IT" sz="2000" i="1" dirty="0">
                <a:solidFill>
                  <a:schemeClr val="bg1"/>
                </a:solidFill>
              </a:rPr>
              <a:t>Beneficiari della </a:t>
            </a:r>
            <a:r>
              <a:rPr lang="it-IT" altLang="it-IT" sz="2000" i="1" dirty="0" smtClean="0">
                <a:solidFill>
                  <a:schemeClr val="bg1"/>
                </a:solidFill>
              </a:rPr>
              <a:t>prestazione</a:t>
            </a:r>
          </a:p>
          <a:p>
            <a:pPr eaLnBrk="1" hangingPunct="1">
              <a:defRPr/>
            </a:pPr>
            <a:endParaRPr lang="it-IT" altLang="it-IT" sz="2000" i="1" dirty="0">
              <a:solidFill>
                <a:schemeClr val="bg1"/>
              </a:solidFill>
            </a:endParaRPr>
          </a:p>
          <a:p>
            <a:pPr algn="just" eaLnBrk="1" hangingPunct="1">
              <a:defRPr/>
            </a:pPr>
            <a:r>
              <a:rPr lang="it-IT" altLang="it-IT" sz="2000" b="1" dirty="0">
                <a:solidFill>
                  <a:schemeClr val="bg1"/>
                </a:solidFill>
              </a:rPr>
              <a:t>I soggetti destinatari </a:t>
            </a:r>
            <a:r>
              <a:rPr lang="it-IT" altLang="it-IT" sz="2000" dirty="0">
                <a:solidFill>
                  <a:schemeClr val="bg1"/>
                </a:solidFill>
              </a:rPr>
              <a:t>dell’assegno sono i dipendenti delle predette aziende </a:t>
            </a:r>
            <a:r>
              <a:rPr lang="it-IT" altLang="it-IT" sz="2000" u="sng" dirty="0">
                <a:solidFill>
                  <a:schemeClr val="bg1"/>
                </a:solidFill>
              </a:rPr>
              <a:t>(imprese con una media di più di 15 dipendenti nel semestre precedente la data di inizio dell’evento</a:t>
            </a:r>
            <a:r>
              <a:rPr lang="it-IT" altLang="it-IT" sz="2000" dirty="0">
                <a:solidFill>
                  <a:schemeClr val="bg1"/>
                </a:solidFill>
              </a:rPr>
              <a:t>), assunti anche a tempo determinato o parziale, compresi gli apprendisti, ed esclusi i dirigenti e i lavoratori a domicilio, </a:t>
            </a:r>
            <a:r>
              <a:rPr lang="it-IT" altLang="it-IT" sz="2000" b="1" dirty="0">
                <a:solidFill>
                  <a:schemeClr val="bg1"/>
                </a:solidFill>
              </a:rPr>
              <a:t>con un’anzianità di effettivo lavoro di almeno 90 giorni dalla data di presentazione della domanda</a:t>
            </a:r>
            <a:r>
              <a:rPr lang="it-IT" altLang="it-IT" sz="2000" dirty="0">
                <a:solidFill>
                  <a:schemeClr val="bg1"/>
                </a:solidFill>
              </a:rPr>
              <a:t>, </a:t>
            </a:r>
            <a:r>
              <a:rPr lang="it-IT" altLang="it-IT" sz="2000" u="sng" dirty="0">
                <a:solidFill>
                  <a:schemeClr val="bg1"/>
                </a:solidFill>
              </a:rPr>
              <a:t>presso l’unità produttiva </a:t>
            </a:r>
            <a:r>
              <a:rPr lang="it-IT" altLang="it-IT" sz="2000" dirty="0">
                <a:solidFill>
                  <a:schemeClr val="bg1"/>
                </a:solidFill>
              </a:rPr>
              <a:t>per la quale è richiesto il trattamento.</a:t>
            </a:r>
          </a:p>
        </p:txBody>
      </p:sp>
      <p:sp>
        <p:nvSpPr>
          <p:cNvPr id="4874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ADFBBC-900C-4BB1-AF4E-50BC84912834}" type="slidenum">
              <a:rPr lang="it-IT" altLang="it-IT" sz="1200">
                <a:solidFill>
                  <a:srgbClr val="FFFFFF"/>
                </a:solidFill>
              </a:rPr>
              <a:pPr>
                <a:spcBef>
                  <a:spcPct val="0"/>
                </a:spcBef>
                <a:buFontTx/>
                <a:buNone/>
              </a:pPr>
              <a:t>337</a:t>
            </a:fld>
            <a:endParaRPr lang="it-IT" altLang="it-IT" sz="1200">
              <a:solidFill>
                <a:srgbClr val="FFFFFF"/>
              </a:solidFill>
            </a:endParaRPr>
          </a:p>
        </p:txBody>
      </p:sp>
      <p:pic>
        <p:nvPicPr>
          <p:cNvPr id="4874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B3A10258-36BA-4AF8-AE98-9B9633AF7C7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743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62750" y="24923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a:t>
            </a:r>
            <a:r>
              <a:rPr lang="it-IT" sz="1600" dirty="0">
                <a:solidFill>
                  <a:schemeClr val="bg1"/>
                </a:solidFill>
              </a:rPr>
              <a:t>. INPS  7637/15 </a:t>
            </a:r>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44638"/>
            <a:ext cx="8351837" cy="47529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endParaRPr lang="it-IT" altLang="it-IT" sz="2400" b="1" i="1" dirty="0">
              <a:solidFill>
                <a:schemeClr val="bg1"/>
              </a:solidFill>
            </a:endParaRPr>
          </a:p>
          <a:p>
            <a:pPr eaLnBrk="1" hangingPunct="1">
              <a:defRPr/>
            </a:pPr>
            <a:r>
              <a:rPr lang="it-IT" altLang="it-IT" sz="2000" b="1" i="1" dirty="0">
                <a:solidFill>
                  <a:schemeClr val="bg1"/>
                </a:solidFill>
              </a:rPr>
              <a:t> </a:t>
            </a:r>
            <a:r>
              <a:rPr lang="it-IT" altLang="it-IT" sz="2000" b="1" i="1" dirty="0" smtClean="0">
                <a:solidFill>
                  <a:schemeClr val="bg1"/>
                </a:solidFill>
              </a:rPr>
              <a:t>Fondo </a:t>
            </a:r>
            <a:r>
              <a:rPr lang="it-IT" altLang="it-IT" sz="2000" b="1" i="1" dirty="0">
                <a:solidFill>
                  <a:schemeClr val="bg1"/>
                </a:solidFill>
              </a:rPr>
              <a:t>di solidarietà residuale (art. 28)</a:t>
            </a:r>
          </a:p>
          <a:p>
            <a:pPr algn="just" eaLnBrk="1" hangingPunct="1">
              <a:defRPr/>
            </a:pPr>
            <a:endParaRPr lang="it-IT" altLang="it-IT" sz="2000" dirty="0">
              <a:solidFill>
                <a:schemeClr val="bg1"/>
              </a:solidFill>
            </a:endParaRPr>
          </a:p>
          <a:p>
            <a:pPr eaLnBrk="1" hangingPunct="1">
              <a:defRPr/>
            </a:pPr>
            <a:r>
              <a:rPr lang="it-IT" altLang="it-IT" sz="2000" b="1" dirty="0">
                <a:solidFill>
                  <a:schemeClr val="bg1"/>
                </a:solidFill>
              </a:rPr>
              <a:t>All’assegno ordinario erogato dal Fondo residuale trova applicazione la disciplina CIGO</a:t>
            </a:r>
            <a:r>
              <a:rPr lang="it-IT" altLang="it-IT" sz="2000" dirty="0">
                <a:solidFill>
                  <a:schemeClr val="bg1"/>
                </a:solidFill>
              </a:rPr>
              <a:t>, in particolare non possono essere autorizzate ore  di integrazione eccedenti il limite di </a:t>
            </a:r>
            <a:r>
              <a:rPr lang="it-IT" altLang="it-IT" sz="2000" b="1" dirty="0">
                <a:solidFill>
                  <a:schemeClr val="bg1"/>
                </a:solidFill>
              </a:rPr>
              <a:t>un terzo delle ore ordinarie lavorabili </a:t>
            </a:r>
            <a:r>
              <a:rPr lang="it-IT" altLang="it-IT" sz="2000" dirty="0">
                <a:solidFill>
                  <a:schemeClr val="bg1"/>
                </a:solidFill>
              </a:rPr>
              <a:t>nel biennio mobile, con riferimento a tutti i lavoratori dell’unità produttiva mediamente occupati nel semestre precedente la domanda di concessione</a:t>
            </a:r>
            <a:r>
              <a:rPr lang="it-IT" altLang="it-IT" sz="2000" dirty="0" smtClean="0">
                <a:solidFill>
                  <a:schemeClr val="bg1"/>
                </a:solidFill>
              </a:rPr>
              <a:t>.</a:t>
            </a:r>
          </a:p>
          <a:p>
            <a:pPr eaLnBrk="1" hangingPunct="1">
              <a:defRPr/>
            </a:pPr>
            <a:endParaRPr lang="it-IT" altLang="it-IT" sz="2000" dirty="0">
              <a:solidFill>
                <a:schemeClr val="bg1"/>
              </a:solidFill>
            </a:endParaRPr>
          </a:p>
          <a:p>
            <a:pPr eaLnBrk="1" hangingPunct="1">
              <a:defRPr/>
            </a:pPr>
            <a:r>
              <a:rPr lang="it-IT" altLang="it-IT" sz="2000" dirty="0" smtClean="0">
                <a:solidFill>
                  <a:schemeClr val="bg1"/>
                </a:solidFill>
              </a:rPr>
              <a:t>Inoltre in riferimento al Fondo Residuale trova applicazione:</a:t>
            </a: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4884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99DF61-DB45-445C-BAB3-A90D71BF2FE0}" type="slidenum">
              <a:rPr lang="it-IT" altLang="it-IT" sz="1200">
                <a:solidFill>
                  <a:srgbClr val="FFFFFF"/>
                </a:solidFill>
              </a:rPr>
              <a:pPr>
                <a:spcBef>
                  <a:spcPct val="0"/>
                </a:spcBef>
                <a:buFontTx/>
                <a:buNone/>
              </a:pPr>
              <a:t>338</a:t>
            </a:fld>
            <a:endParaRPr lang="it-IT" altLang="it-IT" sz="1200">
              <a:solidFill>
                <a:srgbClr val="FFFFFF"/>
              </a:solidFill>
            </a:endParaRPr>
          </a:p>
        </p:txBody>
      </p:sp>
      <p:pic>
        <p:nvPicPr>
          <p:cNvPr id="4884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E54DE6F-EF62-4679-A1ED-7B4071D8622D}"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845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in giù 2"/>
          <p:cNvSpPr/>
          <p:nvPr/>
        </p:nvSpPr>
        <p:spPr>
          <a:xfrm>
            <a:off x="4303713" y="5773738"/>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Ovale 8"/>
          <p:cNvSpPr/>
          <p:nvPr/>
        </p:nvSpPr>
        <p:spPr>
          <a:xfrm>
            <a:off x="6746875" y="1916113"/>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30/2016 </a:t>
            </a: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427663"/>
          </a:xfrm>
          <a:ln>
            <a:solidFill>
              <a:schemeClr val="bg2">
                <a:lumMod val="40000"/>
                <a:lumOff val="60000"/>
              </a:schemeClr>
            </a:solidFill>
          </a:ln>
        </p:spPr>
        <p:txBody>
          <a:bodyPr/>
          <a:lstStyle/>
          <a:p>
            <a:pPr eaLnBrk="1" hangingPunct="1">
              <a:defRPr/>
            </a:pPr>
            <a:endParaRPr lang="it-IT" altLang="it-IT" sz="2400" b="1" i="1" dirty="0" smtClean="0">
              <a:solidFill>
                <a:schemeClr val="bg1"/>
              </a:solidFill>
            </a:endParaRPr>
          </a:p>
          <a:p>
            <a:pPr eaLnBrk="1" hangingPunct="1">
              <a:defRPr/>
            </a:pPr>
            <a:r>
              <a:rPr lang="it-IT" altLang="it-IT" sz="2400" b="1" i="1" dirty="0" smtClean="0">
                <a:solidFill>
                  <a:schemeClr val="bg1"/>
                </a:solidFill>
              </a:rPr>
              <a:t> </a:t>
            </a:r>
          </a:p>
          <a:p>
            <a:pPr algn="just" eaLnBrk="1" hangingPunct="1">
              <a:defRPr/>
            </a:pPr>
            <a:r>
              <a:rPr lang="it-IT" altLang="it-IT" sz="2000" i="1" dirty="0" smtClean="0">
                <a:solidFill>
                  <a:schemeClr val="bg1"/>
                </a:solidFill>
              </a:rPr>
              <a:t>•</a:t>
            </a:r>
            <a:r>
              <a:rPr lang="it-IT" altLang="it-IT" sz="2000" i="1" dirty="0">
                <a:solidFill>
                  <a:schemeClr val="bg1"/>
                </a:solidFill>
              </a:rPr>
              <a:t>	il requisito, da parte del lavoratore beneficiario, di un’anzianità di effettivo lavoro di almeno 90 giorni alla data di presentazione della domanda di concessione, presso l’unità produttiva per la quale è richiesto il trattamento;</a:t>
            </a:r>
          </a:p>
          <a:p>
            <a:pPr algn="just" eaLnBrk="1" hangingPunct="1">
              <a:defRPr/>
            </a:pPr>
            <a:r>
              <a:rPr lang="it-IT" altLang="it-IT" sz="2000" i="1" dirty="0">
                <a:solidFill>
                  <a:schemeClr val="bg1"/>
                </a:solidFill>
              </a:rPr>
              <a:t>•	l’inclusione tra i destinatari dei trattamenti di integrazione salariale dei lavoratori assunti con contratto di apprendistato professionalizzante;</a:t>
            </a:r>
          </a:p>
          <a:p>
            <a:pPr algn="just" eaLnBrk="1" hangingPunct="1">
              <a:defRPr/>
            </a:pPr>
            <a:r>
              <a:rPr lang="it-IT" altLang="it-IT" sz="2000" i="1" dirty="0">
                <a:solidFill>
                  <a:schemeClr val="bg1"/>
                </a:solidFill>
              </a:rPr>
              <a:t>•	la proroga del periodo di apprendistato in misura equivalente all’ammontare delle ore di integrazione salariale fruite;</a:t>
            </a:r>
          </a:p>
          <a:p>
            <a:pPr algn="just" eaLnBrk="1" hangingPunct="1">
              <a:defRPr/>
            </a:pPr>
            <a:r>
              <a:rPr lang="it-IT" altLang="it-IT" sz="2000" i="1" dirty="0">
                <a:solidFill>
                  <a:schemeClr val="bg1"/>
                </a:solidFill>
              </a:rPr>
              <a:t>•	il limite di durata massima complessiva di 24 mesi in un quinquennio mobile (fatta salva l’ipotesi di ricorso alla causale del contratto di solidarietà, la cui durata si computa per la metà);</a:t>
            </a:r>
          </a:p>
          <a:p>
            <a:pPr algn="just" eaLnBrk="1" hangingPunct="1">
              <a:defRPr/>
            </a:pPr>
            <a:r>
              <a:rPr lang="it-IT" altLang="it-IT" sz="2000" i="1" dirty="0">
                <a:solidFill>
                  <a:schemeClr val="bg1"/>
                </a:solidFill>
              </a:rPr>
              <a:t>•	le modalità di erogazione e i termini per il rimborso delle integrazioni salariale;</a:t>
            </a:r>
          </a:p>
          <a:p>
            <a:pPr algn="just" eaLnBrk="1" hangingPunct="1">
              <a:defRPr/>
            </a:pPr>
            <a:r>
              <a:rPr lang="it-IT" altLang="it-IT" sz="2000" i="1" dirty="0">
                <a:solidFill>
                  <a:schemeClr val="bg1"/>
                </a:solidFill>
              </a:rPr>
              <a:t>•	le disposizione di condizionalità e politiche attive.</a:t>
            </a:r>
          </a:p>
        </p:txBody>
      </p:sp>
      <p:sp>
        <p:nvSpPr>
          <p:cNvPr id="4894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108483-7F66-400B-A00D-18AD63CD234C}" type="slidenum">
              <a:rPr lang="it-IT" altLang="it-IT" sz="1200">
                <a:solidFill>
                  <a:srgbClr val="FFFFFF"/>
                </a:solidFill>
              </a:rPr>
              <a:pPr>
                <a:spcBef>
                  <a:spcPct val="0"/>
                </a:spcBef>
                <a:buFontTx/>
                <a:buNone/>
              </a:pPr>
              <a:t>339</a:t>
            </a:fld>
            <a:endParaRPr lang="it-IT" altLang="it-IT" sz="1200">
              <a:solidFill>
                <a:srgbClr val="FFFFFF"/>
              </a:solidFill>
            </a:endParaRPr>
          </a:p>
        </p:txBody>
      </p:sp>
      <p:pic>
        <p:nvPicPr>
          <p:cNvPr id="4894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E54DE6F-EF62-4679-A1ED-7B4071D8622D}"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8947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in giù 2"/>
          <p:cNvSpPr/>
          <p:nvPr/>
        </p:nvSpPr>
        <p:spPr>
          <a:xfrm>
            <a:off x="4427538" y="1517650"/>
            <a:ext cx="485775"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Ovale 8"/>
          <p:cNvSpPr/>
          <p:nvPr/>
        </p:nvSpPr>
        <p:spPr>
          <a:xfrm>
            <a:off x="6510338" y="15652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30/2016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defRPr/>
            </a:pPr>
            <a:r>
              <a:rPr lang="it-IT" altLang="it-IT" sz="2200" b="1" dirty="0" smtClean="0">
                <a:solidFill>
                  <a:schemeClr val="bg1"/>
                </a:solidFill>
              </a:rPr>
              <a:t>1. </a:t>
            </a:r>
            <a:r>
              <a:rPr lang="it-IT" altLang="it-IT" sz="2200" b="1" u="sng" dirty="0" smtClean="0">
                <a:solidFill>
                  <a:schemeClr val="bg1"/>
                </a:solidFill>
              </a:rPr>
              <a:t>Comunicazione al datore di lavoro</a:t>
            </a:r>
          </a:p>
          <a:p>
            <a:pPr marL="514350" indent="-514350"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Va ricordato infatti che soltanto la </a:t>
            </a:r>
            <a:r>
              <a:rPr lang="it-IT" altLang="it-IT" sz="2200" b="1" dirty="0" smtClean="0">
                <a:solidFill>
                  <a:schemeClr val="bg1"/>
                </a:solidFill>
              </a:rPr>
              <a:t>Posta Elettronica Certificata (PEC)</a:t>
            </a:r>
            <a:r>
              <a:rPr lang="it-IT" altLang="it-IT" sz="2200" dirty="0" smtClean="0">
                <a:solidFill>
                  <a:schemeClr val="bg1"/>
                </a:solidFill>
              </a:rPr>
              <a:t> configura un sistema avente un </a:t>
            </a:r>
            <a:r>
              <a:rPr lang="it-IT" altLang="it-IT" sz="2200" b="1" dirty="0" smtClean="0">
                <a:solidFill>
                  <a:schemeClr val="bg1"/>
                </a:solidFill>
              </a:rPr>
              <a:t>valore legale equiparato</a:t>
            </a:r>
            <a:r>
              <a:rPr lang="it-IT" altLang="it-IT" sz="2200" dirty="0" smtClean="0">
                <a:solidFill>
                  <a:schemeClr val="bg1"/>
                </a:solidFill>
              </a:rPr>
              <a:t> ad una </a:t>
            </a:r>
            <a:r>
              <a:rPr lang="it-IT" altLang="it-IT" sz="2200" b="1" dirty="0" smtClean="0">
                <a:solidFill>
                  <a:schemeClr val="bg1"/>
                </a:solidFill>
              </a:rPr>
              <a:t>raccomandata postale con ricevuta di ritorno</a:t>
            </a:r>
            <a:r>
              <a:rPr lang="it-IT" altLang="it-IT" sz="2200" dirty="0" smtClean="0">
                <a:solidFill>
                  <a:schemeClr val="bg1"/>
                </a:solidFill>
              </a:rPr>
              <a:t>, come stabilito dalla vigente normativa (DPR 11 Febbraio 2005 n.68, e succ.).</a:t>
            </a: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r>
              <a:rPr lang="it-IT" altLang="it-IT" sz="2200" u="sng" dirty="0" smtClean="0">
                <a:solidFill>
                  <a:schemeClr val="bg1"/>
                </a:solidFill>
              </a:rPr>
              <a:t>Senza sottacere in merito all’evenienza che il datore di lavoro possa sempre negare di aver ricevuto una comunicazione a mezzo mail ordinaria (evenienza certamente non possibile con la PEC).</a:t>
            </a: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r>
              <a:rPr lang="it-IT" altLang="it-IT" sz="2200" dirty="0" smtClean="0">
                <a:solidFill>
                  <a:schemeClr val="bg1"/>
                </a:solidFill>
              </a:rPr>
              <a:t/>
            </a:r>
            <a:br>
              <a:rPr lang="it-IT" altLang="it-IT" sz="2200" dirty="0" smtClean="0">
                <a:solidFill>
                  <a:schemeClr val="bg1"/>
                </a:solidFill>
              </a:rPr>
            </a:br>
            <a:endParaRPr lang="it-IT" altLang="it-IT" sz="2200" dirty="0" smtClean="0">
              <a:solidFill>
                <a:schemeClr val="bg1"/>
              </a:solidFill>
            </a:endParaRPr>
          </a:p>
        </p:txBody>
      </p:sp>
      <p:sp>
        <p:nvSpPr>
          <p:cNvPr id="378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C9581A-9720-45D3-B9B4-CBB4433F6619}" type="slidenum">
              <a:rPr lang="it-IT" altLang="it-IT" sz="1200">
                <a:solidFill>
                  <a:srgbClr val="FFFFFF"/>
                </a:solidFill>
              </a:rPr>
              <a:pPr>
                <a:spcBef>
                  <a:spcPct val="0"/>
                </a:spcBef>
                <a:buFontTx/>
                <a:buNone/>
              </a:pPr>
              <a:t>34</a:t>
            </a:fld>
            <a:endParaRPr lang="it-IT" altLang="it-IT" sz="1200">
              <a:solidFill>
                <a:srgbClr val="FFFFFF"/>
              </a:solidFill>
            </a:endParaRPr>
          </a:p>
        </p:txBody>
      </p:sp>
      <p:pic>
        <p:nvPicPr>
          <p:cNvPr id="378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3789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5435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solidarietà </a:t>
            </a:r>
            <a:r>
              <a:rPr lang="it-IT" altLang="it-IT" sz="2000" b="1" i="1" dirty="0" smtClean="0">
                <a:solidFill>
                  <a:schemeClr val="bg1"/>
                </a:solidFill>
              </a:rPr>
              <a:t>residuale</a:t>
            </a:r>
          </a:p>
          <a:p>
            <a:pPr eaLnBrk="1" hangingPunct="1">
              <a:defRPr/>
            </a:pPr>
            <a:r>
              <a:rPr lang="it-IT" altLang="it-IT" sz="2000" b="1" i="1" dirty="0">
                <a:solidFill>
                  <a:schemeClr val="bg1"/>
                </a:solidFill>
              </a:rPr>
              <a:t>Messaggio n. 7637 del 28 dicembre </a:t>
            </a:r>
            <a:r>
              <a:rPr lang="it-IT" altLang="it-IT" sz="2000" b="1" i="1" dirty="0" smtClean="0">
                <a:solidFill>
                  <a:schemeClr val="bg1"/>
                </a:solidFill>
              </a:rPr>
              <a:t>2015</a:t>
            </a:r>
          </a:p>
          <a:p>
            <a:pPr eaLnBrk="1" hangingPunct="1">
              <a:defRPr/>
            </a:pPr>
            <a:r>
              <a:rPr lang="it-IT" altLang="it-IT" sz="2000" i="1" dirty="0" smtClean="0">
                <a:solidFill>
                  <a:schemeClr val="bg1"/>
                </a:solidFill>
              </a:rPr>
              <a:t>Contributo di finanziamento</a:t>
            </a:r>
          </a:p>
          <a:p>
            <a:pPr algn="just" eaLnBrk="1" hangingPunct="1">
              <a:defRPr/>
            </a:pPr>
            <a:r>
              <a:rPr lang="it-IT" altLang="it-IT" sz="2000" dirty="0" smtClean="0">
                <a:solidFill>
                  <a:schemeClr val="bg1"/>
                </a:solidFill>
              </a:rPr>
              <a:t>Come </a:t>
            </a:r>
            <a:r>
              <a:rPr lang="it-IT" altLang="it-IT" sz="2000" dirty="0">
                <a:solidFill>
                  <a:schemeClr val="bg1"/>
                </a:solidFill>
              </a:rPr>
              <a:t>noto il contributo di finanziamento ordinario versato dalle imprese rientranti nel campo di applicazione del Fondo è pari:</a:t>
            </a:r>
          </a:p>
          <a:p>
            <a:pPr algn="just" eaLnBrk="1" hangingPunct="1">
              <a:defRPr/>
            </a:pPr>
            <a:r>
              <a:rPr lang="it-IT" altLang="it-IT" sz="2000" dirty="0">
                <a:solidFill>
                  <a:schemeClr val="bg1"/>
                </a:solidFill>
              </a:rPr>
              <a:t>•	</a:t>
            </a:r>
            <a:r>
              <a:rPr lang="it-IT" altLang="it-IT" sz="2000" b="1" dirty="0">
                <a:solidFill>
                  <a:schemeClr val="bg1"/>
                </a:solidFill>
              </a:rPr>
              <a:t>allo 0,50% </a:t>
            </a:r>
            <a:r>
              <a:rPr lang="it-IT" altLang="it-IT" sz="2000" dirty="0">
                <a:solidFill>
                  <a:schemeClr val="bg1"/>
                </a:solidFill>
              </a:rPr>
              <a:t>fino al 31 dicembre 2015;</a:t>
            </a:r>
          </a:p>
          <a:p>
            <a:pPr algn="just" eaLnBrk="1" hangingPunct="1">
              <a:defRPr/>
            </a:pPr>
            <a:r>
              <a:rPr lang="it-IT" altLang="it-IT" sz="2000" dirty="0">
                <a:solidFill>
                  <a:schemeClr val="bg1"/>
                </a:solidFill>
              </a:rPr>
              <a:t>•	</a:t>
            </a:r>
            <a:r>
              <a:rPr lang="it-IT" altLang="it-IT" sz="2000" b="1" dirty="0">
                <a:solidFill>
                  <a:schemeClr val="bg1"/>
                </a:solidFill>
              </a:rPr>
              <a:t>allo 0,65% </a:t>
            </a:r>
            <a:r>
              <a:rPr lang="it-IT" altLang="it-IT" sz="2000" dirty="0">
                <a:solidFill>
                  <a:schemeClr val="bg1"/>
                </a:solidFill>
              </a:rPr>
              <a:t>dal 1° gennaio 2016 (per i datori di lavoro che occupano mediamente più di 15 dipendenti mentre è pari allo 0,45% per i datori di lavoro che occupano mediamente da 5 a 15 dipendenti);</a:t>
            </a:r>
          </a:p>
          <a:p>
            <a:pPr algn="just" eaLnBrk="1" hangingPunct="1">
              <a:defRPr/>
            </a:pPr>
            <a:r>
              <a:rPr lang="it-IT" altLang="it-IT" sz="2000" dirty="0">
                <a:solidFill>
                  <a:schemeClr val="bg1"/>
                </a:solidFill>
              </a:rPr>
              <a:t>•	</a:t>
            </a:r>
            <a:r>
              <a:rPr lang="it-IT" altLang="it-IT" sz="2000" b="1" dirty="0">
                <a:solidFill>
                  <a:schemeClr val="bg1"/>
                </a:solidFill>
              </a:rPr>
              <a:t>ripartito per </a:t>
            </a:r>
            <a:r>
              <a:rPr lang="it-IT" altLang="it-IT" sz="2000" dirty="0">
                <a:solidFill>
                  <a:schemeClr val="bg1"/>
                </a:solidFill>
              </a:rPr>
              <a:t>due terzi a carico del datore di lavoro e un terzo a carico del lavoratore.</a:t>
            </a:r>
          </a:p>
          <a:p>
            <a:pPr eaLnBrk="1" hangingPunct="1">
              <a:defRPr/>
            </a:pPr>
            <a:r>
              <a:rPr lang="it-IT" altLang="it-IT" sz="2000" b="1" dirty="0">
                <a:solidFill>
                  <a:schemeClr val="bg1"/>
                </a:solidFill>
              </a:rPr>
              <a:t>Al riguardo l’Istituto chiarisce che i contributi versati con riferimento al periodo 1° gennaio 2014 - 18 dicembre 2015 costituiscono le riserve finanziarie ai fini dell’erogazione delle prestazioni (art. 35, comma 2, del </a:t>
            </a:r>
            <a:r>
              <a:rPr lang="it-IT" altLang="it-IT" sz="2000" b="1" dirty="0" err="1">
                <a:solidFill>
                  <a:schemeClr val="bg1"/>
                </a:solidFill>
              </a:rPr>
              <a:t>D.Lgs</a:t>
            </a:r>
            <a:r>
              <a:rPr lang="it-IT" altLang="it-IT" sz="2000" b="1" dirty="0">
                <a:solidFill>
                  <a:schemeClr val="bg1"/>
                </a:solidFill>
              </a:rPr>
              <a:t> n. 148/2015).</a:t>
            </a:r>
          </a:p>
        </p:txBody>
      </p:sp>
      <p:sp>
        <p:nvSpPr>
          <p:cNvPr id="4905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98D719-C9CC-4D81-A41F-913C150EEC0C}" type="slidenum">
              <a:rPr lang="it-IT" altLang="it-IT" sz="1200">
                <a:solidFill>
                  <a:srgbClr val="FFFFFF"/>
                </a:solidFill>
              </a:rPr>
              <a:pPr>
                <a:spcBef>
                  <a:spcPct val="0"/>
                </a:spcBef>
                <a:buFontTx/>
                <a:buNone/>
              </a:pPr>
              <a:t>340</a:t>
            </a:fld>
            <a:endParaRPr lang="it-IT" altLang="it-IT" sz="1200">
              <a:solidFill>
                <a:srgbClr val="FFFFFF"/>
              </a:solidFill>
            </a:endParaRPr>
          </a:p>
        </p:txBody>
      </p:sp>
      <p:pic>
        <p:nvPicPr>
          <p:cNvPr id="4905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9684CA2-3DBE-464E-A20B-C9A6DBEF356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050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143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35775" y="2068513"/>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a:t>
            </a:r>
            <a:r>
              <a:rPr lang="it-IT" sz="1600" dirty="0">
                <a:solidFill>
                  <a:schemeClr val="bg1"/>
                </a:solidFill>
              </a:rPr>
              <a:t>. INPS  7637/15 </a:t>
            </a: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543550"/>
          </a:xfrm>
          <a:ln>
            <a:solidFill>
              <a:schemeClr val="bg2">
                <a:lumMod val="40000"/>
                <a:lumOff val="60000"/>
              </a:schemeClr>
            </a:solidFill>
          </a:ln>
        </p:spPr>
        <p:txBody>
          <a:bodyPr/>
          <a:lstStyle/>
          <a:p>
            <a:pPr eaLnBrk="1" hangingPunct="1">
              <a:defRPr/>
            </a:pPr>
            <a:endParaRPr lang="it-IT" altLang="it-IT" sz="2400" b="1" i="1" dirty="0" smtClean="0">
              <a:solidFill>
                <a:schemeClr val="bg1"/>
              </a:solidFill>
            </a:endParaRPr>
          </a:p>
          <a:p>
            <a:pPr eaLnBrk="1" hangingPunct="1">
              <a:defRPr/>
            </a:pPr>
            <a:endParaRPr lang="it-IT" altLang="it-IT" sz="2400" b="1" i="1" dirty="0" smtClean="0">
              <a:solidFill>
                <a:schemeClr val="bg1"/>
              </a:solidFill>
            </a:endParaRPr>
          </a:p>
          <a:p>
            <a:pPr eaLnBrk="1" hangingPunct="1">
              <a:defRPr/>
            </a:pPr>
            <a:endParaRPr lang="it-IT" altLang="it-IT" sz="2400" b="1" i="1" dirty="0">
              <a:solidFill>
                <a:schemeClr val="bg1"/>
              </a:solidFill>
            </a:endParaRPr>
          </a:p>
          <a:p>
            <a:pPr eaLnBrk="1" hangingPunct="1">
              <a:defRPr/>
            </a:pPr>
            <a:r>
              <a:rPr lang="it-IT" altLang="it-IT" sz="2400" b="1" i="1" dirty="0" smtClean="0">
                <a:solidFill>
                  <a:schemeClr val="bg1"/>
                </a:solidFill>
              </a:rPr>
              <a:t>Ai </a:t>
            </a:r>
            <a:r>
              <a:rPr lang="it-IT" altLang="it-IT" sz="2400" b="1" i="1" dirty="0">
                <a:solidFill>
                  <a:schemeClr val="bg1"/>
                </a:solidFill>
              </a:rPr>
              <a:t>contributi di finanziamento si applicano le disposizioni vigenti in materia di contribuzione obbligatoria (potranno essere recuperati coattivamente e si </a:t>
            </a:r>
            <a:r>
              <a:rPr lang="it-IT" altLang="it-IT" sz="2400" b="1" i="1" dirty="0" smtClean="0">
                <a:solidFill>
                  <a:schemeClr val="bg1"/>
                </a:solidFill>
              </a:rPr>
              <a:t>applicano le </a:t>
            </a:r>
            <a:r>
              <a:rPr lang="it-IT" altLang="it-IT" sz="2400" b="1" i="1" dirty="0">
                <a:solidFill>
                  <a:schemeClr val="bg1"/>
                </a:solidFill>
              </a:rPr>
              <a:t>sanzioni civili in caso di mancato o ritardato pagamento), ma non si applicano sgravi e riduzione contributive, pertanto la contribuzione è sempre dovuta.</a:t>
            </a:r>
          </a:p>
          <a:p>
            <a:pPr eaLnBrk="1" hangingPunct="1">
              <a:defRPr/>
            </a:pPr>
            <a:endParaRPr lang="it-IT" altLang="it-IT" sz="2400" b="1" i="1" dirty="0">
              <a:solidFill>
                <a:schemeClr val="bg1"/>
              </a:solidFill>
            </a:endParaRPr>
          </a:p>
        </p:txBody>
      </p:sp>
      <p:sp>
        <p:nvSpPr>
          <p:cNvPr id="4915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7BAA51-1929-4C10-91A4-4FF0CF24E9D1}" type="slidenum">
              <a:rPr lang="it-IT" altLang="it-IT" sz="1200">
                <a:solidFill>
                  <a:srgbClr val="FFFFFF"/>
                </a:solidFill>
              </a:rPr>
              <a:pPr>
                <a:spcBef>
                  <a:spcPct val="0"/>
                </a:spcBef>
                <a:buFontTx/>
                <a:buNone/>
              </a:pPr>
              <a:t>341</a:t>
            </a:fld>
            <a:endParaRPr lang="it-IT" altLang="it-IT" sz="1200">
              <a:solidFill>
                <a:srgbClr val="FFFFFF"/>
              </a:solidFill>
            </a:endParaRPr>
          </a:p>
        </p:txBody>
      </p:sp>
      <p:pic>
        <p:nvPicPr>
          <p:cNvPr id="4915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9684CA2-3DBE-464E-A20B-C9A6DBEF356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152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143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35775" y="1524000"/>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30/16 </a:t>
            </a:r>
          </a:p>
        </p:txBody>
      </p:sp>
      <p:sp>
        <p:nvSpPr>
          <p:cNvPr id="3" name="Freccia in giù 2"/>
          <p:cNvSpPr/>
          <p:nvPr/>
        </p:nvSpPr>
        <p:spPr>
          <a:xfrm>
            <a:off x="4383088" y="1531938"/>
            <a:ext cx="485775"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38737"/>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solidarietà </a:t>
            </a:r>
            <a:r>
              <a:rPr lang="it-IT" altLang="it-IT" sz="2000" b="1" i="1" dirty="0" smtClean="0">
                <a:solidFill>
                  <a:schemeClr val="bg1"/>
                </a:solidFill>
              </a:rPr>
              <a:t>residuale</a:t>
            </a:r>
          </a:p>
          <a:p>
            <a:pPr eaLnBrk="1" hangingPunct="1">
              <a:defRPr/>
            </a:pPr>
            <a:r>
              <a:rPr lang="it-IT" altLang="it-IT" sz="2000" b="1" i="1" dirty="0">
                <a:solidFill>
                  <a:schemeClr val="bg1"/>
                </a:solidFill>
              </a:rPr>
              <a:t>Messaggio n. 7637 del 28 dicembre </a:t>
            </a:r>
            <a:r>
              <a:rPr lang="it-IT" altLang="it-IT" sz="2000" b="1" i="1" dirty="0" smtClean="0">
                <a:solidFill>
                  <a:schemeClr val="bg1"/>
                </a:solidFill>
              </a:rPr>
              <a:t>2015</a:t>
            </a:r>
          </a:p>
          <a:p>
            <a:pPr eaLnBrk="1" hangingPunct="1">
              <a:defRPr/>
            </a:pPr>
            <a:endParaRPr lang="it-IT" altLang="it-IT" sz="2000" i="1" dirty="0" smtClean="0">
              <a:solidFill>
                <a:schemeClr val="bg1"/>
              </a:solidFill>
            </a:endParaRPr>
          </a:p>
          <a:p>
            <a:pPr eaLnBrk="1" hangingPunct="1">
              <a:defRPr/>
            </a:pPr>
            <a:r>
              <a:rPr lang="it-IT" altLang="it-IT" sz="2000" i="1" dirty="0" smtClean="0">
                <a:solidFill>
                  <a:schemeClr val="bg1"/>
                </a:solidFill>
              </a:rPr>
              <a:t>Domanda</a:t>
            </a:r>
            <a:endParaRPr lang="it-IT" altLang="it-IT" sz="2000" i="1" dirty="0">
              <a:solidFill>
                <a:schemeClr val="bg1"/>
              </a:solidFill>
            </a:endParaRPr>
          </a:p>
          <a:p>
            <a:pPr eaLnBrk="1" hangingPunct="1">
              <a:defRPr/>
            </a:pPr>
            <a:endParaRPr lang="it-IT" altLang="it-IT" sz="2000" i="1" dirty="0">
              <a:solidFill>
                <a:schemeClr val="bg1"/>
              </a:solidFill>
            </a:endParaRPr>
          </a:p>
          <a:p>
            <a:pPr algn="just" eaLnBrk="1" hangingPunct="1">
              <a:defRPr/>
            </a:pPr>
            <a:r>
              <a:rPr lang="it-IT" altLang="it-IT" sz="2000" dirty="0">
                <a:solidFill>
                  <a:schemeClr val="bg1"/>
                </a:solidFill>
              </a:rPr>
              <a:t>La domanda di assegno ordinario va presentata on-line, alla sede INPS territorialmente competente  in relazione  all’unità  produttiva,  </a:t>
            </a:r>
            <a:r>
              <a:rPr lang="it-IT" altLang="it-IT" sz="2000" b="1" dirty="0">
                <a:solidFill>
                  <a:schemeClr val="bg1"/>
                </a:solidFill>
              </a:rPr>
              <a:t>con le  modalità descritte nella Circolare n. 122/2015</a:t>
            </a:r>
            <a:r>
              <a:rPr lang="it-IT" altLang="it-IT" sz="2000" dirty="0">
                <a:solidFill>
                  <a:schemeClr val="bg1"/>
                </a:solidFill>
              </a:rPr>
              <a:t> </a:t>
            </a:r>
            <a:r>
              <a:rPr lang="it-IT" altLang="it-IT" sz="2000" u="sng" dirty="0">
                <a:solidFill>
                  <a:schemeClr val="bg1"/>
                </a:solidFill>
              </a:rPr>
              <a:t>non prima di 30 giorni e non oltre il termine di 15 giorni dall’inizio della sospensione o riduzione dell’attività </a:t>
            </a:r>
            <a:r>
              <a:rPr lang="it-IT" altLang="it-IT" sz="2000" dirty="0">
                <a:solidFill>
                  <a:schemeClr val="bg1"/>
                </a:solidFill>
              </a:rPr>
              <a:t>lavorativa (termini ordinatori).</a:t>
            </a:r>
          </a:p>
        </p:txBody>
      </p:sp>
      <p:sp>
        <p:nvSpPr>
          <p:cNvPr id="4925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DAAE87-BD4E-446D-91D4-75BB3AA3DB15}" type="slidenum">
              <a:rPr lang="it-IT" altLang="it-IT" sz="1200">
                <a:solidFill>
                  <a:srgbClr val="FFFFFF"/>
                </a:solidFill>
              </a:rPr>
              <a:pPr>
                <a:spcBef>
                  <a:spcPct val="0"/>
                </a:spcBef>
                <a:buFontTx/>
                <a:buNone/>
              </a:pPr>
              <a:t>342</a:t>
            </a:fld>
            <a:endParaRPr lang="it-IT" altLang="it-IT" sz="1200">
              <a:solidFill>
                <a:srgbClr val="FFFFFF"/>
              </a:solidFill>
            </a:endParaRPr>
          </a:p>
        </p:txBody>
      </p:sp>
      <p:pic>
        <p:nvPicPr>
          <p:cNvPr id="4925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BC4208FC-BD90-46C4-99D6-C9AB7C958F35}"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255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73825" y="5373688"/>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a:t>
            </a:r>
            <a:r>
              <a:rPr lang="it-IT" sz="1600" dirty="0">
                <a:solidFill>
                  <a:schemeClr val="bg1"/>
                </a:solidFill>
              </a:rPr>
              <a:t>. INPS 7637/15 </a:t>
            </a: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314450"/>
            <a:ext cx="8351837" cy="554355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solidarietà </a:t>
            </a:r>
            <a:r>
              <a:rPr lang="it-IT" altLang="it-IT" sz="2000" b="1" i="1" dirty="0" smtClean="0">
                <a:solidFill>
                  <a:schemeClr val="bg1"/>
                </a:solidFill>
              </a:rPr>
              <a:t>residuale</a:t>
            </a:r>
          </a:p>
          <a:p>
            <a:pPr eaLnBrk="1" hangingPunct="1">
              <a:defRPr/>
            </a:pPr>
            <a:r>
              <a:rPr lang="it-IT" altLang="it-IT" sz="2000" b="1" i="1" dirty="0">
                <a:solidFill>
                  <a:schemeClr val="bg1"/>
                </a:solidFill>
              </a:rPr>
              <a:t>Messaggio n. 7637 del 28 dicembre </a:t>
            </a:r>
            <a:r>
              <a:rPr lang="it-IT" altLang="it-IT" sz="2000" b="1" i="1" dirty="0" smtClean="0">
                <a:solidFill>
                  <a:schemeClr val="bg1"/>
                </a:solidFill>
              </a:rPr>
              <a:t>2015</a:t>
            </a:r>
          </a:p>
          <a:p>
            <a:pPr eaLnBrk="1" hangingPunct="1">
              <a:defRPr/>
            </a:pPr>
            <a:endParaRPr lang="it-IT" altLang="it-IT" sz="2000" i="1" dirty="0" smtClean="0">
              <a:solidFill>
                <a:schemeClr val="bg1"/>
              </a:solidFill>
            </a:endParaRPr>
          </a:p>
          <a:p>
            <a:pPr eaLnBrk="1" hangingPunct="1">
              <a:defRPr/>
            </a:pPr>
            <a:r>
              <a:rPr lang="it-IT" altLang="it-IT" sz="2000" i="1" dirty="0" smtClean="0">
                <a:solidFill>
                  <a:schemeClr val="bg1"/>
                </a:solidFill>
              </a:rPr>
              <a:t>Causali</a:t>
            </a:r>
            <a:endParaRPr lang="it-IT" altLang="it-IT" sz="2000" i="1" dirty="0">
              <a:solidFill>
                <a:schemeClr val="bg1"/>
              </a:solidFill>
            </a:endParaRPr>
          </a:p>
          <a:p>
            <a:pPr eaLnBrk="1" hangingPunct="1">
              <a:defRPr/>
            </a:pPr>
            <a:endParaRPr lang="it-IT" altLang="it-IT" sz="2000" i="1" dirty="0">
              <a:solidFill>
                <a:schemeClr val="bg1"/>
              </a:solidFill>
            </a:endParaRPr>
          </a:p>
          <a:p>
            <a:pPr algn="just" eaLnBrk="1" hangingPunct="1">
              <a:defRPr/>
            </a:pPr>
            <a:r>
              <a:rPr lang="it-IT" altLang="it-IT" sz="2000" dirty="0">
                <a:solidFill>
                  <a:schemeClr val="bg1"/>
                </a:solidFill>
              </a:rPr>
              <a:t>In linea di massima l’intervento in parola può essere richiesto per:</a:t>
            </a:r>
          </a:p>
          <a:p>
            <a:pPr algn="just" eaLnBrk="1" hangingPunct="1">
              <a:defRPr/>
            </a:pPr>
            <a:r>
              <a:rPr lang="it-IT" altLang="it-IT" sz="2000" dirty="0">
                <a:solidFill>
                  <a:schemeClr val="bg1"/>
                </a:solidFill>
              </a:rPr>
              <a:t>•	eventi transitori e non imputabili al datore di lavoro ovvero ai prestatori di lavoro;</a:t>
            </a:r>
          </a:p>
          <a:p>
            <a:pPr algn="just" eaLnBrk="1" hangingPunct="1">
              <a:defRPr/>
            </a:pPr>
            <a:r>
              <a:rPr lang="it-IT" altLang="it-IT" sz="2000" dirty="0">
                <a:solidFill>
                  <a:schemeClr val="bg1"/>
                </a:solidFill>
              </a:rPr>
              <a:t>•	situazioni temporanee di mercato;</a:t>
            </a:r>
          </a:p>
          <a:p>
            <a:pPr algn="just" eaLnBrk="1" hangingPunct="1">
              <a:defRPr/>
            </a:pPr>
            <a:r>
              <a:rPr lang="it-IT" altLang="it-IT" sz="2000" dirty="0">
                <a:solidFill>
                  <a:schemeClr val="bg1"/>
                </a:solidFill>
              </a:rPr>
              <a:t>•	riorganizzazione aziendale;</a:t>
            </a:r>
          </a:p>
          <a:p>
            <a:pPr algn="just" eaLnBrk="1" hangingPunct="1">
              <a:defRPr/>
            </a:pPr>
            <a:r>
              <a:rPr lang="it-IT" altLang="it-IT" sz="2000" dirty="0">
                <a:solidFill>
                  <a:schemeClr val="bg1"/>
                </a:solidFill>
              </a:rPr>
              <a:t>•	crisi aziendale con continuazione dell’attività lavorativa;</a:t>
            </a:r>
          </a:p>
          <a:p>
            <a:pPr algn="just" eaLnBrk="1" hangingPunct="1">
              <a:defRPr/>
            </a:pPr>
            <a:r>
              <a:rPr lang="it-IT" altLang="it-IT" sz="2000" dirty="0">
                <a:solidFill>
                  <a:schemeClr val="bg1"/>
                </a:solidFill>
              </a:rPr>
              <a:t>•	contratti di solidarietà;</a:t>
            </a:r>
          </a:p>
          <a:p>
            <a:pPr algn="just" eaLnBrk="1" hangingPunct="1">
              <a:defRPr/>
            </a:pPr>
            <a:r>
              <a:rPr lang="it-IT" altLang="it-IT" sz="2000" dirty="0">
                <a:solidFill>
                  <a:schemeClr val="bg1"/>
                </a:solidFill>
              </a:rPr>
              <a:t>•	procedure  concorsuali  con  continuazione  dell’attività  di  impresa  (fino  al  31 dicembre 2015).</a:t>
            </a:r>
          </a:p>
        </p:txBody>
      </p:sp>
      <p:sp>
        <p:nvSpPr>
          <p:cNvPr id="4935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4E1585-684F-4236-A8F9-F83FACD89614}" type="slidenum">
              <a:rPr lang="it-IT" altLang="it-IT" sz="1200">
                <a:solidFill>
                  <a:srgbClr val="FFFFFF"/>
                </a:solidFill>
              </a:rPr>
              <a:pPr>
                <a:spcBef>
                  <a:spcPct val="0"/>
                </a:spcBef>
                <a:buFontTx/>
                <a:buNone/>
              </a:pPr>
              <a:t>343</a:t>
            </a:fld>
            <a:endParaRPr lang="it-IT" altLang="it-IT" sz="1200">
              <a:solidFill>
                <a:srgbClr val="FFFFFF"/>
              </a:solidFill>
            </a:endParaRPr>
          </a:p>
        </p:txBody>
      </p:sp>
      <p:pic>
        <p:nvPicPr>
          <p:cNvPr id="4935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392F1C4-9EC9-4D2E-8AF3-23D0C85E8CD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357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1906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46863" y="24923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a:t>
            </a:r>
            <a:r>
              <a:rPr lang="it-IT" sz="1600" dirty="0">
                <a:solidFill>
                  <a:schemeClr val="bg1"/>
                </a:solidFill>
              </a:rPr>
              <a:t>. INPS 7637/15 </a:t>
            </a:r>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5283200"/>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solidarietà </a:t>
            </a:r>
            <a:r>
              <a:rPr lang="it-IT" altLang="it-IT" sz="2000" b="1" i="1" dirty="0" smtClean="0">
                <a:solidFill>
                  <a:schemeClr val="bg1"/>
                </a:solidFill>
              </a:rPr>
              <a:t>residuale</a:t>
            </a:r>
          </a:p>
          <a:p>
            <a:pPr eaLnBrk="1" hangingPunct="1">
              <a:defRPr/>
            </a:pPr>
            <a:r>
              <a:rPr lang="it-IT" altLang="it-IT" sz="2000" b="1" i="1" dirty="0">
                <a:solidFill>
                  <a:schemeClr val="bg1"/>
                </a:solidFill>
              </a:rPr>
              <a:t>Messaggio n. 7637 del 28 dicembre </a:t>
            </a:r>
            <a:r>
              <a:rPr lang="it-IT" altLang="it-IT" sz="2000" b="1" i="1" dirty="0" smtClean="0">
                <a:solidFill>
                  <a:schemeClr val="bg1"/>
                </a:solidFill>
              </a:rPr>
              <a:t>2015</a:t>
            </a:r>
          </a:p>
          <a:p>
            <a:pPr eaLnBrk="1" hangingPunct="1">
              <a:defRPr/>
            </a:pPr>
            <a:endParaRPr lang="it-IT" altLang="it-IT" sz="2000" i="1" dirty="0" smtClean="0">
              <a:solidFill>
                <a:schemeClr val="bg1"/>
              </a:solidFill>
            </a:endParaRPr>
          </a:p>
          <a:p>
            <a:pPr eaLnBrk="1" hangingPunct="1">
              <a:defRPr/>
            </a:pPr>
            <a:r>
              <a:rPr lang="it-IT" altLang="it-IT" sz="2000" i="1" dirty="0" smtClean="0">
                <a:solidFill>
                  <a:schemeClr val="bg1"/>
                </a:solidFill>
              </a:rPr>
              <a:t>Durata</a:t>
            </a:r>
            <a:endParaRPr lang="it-IT" altLang="it-IT" sz="2000" i="1" dirty="0">
              <a:solidFill>
                <a:schemeClr val="bg1"/>
              </a:solidFill>
            </a:endParaRPr>
          </a:p>
          <a:p>
            <a:pPr eaLnBrk="1" hangingPunct="1">
              <a:defRPr/>
            </a:pPr>
            <a:endParaRPr lang="it-IT" altLang="it-IT" sz="2000" i="1" dirty="0">
              <a:solidFill>
                <a:schemeClr val="bg1"/>
              </a:solidFill>
            </a:endParaRPr>
          </a:p>
          <a:p>
            <a:pPr algn="just" eaLnBrk="1" hangingPunct="1">
              <a:defRPr/>
            </a:pPr>
            <a:r>
              <a:rPr lang="it-IT" altLang="it-IT" sz="2000" dirty="0">
                <a:solidFill>
                  <a:schemeClr val="bg1"/>
                </a:solidFill>
              </a:rPr>
              <a:t>L’assegno ordinario è erogato per un periodo di</a:t>
            </a:r>
          </a:p>
          <a:p>
            <a:pPr algn="just" eaLnBrk="1" hangingPunct="1">
              <a:defRPr/>
            </a:pPr>
            <a:endParaRPr lang="it-IT" altLang="it-IT" sz="2000" dirty="0" smtClean="0">
              <a:solidFill>
                <a:schemeClr val="bg1"/>
              </a:solidFill>
            </a:endParaRPr>
          </a:p>
          <a:p>
            <a:pPr algn="just" eaLnBrk="1" hangingPunct="1">
              <a:defRPr/>
            </a:pPr>
            <a:r>
              <a:rPr lang="it-IT" altLang="it-IT" sz="2000" dirty="0" smtClean="0">
                <a:solidFill>
                  <a:schemeClr val="bg1"/>
                </a:solidFill>
              </a:rPr>
              <a:t>•</a:t>
            </a:r>
            <a:r>
              <a:rPr lang="it-IT" altLang="it-IT" sz="2000" dirty="0">
                <a:solidFill>
                  <a:schemeClr val="bg1"/>
                </a:solidFill>
              </a:rPr>
              <a:t>	massimo di 3 mesi continuativi,</a:t>
            </a:r>
          </a:p>
          <a:p>
            <a:pPr algn="just" eaLnBrk="1" hangingPunct="1">
              <a:defRPr/>
            </a:pPr>
            <a:r>
              <a:rPr lang="it-IT" altLang="it-IT" sz="2000" dirty="0">
                <a:solidFill>
                  <a:schemeClr val="bg1"/>
                </a:solidFill>
              </a:rPr>
              <a:t>•	eccezionalmente prorogabile trimestralmente fino a un massimo complessivo di 9 mesi da computarsi in un biennio mobile.</a:t>
            </a:r>
          </a:p>
          <a:p>
            <a:pPr algn="just" eaLnBrk="1" hangingPunct="1">
              <a:defRPr/>
            </a:pPr>
            <a:r>
              <a:rPr lang="it-IT" altLang="it-IT" sz="2000" dirty="0">
                <a:solidFill>
                  <a:schemeClr val="bg1"/>
                </a:solidFill>
              </a:rPr>
              <a:t> </a:t>
            </a: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4945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1E2163-7B19-42D7-9341-3A2160274A09}" type="slidenum">
              <a:rPr lang="it-IT" altLang="it-IT" sz="1200">
                <a:solidFill>
                  <a:srgbClr val="FFFFFF"/>
                </a:solidFill>
              </a:rPr>
              <a:pPr>
                <a:spcBef>
                  <a:spcPct val="0"/>
                </a:spcBef>
                <a:buFontTx/>
                <a:buNone/>
              </a:pPr>
              <a:t>344</a:t>
            </a:fld>
            <a:endParaRPr lang="it-IT" altLang="it-IT" sz="1200">
              <a:solidFill>
                <a:srgbClr val="FFFFFF"/>
              </a:solidFill>
            </a:endParaRPr>
          </a:p>
        </p:txBody>
      </p:sp>
      <p:pic>
        <p:nvPicPr>
          <p:cNvPr id="4945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21A5DF87-0F22-43DB-8220-7844B1CDC2CA}"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459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50063" y="292417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a:t>
            </a:r>
            <a:r>
              <a:rPr lang="it-IT" sz="1600" dirty="0">
                <a:solidFill>
                  <a:schemeClr val="bg1"/>
                </a:solidFill>
              </a:rPr>
              <a:t>. INPS 7637/15 </a:t>
            </a: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539750" y="1484313"/>
            <a:ext cx="8351838" cy="5211762"/>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solidarietà </a:t>
            </a:r>
            <a:r>
              <a:rPr lang="it-IT" altLang="it-IT" sz="2000" b="1" i="1" dirty="0" smtClean="0">
                <a:solidFill>
                  <a:schemeClr val="bg1"/>
                </a:solidFill>
              </a:rPr>
              <a:t>residuale</a:t>
            </a:r>
          </a:p>
          <a:p>
            <a:pPr eaLnBrk="1" hangingPunct="1">
              <a:defRPr/>
            </a:pPr>
            <a:r>
              <a:rPr lang="it-IT" altLang="it-IT" sz="2000" b="1" i="1" dirty="0">
                <a:solidFill>
                  <a:schemeClr val="bg1"/>
                </a:solidFill>
              </a:rPr>
              <a:t>Messaggio n. 7637 del 28 dicembre </a:t>
            </a:r>
            <a:r>
              <a:rPr lang="it-IT" altLang="it-IT" sz="2000" b="1" i="1" dirty="0" smtClean="0">
                <a:solidFill>
                  <a:schemeClr val="bg1"/>
                </a:solidFill>
              </a:rPr>
              <a:t>2015</a:t>
            </a:r>
          </a:p>
          <a:p>
            <a:pPr eaLnBrk="1" hangingPunct="1">
              <a:defRPr/>
            </a:pPr>
            <a:endParaRPr lang="it-IT" altLang="it-IT" sz="2000" i="1" dirty="0" smtClean="0">
              <a:solidFill>
                <a:schemeClr val="bg1"/>
              </a:solidFill>
            </a:endParaRPr>
          </a:p>
          <a:p>
            <a:pPr eaLnBrk="1" hangingPunct="1">
              <a:defRPr/>
            </a:pPr>
            <a:r>
              <a:rPr lang="it-IT" altLang="it-IT" sz="2000" i="1" dirty="0" smtClean="0">
                <a:solidFill>
                  <a:schemeClr val="bg1"/>
                </a:solidFill>
              </a:rPr>
              <a:t>Contribuzione </a:t>
            </a:r>
            <a:r>
              <a:rPr lang="it-IT" altLang="it-IT" sz="2000" i="1" dirty="0">
                <a:solidFill>
                  <a:schemeClr val="bg1"/>
                </a:solidFill>
              </a:rPr>
              <a:t>correlata</a:t>
            </a:r>
          </a:p>
          <a:p>
            <a:pPr eaLnBrk="1" hangingPunct="1">
              <a:defRPr/>
            </a:pPr>
            <a:endParaRPr lang="it-IT" altLang="it-IT" sz="2000" i="1" dirty="0">
              <a:solidFill>
                <a:schemeClr val="bg1"/>
              </a:solidFill>
            </a:endParaRPr>
          </a:p>
          <a:p>
            <a:pPr algn="just" eaLnBrk="1" hangingPunct="1">
              <a:defRPr/>
            </a:pPr>
            <a:r>
              <a:rPr lang="it-IT" altLang="it-IT" sz="2000" dirty="0">
                <a:solidFill>
                  <a:schemeClr val="bg1"/>
                </a:solidFill>
              </a:rPr>
              <a:t>Per i periodi di erogazione delle prestazioni a favore dei lavoratori interessati da riduzione di orario o da sospensione temporanea dell'attività, </a:t>
            </a:r>
            <a:r>
              <a:rPr lang="it-IT" altLang="it-IT" sz="2000" b="1" dirty="0">
                <a:solidFill>
                  <a:schemeClr val="bg1"/>
                </a:solidFill>
              </a:rPr>
              <a:t>è dovuta alla gestione d’iscrizione del lavoratore interessato, a carico del Fondo</a:t>
            </a:r>
            <a:r>
              <a:rPr lang="it-IT" altLang="it-IT" sz="2000" dirty="0">
                <a:solidFill>
                  <a:schemeClr val="bg1"/>
                </a:solidFill>
              </a:rPr>
              <a:t>, il versamento della contribuzione correlata alla prestazione. </a:t>
            </a:r>
          </a:p>
        </p:txBody>
      </p:sp>
      <p:sp>
        <p:nvSpPr>
          <p:cNvPr id="4956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1FE11B-3CD7-4CA0-BACE-5F05C3E61F46}" type="slidenum">
              <a:rPr lang="it-IT" altLang="it-IT" sz="1200">
                <a:solidFill>
                  <a:srgbClr val="FFFFFF"/>
                </a:solidFill>
              </a:rPr>
              <a:pPr>
                <a:spcBef>
                  <a:spcPct val="0"/>
                </a:spcBef>
                <a:buFontTx/>
                <a:buNone/>
              </a:pPr>
              <a:t>345</a:t>
            </a:fld>
            <a:endParaRPr lang="it-IT" altLang="it-IT" sz="1200">
              <a:solidFill>
                <a:srgbClr val="FFFFFF"/>
              </a:solidFill>
            </a:endParaRPr>
          </a:p>
        </p:txBody>
      </p:sp>
      <p:pic>
        <p:nvPicPr>
          <p:cNvPr id="4956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E827A427-BBE3-445E-B3A1-797F872B4A71}"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562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7838"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59538" y="5229225"/>
            <a:ext cx="1800225" cy="576263"/>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a:t>
            </a:r>
            <a:r>
              <a:rPr lang="it-IT" sz="1600" dirty="0">
                <a:solidFill>
                  <a:schemeClr val="bg1"/>
                </a:solidFill>
              </a:rPr>
              <a:t>. INPS  7637/15 </a:t>
            </a: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30338"/>
            <a:ext cx="8351837" cy="5427662"/>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solidarietà </a:t>
            </a:r>
            <a:r>
              <a:rPr lang="it-IT" altLang="it-IT" sz="2000" b="1" i="1" dirty="0" smtClean="0">
                <a:solidFill>
                  <a:schemeClr val="bg1"/>
                </a:solidFill>
              </a:rPr>
              <a:t>residuale</a:t>
            </a:r>
          </a:p>
          <a:p>
            <a:pPr eaLnBrk="1" hangingPunct="1">
              <a:defRPr/>
            </a:pPr>
            <a:r>
              <a:rPr lang="it-IT" altLang="it-IT" sz="2000" b="1" i="1" dirty="0">
                <a:solidFill>
                  <a:schemeClr val="bg1"/>
                </a:solidFill>
              </a:rPr>
              <a:t>Messaggio n. 7637 del 28 dicembre </a:t>
            </a:r>
            <a:r>
              <a:rPr lang="it-IT" altLang="it-IT" sz="2000" b="1" i="1" dirty="0" smtClean="0">
                <a:solidFill>
                  <a:schemeClr val="bg1"/>
                </a:solidFill>
              </a:rPr>
              <a:t>2015</a:t>
            </a:r>
          </a:p>
          <a:p>
            <a:pPr eaLnBrk="1" hangingPunct="1">
              <a:defRPr/>
            </a:pPr>
            <a:r>
              <a:rPr lang="it-IT" altLang="it-IT" sz="2000" i="1" dirty="0" smtClean="0">
                <a:solidFill>
                  <a:schemeClr val="bg1"/>
                </a:solidFill>
              </a:rPr>
              <a:t>Contributo addizionale</a:t>
            </a:r>
            <a:endParaRPr lang="it-IT" altLang="it-IT" sz="2000" i="1" dirty="0">
              <a:solidFill>
                <a:schemeClr val="bg1"/>
              </a:solidFill>
            </a:endParaRPr>
          </a:p>
          <a:p>
            <a:pPr algn="just" eaLnBrk="1" hangingPunct="1">
              <a:defRPr/>
            </a:pPr>
            <a:r>
              <a:rPr lang="it-IT" altLang="it-IT" sz="2000" dirty="0">
                <a:solidFill>
                  <a:schemeClr val="bg1"/>
                </a:solidFill>
              </a:rPr>
              <a:t>L’articolo 5, comma 1, lettera b), del D.I. n. 79141/2014, prevede che il datore di lavoro che ricorra alla sospensione o riduzione dell’attività lavorativa sia obbligato al versamento di un contributo addizionale, calcolato in rapporto alle retribuzioni perse, nella misura </a:t>
            </a:r>
            <a:r>
              <a:rPr lang="it-IT" altLang="it-IT" sz="2000" b="1" dirty="0">
                <a:solidFill>
                  <a:schemeClr val="bg1"/>
                </a:solidFill>
              </a:rPr>
              <a:t>del 3% per le imprese che occupano fino a 50 dipendenti e nella misura del 4,50%, per le imprese che occupano più di 50 dipendenti.</a:t>
            </a:r>
          </a:p>
          <a:p>
            <a:pPr algn="just" eaLnBrk="1" hangingPunct="1">
              <a:defRPr/>
            </a:pPr>
            <a:r>
              <a:rPr lang="it-IT" altLang="it-IT" sz="2000" dirty="0">
                <a:solidFill>
                  <a:schemeClr val="bg1"/>
                </a:solidFill>
              </a:rPr>
              <a:t>La base di calcolo per l’applicazione del contributo addizionale è data dalla somma delle retribuzioni perse relative ai lavoratori coinvolti  dagli eventi di sospensione o riduzione di orario.</a:t>
            </a:r>
          </a:p>
          <a:p>
            <a:pPr algn="just" eaLnBrk="1" hangingPunct="1">
              <a:defRPr/>
            </a:pPr>
            <a:r>
              <a:rPr lang="it-IT" altLang="it-IT" sz="2000" dirty="0">
                <a:solidFill>
                  <a:schemeClr val="bg1"/>
                </a:solidFill>
              </a:rPr>
              <a:t>Con successivo messaggio verranno  fornite le istruzioni relative  alle  modalità attraverso le quali le aziende provvederanno a versare il contributo in commento.</a:t>
            </a:r>
          </a:p>
        </p:txBody>
      </p:sp>
      <p:sp>
        <p:nvSpPr>
          <p:cNvPr id="4966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AE32DE-DBA1-4176-9950-CBC3CAE43F04}" type="slidenum">
              <a:rPr lang="it-IT" altLang="it-IT" sz="1200">
                <a:solidFill>
                  <a:srgbClr val="FFFFFF"/>
                </a:solidFill>
              </a:rPr>
              <a:pPr>
                <a:spcBef>
                  <a:spcPct val="0"/>
                </a:spcBef>
                <a:buFontTx/>
                <a:buNone/>
              </a:pPr>
              <a:t>346</a:t>
            </a:fld>
            <a:endParaRPr lang="it-IT" altLang="it-IT" sz="1200">
              <a:solidFill>
                <a:srgbClr val="FFFFFF"/>
              </a:solidFill>
            </a:endParaRPr>
          </a:p>
        </p:txBody>
      </p:sp>
      <p:pic>
        <p:nvPicPr>
          <p:cNvPr id="4966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5D36E585-1582-4BB9-B2F7-3550C628C800}"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664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35775" y="2205038"/>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a:t>
            </a:r>
            <a:r>
              <a:rPr lang="it-IT" sz="1600" dirty="0">
                <a:solidFill>
                  <a:schemeClr val="bg1"/>
                </a:solidFill>
              </a:rPr>
              <a:t>. INPS 7637/15 </a:t>
            </a:r>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30338"/>
            <a:ext cx="8351837" cy="5427662"/>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 </a:t>
            </a:r>
            <a:endParaRPr lang="it-IT" altLang="it-IT" sz="2000" b="1" i="1" dirty="0" smtClean="0">
              <a:solidFill>
                <a:schemeClr val="bg1"/>
              </a:solidFill>
            </a:endParaRPr>
          </a:p>
          <a:p>
            <a:pPr eaLnBrk="1" hangingPunct="1">
              <a:defRPr/>
            </a:pPr>
            <a:endParaRPr lang="it-IT" altLang="it-IT" sz="2000" b="1" i="1" dirty="0" smtClean="0">
              <a:solidFill>
                <a:schemeClr val="bg1"/>
              </a:solidFill>
            </a:endParaRPr>
          </a:p>
          <a:p>
            <a:pPr eaLnBrk="1" hangingPunct="1">
              <a:defRPr/>
            </a:pPr>
            <a:r>
              <a:rPr lang="it-IT" altLang="it-IT" sz="2000" i="1" dirty="0" smtClean="0">
                <a:solidFill>
                  <a:schemeClr val="bg1"/>
                </a:solidFill>
              </a:rPr>
              <a:t>Contributo addizionale</a:t>
            </a:r>
          </a:p>
          <a:p>
            <a:pPr eaLnBrk="1" hangingPunct="1">
              <a:defRPr/>
            </a:pPr>
            <a:endParaRPr lang="it-IT" altLang="it-IT" sz="2000" i="1" dirty="0">
              <a:solidFill>
                <a:schemeClr val="bg1"/>
              </a:solidFill>
            </a:endParaRPr>
          </a:p>
          <a:p>
            <a:pPr algn="just" eaLnBrk="1" hangingPunct="1">
              <a:defRPr/>
            </a:pPr>
            <a:r>
              <a:rPr lang="it-IT" altLang="it-IT" sz="2000" b="1" dirty="0">
                <a:solidFill>
                  <a:schemeClr val="bg1"/>
                </a:solidFill>
              </a:rPr>
              <a:t>L’INPS ricorda </a:t>
            </a:r>
            <a:r>
              <a:rPr lang="it-IT" altLang="it-IT" sz="2000" dirty="0">
                <a:solidFill>
                  <a:schemeClr val="bg1"/>
                </a:solidFill>
              </a:rPr>
              <a:t>che con riferimento al </a:t>
            </a:r>
            <a:r>
              <a:rPr lang="it-IT" altLang="it-IT" sz="2000" b="1" dirty="0">
                <a:solidFill>
                  <a:schemeClr val="bg1"/>
                </a:solidFill>
              </a:rPr>
              <a:t>Fondo di solidarietà residuale </a:t>
            </a:r>
            <a:r>
              <a:rPr lang="it-IT" altLang="it-IT" sz="2000" dirty="0">
                <a:solidFill>
                  <a:schemeClr val="bg1"/>
                </a:solidFill>
              </a:rPr>
              <a:t>il Decreto n. 79141/2014 </a:t>
            </a:r>
            <a:r>
              <a:rPr lang="it-IT" altLang="it-IT" sz="2000" b="1" dirty="0">
                <a:solidFill>
                  <a:schemeClr val="bg1"/>
                </a:solidFill>
              </a:rPr>
              <a:t>aveva previsto un contributo addizionale</a:t>
            </a:r>
            <a:r>
              <a:rPr lang="it-IT" altLang="it-IT" sz="2000" dirty="0">
                <a:solidFill>
                  <a:schemeClr val="bg1"/>
                </a:solidFill>
              </a:rPr>
              <a:t>, calcolato in rapporto alle retribuzioni perse, nella misura del:</a:t>
            </a:r>
          </a:p>
          <a:p>
            <a:pPr algn="just" eaLnBrk="1" hangingPunct="1">
              <a:defRPr/>
            </a:pPr>
            <a:r>
              <a:rPr lang="it-IT" altLang="it-IT" sz="2000" dirty="0">
                <a:solidFill>
                  <a:schemeClr val="bg1"/>
                </a:solidFill>
              </a:rPr>
              <a:t>•	</a:t>
            </a:r>
            <a:r>
              <a:rPr lang="it-IT" altLang="it-IT" sz="2000" b="1" dirty="0">
                <a:solidFill>
                  <a:schemeClr val="bg1"/>
                </a:solidFill>
              </a:rPr>
              <a:t>3%</a:t>
            </a:r>
            <a:r>
              <a:rPr lang="it-IT" altLang="it-IT" sz="2000" dirty="0">
                <a:solidFill>
                  <a:schemeClr val="bg1"/>
                </a:solidFill>
              </a:rPr>
              <a:t> per le imprese che occupano fino a 50 dipendenti e</a:t>
            </a:r>
          </a:p>
          <a:p>
            <a:pPr algn="just" eaLnBrk="1" hangingPunct="1">
              <a:defRPr/>
            </a:pPr>
            <a:r>
              <a:rPr lang="it-IT" altLang="it-IT" sz="2000" dirty="0">
                <a:solidFill>
                  <a:schemeClr val="bg1"/>
                </a:solidFill>
              </a:rPr>
              <a:t>•	</a:t>
            </a:r>
            <a:r>
              <a:rPr lang="it-IT" altLang="it-IT" sz="2000" b="1" dirty="0">
                <a:solidFill>
                  <a:schemeClr val="bg1"/>
                </a:solidFill>
              </a:rPr>
              <a:t>del 4,50% </a:t>
            </a:r>
            <a:r>
              <a:rPr lang="it-IT" altLang="it-IT" sz="2000" dirty="0">
                <a:solidFill>
                  <a:schemeClr val="bg1"/>
                </a:solidFill>
              </a:rPr>
              <a:t>per le imprese che occupano più di 50 dipendenti</a:t>
            </a:r>
            <a:r>
              <a:rPr lang="it-IT" altLang="it-IT" sz="2000" dirty="0" smtClean="0">
                <a:solidFill>
                  <a:schemeClr val="bg1"/>
                </a:solidFill>
              </a:rPr>
              <a:t>.</a:t>
            </a:r>
          </a:p>
          <a:p>
            <a:pPr algn="just" eaLnBrk="1" hangingPunct="1">
              <a:defRPr/>
            </a:pPr>
            <a:endParaRPr lang="it-IT" altLang="it-IT" sz="2000" dirty="0">
              <a:solidFill>
                <a:schemeClr val="bg1"/>
              </a:solidFill>
            </a:endParaRPr>
          </a:p>
          <a:p>
            <a:pPr eaLnBrk="1" hangingPunct="1">
              <a:defRPr/>
            </a:pPr>
            <a:r>
              <a:rPr lang="it-IT" altLang="it-IT" sz="2000" b="1" dirty="0">
                <a:solidFill>
                  <a:schemeClr val="bg1"/>
                </a:solidFill>
              </a:rPr>
              <a:t>Diversamente, il </a:t>
            </a:r>
            <a:r>
              <a:rPr lang="it-IT" altLang="it-IT" sz="2000" b="1" dirty="0" err="1">
                <a:solidFill>
                  <a:schemeClr val="bg1"/>
                </a:solidFill>
              </a:rPr>
              <a:t>D.Lgs</a:t>
            </a:r>
            <a:r>
              <a:rPr lang="it-IT" altLang="it-IT" sz="2000" b="1" dirty="0">
                <a:solidFill>
                  <a:schemeClr val="bg1"/>
                </a:solidFill>
              </a:rPr>
              <a:t> n. 148/2015 stabilisce per il Fondo di integrazione salariale una contribuzione addizionale a carico dei datori di lavoro pari al 4% della retribuzione persa.</a:t>
            </a:r>
          </a:p>
        </p:txBody>
      </p:sp>
      <p:sp>
        <p:nvSpPr>
          <p:cNvPr id="4976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34E318-DE1F-484B-96B9-C487A37B62E8}" type="slidenum">
              <a:rPr lang="it-IT" altLang="it-IT" sz="1200">
                <a:solidFill>
                  <a:srgbClr val="FFFFFF"/>
                </a:solidFill>
              </a:rPr>
              <a:pPr>
                <a:spcBef>
                  <a:spcPct val="0"/>
                </a:spcBef>
                <a:buFontTx/>
                <a:buNone/>
              </a:pPr>
              <a:t>347</a:t>
            </a:fld>
            <a:endParaRPr lang="it-IT" altLang="it-IT" sz="1200">
              <a:solidFill>
                <a:srgbClr val="FFFFFF"/>
              </a:solidFill>
            </a:endParaRPr>
          </a:p>
        </p:txBody>
      </p:sp>
      <p:pic>
        <p:nvPicPr>
          <p:cNvPr id="4976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5D36E585-1582-4BB9-B2F7-3550C628C800}"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767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35775" y="2205038"/>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30/2016 </a:t>
            </a:r>
          </a:p>
        </p:txBody>
      </p:sp>
      <p:sp>
        <p:nvSpPr>
          <p:cNvPr id="3" name="Freccia in giù 2"/>
          <p:cNvSpPr/>
          <p:nvPr/>
        </p:nvSpPr>
        <p:spPr>
          <a:xfrm>
            <a:off x="4427538" y="1741488"/>
            <a:ext cx="485775"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5138737"/>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a:t>
            </a:r>
            <a:r>
              <a:rPr lang="it-IT" altLang="it-IT" sz="2000" b="1" i="1" dirty="0" smtClean="0">
                <a:solidFill>
                  <a:schemeClr val="bg1"/>
                </a:solidFill>
              </a:rPr>
              <a:t>integrazione salariale</a:t>
            </a:r>
          </a:p>
          <a:p>
            <a:pPr eaLnBrk="1" hangingPunct="1">
              <a:defRPr/>
            </a:pPr>
            <a:r>
              <a:rPr lang="it-IT" altLang="it-IT" sz="2000" b="1" i="1" dirty="0" smtClean="0">
                <a:solidFill>
                  <a:schemeClr val="bg1"/>
                </a:solidFill>
              </a:rPr>
              <a:t>Nota 18 Gennaio Ministero del Lavoro</a:t>
            </a:r>
          </a:p>
          <a:p>
            <a:pPr eaLnBrk="1" hangingPunct="1">
              <a:defRPr/>
            </a:pPr>
            <a:r>
              <a:rPr lang="it-IT" altLang="it-IT" sz="2000" i="1" dirty="0" smtClean="0">
                <a:solidFill>
                  <a:schemeClr val="bg1"/>
                </a:solidFill>
              </a:rPr>
              <a:t> </a:t>
            </a:r>
          </a:p>
          <a:p>
            <a:pPr eaLnBrk="1" hangingPunct="1">
              <a:defRPr/>
            </a:pPr>
            <a:endParaRPr lang="it-IT" altLang="it-IT" sz="2000" i="1" dirty="0">
              <a:solidFill>
                <a:schemeClr val="bg1"/>
              </a:solidFill>
            </a:endParaRPr>
          </a:p>
          <a:p>
            <a:pPr algn="just" eaLnBrk="1" hangingPunct="1">
              <a:defRPr/>
            </a:pPr>
            <a:r>
              <a:rPr lang="it-IT" altLang="it-IT" sz="2000" dirty="0">
                <a:solidFill>
                  <a:schemeClr val="bg1"/>
                </a:solidFill>
              </a:rPr>
              <a:t>Con nota del 18 gennaio 2016,  la Direzione Generale Ammortizzatori Sociali e I.O. ha chiarito che, nelle more della completa definizione dell'iter procedurale all'esito del quale sarà adottato il decreto interministeriale relativo al Fondo di integrazione salariale,  </a:t>
            </a:r>
            <a:r>
              <a:rPr lang="it-IT" altLang="it-IT" sz="2000" b="1" dirty="0">
                <a:solidFill>
                  <a:schemeClr val="bg1"/>
                </a:solidFill>
              </a:rPr>
              <a:t>a decorrere dal 1° gennaio 2016, coloro che risultavano già iscritti al fondo di solidarietà residuale </a:t>
            </a:r>
            <a:r>
              <a:rPr lang="it-IT" altLang="it-IT" sz="2000" b="1" u="sng" dirty="0">
                <a:solidFill>
                  <a:schemeClr val="bg1"/>
                </a:solidFill>
              </a:rPr>
              <a:t>verseranno le nuove aliquote </a:t>
            </a:r>
            <a:r>
              <a:rPr lang="it-IT" altLang="it-IT" sz="2000" b="1" dirty="0">
                <a:solidFill>
                  <a:schemeClr val="bg1"/>
                </a:solidFill>
              </a:rPr>
              <a:t>di contribuzione </a:t>
            </a:r>
            <a:r>
              <a:rPr lang="it-IT" altLang="it-IT" sz="2000" dirty="0">
                <a:solidFill>
                  <a:schemeClr val="bg1"/>
                </a:solidFill>
              </a:rPr>
              <a:t>e </a:t>
            </a:r>
            <a:r>
              <a:rPr lang="it-IT" altLang="it-IT" sz="2000" b="1" dirty="0">
                <a:solidFill>
                  <a:schemeClr val="bg1"/>
                </a:solidFill>
              </a:rPr>
              <a:t>potranno fruire delle nuove prestazioni di cui alla nuova normativa prevista dal decreto legislativo n. 148/2015 in materia di Fondo d'integrazione </a:t>
            </a:r>
            <a:r>
              <a:rPr lang="it-IT" altLang="it-IT" sz="2000" b="1" dirty="0" smtClean="0">
                <a:solidFill>
                  <a:schemeClr val="bg1"/>
                </a:solidFill>
              </a:rPr>
              <a:t>salariale </a:t>
            </a:r>
            <a:endParaRPr lang="it-IT" altLang="it-IT" sz="2000" b="1" dirty="0">
              <a:solidFill>
                <a:schemeClr val="bg1"/>
              </a:solidFill>
            </a:endParaRPr>
          </a:p>
        </p:txBody>
      </p:sp>
      <p:sp>
        <p:nvSpPr>
          <p:cNvPr id="4986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F3AE8C-62FA-40E0-B86D-49437142DD15}" type="slidenum">
              <a:rPr lang="it-IT" altLang="it-IT" sz="1200">
                <a:solidFill>
                  <a:srgbClr val="FFFFFF"/>
                </a:solidFill>
              </a:rPr>
              <a:pPr>
                <a:spcBef>
                  <a:spcPct val="0"/>
                </a:spcBef>
                <a:buFontTx/>
                <a:buNone/>
              </a:pPr>
              <a:t>348</a:t>
            </a:fld>
            <a:endParaRPr lang="it-IT" altLang="it-IT" sz="1200">
              <a:solidFill>
                <a:srgbClr val="FFFFFF"/>
              </a:solidFill>
            </a:endParaRPr>
          </a:p>
        </p:txBody>
      </p:sp>
      <p:pic>
        <p:nvPicPr>
          <p:cNvPr id="4986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3895B51-15FB-4E14-9F7E-E36C89197EC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869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79963"/>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FONDI </a:t>
            </a:r>
            <a:r>
              <a:rPr lang="it-IT" altLang="it-IT" sz="2400" b="1" i="1" dirty="0">
                <a:solidFill>
                  <a:schemeClr val="bg1"/>
                </a:solidFill>
              </a:rPr>
              <a:t>DI </a:t>
            </a:r>
            <a:r>
              <a:rPr lang="it-IT" altLang="it-IT" sz="2400" b="1" i="1" dirty="0" smtClean="0">
                <a:solidFill>
                  <a:schemeClr val="bg1"/>
                </a:solidFill>
              </a:rPr>
              <a:t>SOLIDARIETA’</a:t>
            </a:r>
          </a:p>
          <a:p>
            <a:pPr eaLnBrk="1" hangingPunct="1">
              <a:defRPr/>
            </a:pPr>
            <a:r>
              <a:rPr lang="it-IT" altLang="it-IT" sz="2000" b="1" i="1" dirty="0" smtClean="0">
                <a:solidFill>
                  <a:schemeClr val="bg1"/>
                </a:solidFill>
              </a:rPr>
              <a:t>Operatività </a:t>
            </a:r>
            <a:r>
              <a:rPr lang="it-IT" altLang="it-IT" sz="2000" b="1" i="1" dirty="0">
                <a:solidFill>
                  <a:schemeClr val="bg1"/>
                </a:solidFill>
              </a:rPr>
              <a:t>del Fondo di </a:t>
            </a:r>
            <a:r>
              <a:rPr lang="it-IT" altLang="it-IT" sz="2000" b="1" i="1" dirty="0" smtClean="0">
                <a:solidFill>
                  <a:schemeClr val="bg1"/>
                </a:solidFill>
              </a:rPr>
              <a:t>integrazione salariale</a:t>
            </a:r>
          </a:p>
          <a:p>
            <a:pPr eaLnBrk="1" hangingPunct="1">
              <a:defRPr/>
            </a:pPr>
            <a:r>
              <a:rPr lang="it-IT" altLang="it-IT" sz="2000" b="1" i="1" dirty="0" smtClean="0">
                <a:solidFill>
                  <a:schemeClr val="bg1"/>
                </a:solidFill>
              </a:rPr>
              <a:t>Nota 18 Gennaio Ministero del Lavoro</a:t>
            </a:r>
          </a:p>
          <a:p>
            <a:pPr eaLnBrk="1" hangingPunct="1">
              <a:defRPr/>
            </a:pPr>
            <a:r>
              <a:rPr lang="it-IT" altLang="it-IT" sz="2000" i="1" dirty="0" smtClean="0">
                <a:solidFill>
                  <a:schemeClr val="bg1"/>
                </a:solidFill>
              </a:rPr>
              <a:t> </a:t>
            </a:r>
            <a:endParaRPr lang="it-IT" altLang="it-IT" sz="2000" i="1" dirty="0">
              <a:solidFill>
                <a:schemeClr val="bg1"/>
              </a:solidFill>
            </a:endParaRPr>
          </a:p>
          <a:p>
            <a:pPr algn="just" eaLnBrk="1" hangingPunct="1">
              <a:defRPr/>
            </a:pPr>
            <a:r>
              <a:rPr lang="it-IT" altLang="it-IT" sz="2000" dirty="0" smtClean="0">
                <a:solidFill>
                  <a:schemeClr val="bg1"/>
                </a:solidFill>
              </a:rPr>
              <a:t> I </a:t>
            </a:r>
            <a:r>
              <a:rPr lang="it-IT" altLang="it-IT" sz="2000" dirty="0">
                <a:solidFill>
                  <a:schemeClr val="bg1"/>
                </a:solidFill>
              </a:rPr>
              <a:t>trattamenti di integrazione salariale erogati dal Fondo saranno autorizzati dalla struttura territoriale INPS competente. </a:t>
            </a:r>
            <a:r>
              <a:rPr lang="it-IT" altLang="it-IT" sz="2000" b="1" dirty="0">
                <a:solidFill>
                  <a:schemeClr val="bg1"/>
                </a:solidFill>
              </a:rPr>
              <a:t>Per coloro ai quali è stata estesa la disciplina in materia di fondi di solidarietà  </a:t>
            </a:r>
            <a:r>
              <a:rPr lang="it-IT" altLang="it-IT" sz="2000" dirty="0">
                <a:solidFill>
                  <a:schemeClr val="bg1"/>
                </a:solidFill>
              </a:rPr>
              <a:t>in virtù del decreto legislativo n. 148/2015, </a:t>
            </a:r>
            <a:r>
              <a:rPr lang="it-IT" altLang="it-IT" sz="2000" u="sng" dirty="0">
                <a:solidFill>
                  <a:schemeClr val="bg1"/>
                </a:solidFill>
              </a:rPr>
              <a:t>e che, pertanto, non avevano l'obbligo d'iscrizione</a:t>
            </a:r>
            <a:r>
              <a:rPr lang="it-IT" altLang="it-IT" sz="2000" dirty="0">
                <a:solidFill>
                  <a:schemeClr val="bg1"/>
                </a:solidFill>
              </a:rPr>
              <a:t>, in base al vecchio regime, al fondo di solidarietà residuale, </a:t>
            </a:r>
            <a:r>
              <a:rPr lang="it-IT" altLang="it-IT" sz="2000" b="1" dirty="0">
                <a:solidFill>
                  <a:schemeClr val="bg1"/>
                </a:solidFill>
              </a:rPr>
              <a:t>l'applicazione della nuova normativa sarà conseguente all'adozione del suddetto decreto interministeriale secondo le modalità stabilite dalla legge e dal predetto decreto interministeriale in corso di adozione. </a:t>
            </a:r>
          </a:p>
        </p:txBody>
      </p:sp>
      <p:sp>
        <p:nvSpPr>
          <p:cNvPr id="4997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A5ED7C-6AF8-41B6-B66E-5EA52D5F0418}" type="slidenum">
              <a:rPr lang="it-IT" altLang="it-IT" sz="1200">
                <a:solidFill>
                  <a:srgbClr val="FFFFFF"/>
                </a:solidFill>
              </a:rPr>
              <a:pPr>
                <a:spcBef>
                  <a:spcPct val="0"/>
                </a:spcBef>
                <a:buFontTx/>
                <a:buNone/>
              </a:pPr>
              <a:t>349</a:t>
            </a:fld>
            <a:endParaRPr lang="it-IT" altLang="it-IT" sz="1200">
              <a:solidFill>
                <a:srgbClr val="FFFFFF"/>
              </a:solidFill>
            </a:endParaRPr>
          </a:p>
        </p:txBody>
      </p:sp>
      <p:pic>
        <p:nvPicPr>
          <p:cNvPr id="4997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5BD0C9A7-18A5-4A80-86E0-73C94C8A2399}"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9971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dirty="0" smtClean="0">
                <a:solidFill>
                  <a:schemeClr val="bg1"/>
                </a:solidFill>
              </a:rPr>
              <a:t>2. </a:t>
            </a:r>
            <a:r>
              <a:rPr lang="it-IT" altLang="it-IT" sz="2200" b="1" u="sng" dirty="0" smtClean="0">
                <a:solidFill>
                  <a:schemeClr val="bg1"/>
                </a:solidFill>
              </a:rPr>
              <a:t>Verifica identità del soggetto che effettua l’adempimento</a:t>
            </a:r>
          </a:p>
          <a:p>
            <a:pPr marL="514350" indent="-514350"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Rispetto a questo secondo aspetto operativo, va segnalato che la norma regolamentare (D.M. lavoro 15.12.2015) si limita a sottolineare (cfr. Allegato B - Modalità tecniche) che “</a:t>
            </a:r>
            <a:r>
              <a:rPr lang="it-IT" altLang="it-IT" sz="2200" b="1" i="1" dirty="0" smtClean="0">
                <a:solidFill>
                  <a:schemeClr val="bg1"/>
                </a:solidFill>
              </a:rPr>
              <a:t>Un aspetto importante riguarda la verifica dell’identità del soggetto che effettua l’adempimento</a:t>
            </a:r>
            <a:r>
              <a:rPr lang="it-IT" altLang="it-IT" sz="2200" dirty="0" smtClean="0">
                <a:solidFill>
                  <a:schemeClr val="bg1"/>
                </a:solidFill>
              </a:rPr>
              <a:t>”.</a:t>
            </a:r>
          </a:p>
          <a:p>
            <a:pPr eaLnBrk="1" hangingPunct="1">
              <a:buFont typeface="Arial" charset="0"/>
              <a:buNone/>
              <a:defRPr/>
            </a:pPr>
            <a:r>
              <a:rPr lang="it-IT" altLang="it-IT" sz="2200" b="1" dirty="0" smtClean="0">
                <a:solidFill>
                  <a:schemeClr val="bg2"/>
                </a:solidFill>
              </a:rPr>
              <a:t>Come??</a:t>
            </a:r>
          </a:p>
          <a:p>
            <a:pPr algn="just" eaLnBrk="1" hangingPunct="1">
              <a:buFont typeface="Arial" charset="0"/>
              <a:buNone/>
              <a:defRPr/>
            </a:pPr>
            <a:r>
              <a:rPr lang="it-IT" altLang="it-IT" sz="2200" dirty="0" smtClean="0">
                <a:solidFill>
                  <a:schemeClr val="bg1"/>
                </a:solidFill>
              </a:rPr>
              <a:t>“</a:t>
            </a:r>
            <a:r>
              <a:rPr lang="it-IT" altLang="it-IT" sz="2200" b="1" i="1" dirty="0" smtClean="0">
                <a:solidFill>
                  <a:schemeClr val="bg1"/>
                </a:solidFill>
              </a:rPr>
              <a:t>Questo controllo, necessario al fine di prevenire dimissioni o risoluzioni poste in essere da soggetti diversi dal lavoratore, poggia sull’applicazione del seguente vincolo</a:t>
            </a:r>
            <a:r>
              <a:rPr lang="it-IT" altLang="it-IT" sz="2200" dirty="0" smtClean="0">
                <a:solidFill>
                  <a:schemeClr val="bg1"/>
                </a:solidFill>
              </a:rPr>
              <a:t>: </a:t>
            </a:r>
            <a:r>
              <a:rPr lang="it-IT" altLang="it-IT" sz="2200" b="1" i="1" dirty="0" smtClean="0">
                <a:solidFill>
                  <a:schemeClr val="bg1"/>
                </a:solidFill>
              </a:rPr>
              <a:t>l’accesso alle funzionalità, del portale </a:t>
            </a:r>
            <a:r>
              <a:rPr lang="it-IT" altLang="it-IT" sz="2200" b="1" i="1" dirty="0" err="1" smtClean="0">
                <a:solidFill>
                  <a:schemeClr val="bg1"/>
                </a:solidFill>
              </a:rPr>
              <a:t>lavoro.gov.it</a:t>
            </a:r>
            <a:r>
              <a:rPr lang="it-IT" altLang="it-IT" sz="2200" b="1" i="1" dirty="0" smtClean="0">
                <a:solidFill>
                  <a:schemeClr val="bg1"/>
                </a:solidFill>
              </a:rPr>
              <a:t>, dedicate alla trasmissione del modulo per le dimissioni/risoluzione consensuale e loro revoca, è possibile solo se l’utente è in possesso del codice personale I.N.P.S. (PIN - INPS)”</a:t>
            </a: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r>
              <a:rPr lang="it-IT" altLang="it-IT" sz="2200" dirty="0" smtClean="0">
                <a:solidFill>
                  <a:schemeClr val="bg1"/>
                </a:solidFill>
              </a:rPr>
              <a:t/>
            </a:r>
            <a:br>
              <a:rPr lang="it-IT" altLang="it-IT" sz="2200" dirty="0" smtClean="0">
                <a:solidFill>
                  <a:schemeClr val="bg1"/>
                </a:solidFill>
              </a:rPr>
            </a:br>
            <a:endParaRPr lang="it-IT" altLang="it-IT" sz="2200" dirty="0" smtClean="0">
              <a:solidFill>
                <a:schemeClr val="bg1"/>
              </a:solidFill>
            </a:endParaRPr>
          </a:p>
        </p:txBody>
      </p:sp>
      <p:sp>
        <p:nvSpPr>
          <p:cNvPr id="389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317B93-AEEF-4B4B-A313-088E525B65F0}" type="slidenum">
              <a:rPr lang="it-IT" altLang="it-IT" sz="1200">
                <a:solidFill>
                  <a:srgbClr val="FFFFFF"/>
                </a:solidFill>
              </a:rPr>
              <a:pPr>
                <a:spcBef>
                  <a:spcPct val="0"/>
                </a:spcBef>
                <a:buFontTx/>
                <a:buNone/>
              </a:pPr>
              <a:t>35</a:t>
            </a:fld>
            <a:endParaRPr lang="it-IT" altLang="it-IT" sz="1200">
              <a:solidFill>
                <a:srgbClr val="FFFFFF"/>
              </a:solidFill>
            </a:endParaRPr>
          </a:p>
        </p:txBody>
      </p:sp>
      <p:pic>
        <p:nvPicPr>
          <p:cNvPr id="389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3891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r>
              <a:rPr lang="it-IT" altLang="it-IT" sz="2400" b="1" i="1" dirty="0">
                <a:solidFill>
                  <a:schemeClr val="bg1"/>
                </a:solidFill>
              </a:rPr>
              <a:t>Operatività del </a:t>
            </a:r>
            <a:r>
              <a:rPr lang="it-IT" altLang="it-IT" sz="2400" b="1" i="1" dirty="0" smtClean="0">
                <a:solidFill>
                  <a:schemeClr val="bg1"/>
                </a:solidFill>
              </a:rPr>
              <a:t>Fondo di Integrazione salariale </a:t>
            </a:r>
            <a:r>
              <a:rPr lang="it-IT" altLang="it-IT" sz="2400" b="1" i="1" dirty="0">
                <a:solidFill>
                  <a:schemeClr val="bg1"/>
                </a:solidFill>
              </a:rPr>
              <a:t>e modalità di presentazione delle domande di accesso alle prestazioni garantite dal Fondo.</a:t>
            </a:r>
            <a:endParaRPr lang="it-IT" altLang="it-IT" sz="2000" dirty="0">
              <a:solidFill>
                <a:schemeClr val="bg1"/>
              </a:solidFill>
            </a:endParaRP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algn="just" eaLnBrk="1" hangingPunct="1">
              <a:defRPr/>
            </a:pPr>
            <a:r>
              <a:rPr lang="it-IT" altLang="it-IT" sz="2000" dirty="0">
                <a:solidFill>
                  <a:schemeClr val="bg1"/>
                </a:solidFill>
              </a:rPr>
              <a:t>l’INPS, con il Messaggio n. </a:t>
            </a:r>
            <a:r>
              <a:rPr lang="it-IT" altLang="it-IT" sz="2000" dirty="0" smtClean="0">
                <a:solidFill>
                  <a:schemeClr val="bg1"/>
                </a:solidFill>
              </a:rPr>
              <a:t>306/2016, </a:t>
            </a:r>
            <a:r>
              <a:rPr lang="it-IT" altLang="it-IT" sz="2000" dirty="0">
                <a:solidFill>
                  <a:schemeClr val="bg1"/>
                </a:solidFill>
              </a:rPr>
              <a:t>facendo seguito alla Nota del Ministero del Lavoro del 18 gennaio 2016 con la quale sono stati forniti chiarimenti in merito all’operatività del Fondo di integrazione salariale (FIS) </a:t>
            </a:r>
            <a:r>
              <a:rPr lang="it-IT" altLang="it-IT" sz="2000" dirty="0" smtClean="0">
                <a:solidFill>
                  <a:schemeClr val="bg1"/>
                </a:solidFill>
              </a:rPr>
              <a:t>ha </a:t>
            </a:r>
            <a:r>
              <a:rPr lang="it-IT" altLang="it-IT" sz="2000" dirty="0">
                <a:solidFill>
                  <a:schemeClr val="bg1"/>
                </a:solidFill>
              </a:rPr>
              <a:t>confermato che nelle more dell’adozione del relativo decreto interministeriale, </a:t>
            </a:r>
            <a:r>
              <a:rPr lang="it-IT" altLang="it-IT" sz="2000" b="1" dirty="0">
                <a:solidFill>
                  <a:schemeClr val="bg1"/>
                </a:solidFill>
              </a:rPr>
              <a:t>a decorrere dal 1° gennaio 2016, sono tenuti al versamento i soggetti che risultavano già iscritti al Fondo di solidarietà residuale (datori di lavoro che occupano mediamente più di 15 dipendenti), nella nuova misura dello 0,65%.</a:t>
            </a:r>
          </a:p>
        </p:txBody>
      </p:sp>
      <p:sp>
        <p:nvSpPr>
          <p:cNvPr id="5007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205B1D3-4C7F-43B5-BB84-F568528D1F3C}" type="slidenum">
              <a:rPr lang="it-IT" altLang="it-IT" sz="1200">
                <a:solidFill>
                  <a:srgbClr val="FFFFFF"/>
                </a:solidFill>
              </a:rPr>
              <a:pPr>
                <a:spcBef>
                  <a:spcPct val="0"/>
                </a:spcBef>
                <a:buFontTx/>
                <a:buNone/>
              </a:pPr>
              <a:t>350</a:t>
            </a:fld>
            <a:endParaRPr lang="it-IT" altLang="it-IT" sz="1200">
              <a:solidFill>
                <a:srgbClr val="FFFFFF"/>
              </a:solidFill>
            </a:endParaRPr>
          </a:p>
        </p:txBody>
      </p:sp>
      <p:pic>
        <p:nvPicPr>
          <p:cNvPr id="5007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074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in giù 2"/>
          <p:cNvSpPr/>
          <p:nvPr/>
        </p:nvSpPr>
        <p:spPr>
          <a:xfrm>
            <a:off x="4238625" y="5773738"/>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 </a:t>
            </a:r>
          </a:p>
          <a:p>
            <a:pPr eaLnBrk="1" hangingPunct="1">
              <a:defRPr/>
            </a:pPr>
            <a:endParaRPr lang="it-IT" altLang="it-IT" sz="2400" b="1" i="1" dirty="0">
              <a:solidFill>
                <a:schemeClr val="bg1"/>
              </a:solidFill>
            </a:endParaRPr>
          </a:p>
          <a:p>
            <a:pPr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algn="just" eaLnBrk="1" hangingPunct="1">
              <a:defRPr/>
            </a:pPr>
            <a:r>
              <a:rPr lang="it-IT" altLang="it-IT" sz="2000" u="sng" dirty="0" smtClean="0">
                <a:solidFill>
                  <a:schemeClr val="bg1"/>
                </a:solidFill>
              </a:rPr>
              <a:t>In   </a:t>
            </a:r>
            <a:r>
              <a:rPr lang="it-IT" altLang="it-IT" sz="2000" u="sng" dirty="0">
                <a:solidFill>
                  <a:schemeClr val="bg1"/>
                </a:solidFill>
              </a:rPr>
              <a:t>attesa  della   pubblicazione   del   citato   Decreto   di adeguamento</a:t>
            </a:r>
            <a:r>
              <a:rPr lang="it-IT" altLang="it-IT" sz="2000" dirty="0">
                <a:solidFill>
                  <a:schemeClr val="bg1"/>
                </a:solidFill>
              </a:rPr>
              <a:t>, l’INPS è intervenuto con la </a:t>
            </a:r>
            <a:r>
              <a:rPr lang="it-IT" altLang="it-IT" sz="2000" b="1" dirty="0">
                <a:solidFill>
                  <a:schemeClr val="bg1"/>
                </a:solidFill>
              </a:rPr>
              <a:t>Circolare n. 22 del 4 febbraio </a:t>
            </a:r>
            <a:r>
              <a:rPr lang="it-IT" altLang="it-IT" sz="2000" b="1" dirty="0" smtClean="0">
                <a:solidFill>
                  <a:schemeClr val="bg1"/>
                </a:solidFill>
              </a:rPr>
              <a:t>2016 </a:t>
            </a:r>
            <a:r>
              <a:rPr lang="it-IT" altLang="it-IT" sz="2000" dirty="0" smtClean="0">
                <a:solidFill>
                  <a:schemeClr val="bg1"/>
                </a:solidFill>
              </a:rPr>
              <a:t>fornendo </a:t>
            </a:r>
            <a:r>
              <a:rPr lang="it-IT" altLang="it-IT" sz="2000" dirty="0">
                <a:solidFill>
                  <a:schemeClr val="bg1"/>
                </a:solidFill>
              </a:rPr>
              <a:t>indicazioni circa </a:t>
            </a:r>
            <a:r>
              <a:rPr lang="it-IT" altLang="it-IT" sz="2000" b="1" dirty="0">
                <a:solidFill>
                  <a:schemeClr val="bg1"/>
                </a:solidFill>
              </a:rPr>
              <a:t>l’operatività del Fondo </a:t>
            </a:r>
            <a:r>
              <a:rPr lang="it-IT" altLang="it-IT" sz="2000" dirty="0">
                <a:solidFill>
                  <a:schemeClr val="bg1"/>
                </a:solidFill>
              </a:rPr>
              <a:t>e la </a:t>
            </a:r>
            <a:r>
              <a:rPr lang="it-IT" altLang="it-IT" sz="2000" b="1" dirty="0">
                <a:solidFill>
                  <a:schemeClr val="bg1"/>
                </a:solidFill>
              </a:rPr>
              <a:t>modalità di presentazione delle domande di accesso</a:t>
            </a:r>
            <a:r>
              <a:rPr lang="it-IT" altLang="it-IT" sz="2000" dirty="0">
                <a:solidFill>
                  <a:schemeClr val="bg1"/>
                </a:solidFill>
              </a:rPr>
              <a:t> alle prestazioni garantite dal Fondo di integrazione salariale</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L’Istituto precisa che </a:t>
            </a:r>
            <a:r>
              <a:rPr lang="it-IT" altLang="it-IT" sz="2000" b="1" dirty="0">
                <a:solidFill>
                  <a:schemeClr val="bg1"/>
                </a:solidFill>
              </a:rPr>
              <a:t>con successiva circolare </a:t>
            </a:r>
            <a:r>
              <a:rPr lang="it-IT" altLang="it-IT" sz="2000" dirty="0">
                <a:solidFill>
                  <a:schemeClr val="bg1"/>
                </a:solidFill>
              </a:rPr>
              <a:t>dovranno essere fornite </a:t>
            </a:r>
            <a:r>
              <a:rPr lang="it-IT" altLang="it-IT" sz="2000" b="1" dirty="0">
                <a:solidFill>
                  <a:schemeClr val="bg1"/>
                </a:solidFill>
              </a:rPr>
              <a:t>istruzioni relative alla concessione e al pagamento delle prestazioni</a:t>
            </a:r>
            <a:r>
              <a:rPr lang="it-IT" altLang="it-IT" sz="2000" dirty="0">
                <a:solidFill>
                  <a:schemeClr val="bg1"/>
                </a:solidFill>
              </a:rPr>
              <a:t>, nonché alle modalità di </a:t>
            </a:r>
            <a:r>
              <a:rPr lang="it-IT" altLang="it-IT" sz="2000" b="1" dirty="0">
                <a:solidFill>
                  <a:schemeClr val="bg1"/>
                </a:solidFill>
              </a:rPr>
              <a:t>versamento della contribuzione addizionale</a:t>
            </a:r>
            <a:r>
              <a:rPr lang="it-IT" altLang="it-IT" sz="2000" dirty="0">
                <a:solidFill>
                  <a:schemeClr val="bg1"/>
                </a:solidFill>
              </a:rPr>
              <a:t>.</a:t>
            </a:r>
          </a:p>
        </p:txBody>
      </p:sp>
      <p:sp>
        <p:nvSpPr>
          <p:cNvPr id="5017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6A610C-80F1-4759-8EF1-021870342A54}" type="slidenum">
              <a:rPr lang="it-IT" altLang="it-IT" sz="1200">
                <a:solidFill>
                  <a:srgbClr val="FFFFFF"/>
                </a:solidFill>
              </a:rPr>
              <a:pPr>
                <a:spcBef>
                  <a:spcPct val="0"/>
                </a:spcBef>
                <a:buFontTx/>
                <a:buNone/>
              </a:pPr>
              <a:t>351</a:t>
            </a:fld>
            <a:endParaRPr lang="it-IT" altLang="it-IT" sz="1200">
              <a:solidFill>
                <a:srgbClr val="FFFFFF"/>
              </a:solidFill>
            </a:endParaRPr>
          </a:p>
        </p:txBody>
      </p:sp>
      <p:pic>
        <p:nvPicPr>
          <p:cNvPr id="5017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176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46863" y="2278063"/>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prstClr val="black"/>
                </a:solidFill>
              </a:rPr>
              <a:t>Circ. INPS 22/2016</a:t>
            </a:r>
          </a:p>
        </p:txBody>
      </p:sp>
      <p:sp>
        <p:nvSpPr>
          <p:cNvPr id="3" name="Freccia in giù 2"/>
          <p:cNvSpPr/>
          <p:nvPr/>
        </p:nvSpPr>
        <p:spPr>
          <a:xfrm>
            <a:off x="4410075" y="1916113"/>
            <a:ext cx="484188" cy="649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 </a:t>
            </a:r>
          </a:p>
          <a:p>
            <a:pPr eaLnBrk="1" hangingPunct="1">
              <a:defRPr/>
            </a:pPr>
            <a:r>
              <a:rPr lang="it-IT" altLang="it-IT" sz="2000" b="1" dirty="0" smtClean="0">
                <a:solidFill>
                  <a:schemeClr val="bg1"/>
                </a:solidFill>
              </a:rPr>
              <a:t>ASSEGNO DI SOLIDARIETA’</a:t>
            </a: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algn="just" eaLnBrk="1" hangingPunct="1">
              <a:defRPr/>
            </a:pPr>
            <a:r>
              <a:rPr lang="it-IT" altLang="it-IT" sz="2000" dirty="0">
                <a:solidFill>
                  <a:schemeClr val="bg1"/>
                </a:solidFill>
              </a:rPr>
              <a:t>L</a:t>
            </a:r>
            <a:r>
              <a:rPr lang="it-IT" altLang="it-IT" sz="2000" dirty="0" smtClean="0">
                <a:solidFill>
                  <a:schemeClr val="bg1"/>
                </a:solidFill>
              </a:rPr>
              <a:t>’Istituto </a:t>
            </a:r>
            <a:r>
              <a:rPr lang="it-IT" altLang="it-IT" sz="2000" dirty="0">
                <a:solidFill>
                  <a:schemeClr val="bg1"/>
                </a:solidFill>
              </a:rPr>
              <a:t>ribadisce che l’assegno è garantito:</a:t>
            </a:r>
          </a:p>
          <a:p>
            <a:pPr algn="just" eaLnBrk="1" hangingPunct="1">
              <a:defRPr/>
            </a:pPr>
            <a:r>
              <a:rPr lang="it-IT" altLang="it-IT" sz="2000" dirty="0">
                <a:solidFill>
                  <a:schemeClr val="bg1"/>
                </a:solidFill>
              </a:rPr>
              <a:t>•	per eventi di riduzione di attività lavorativa verificatisi </a:t>
            </a:r>
            <a:r>
              <a:rPr lang="it-IT" altLang="it-IT" sz="2000" b="1" dirty="0">
                <a:solidFill>
                  <a:schemeClr val="bg1"/>
                </a:solidFill>
              </a:rPr>
              <a:t>dal 1° gennaio 2016</a:t>
            </a:r>
            <a:r>
              <a:rPr lang="it-IT" altLang="it-IT" sz="2000" dirty="0">
                <a:solidFill>
                  <a:schemeClr val="bg1"/>
                </a:solidFill>
              </a:rPr>
              <a:t>, in favore dei lavoratori dipendenti di datori di lavoro che occupano mediamente </a:t>
            </a:r>
            <a:r>
              <a:rPr lang="it-IT" altLang="it-IT" sz="2000" b="1" dirty="0">
                <a:solidFill>
                  <a:schemeClr val="bg1"/>
                </a:solidFill>
              </a:rPr>
              <a:t>più di quindici dipendenti</a:t>
            </a:r>
            <a:r>
              <a:rPr lang="it-IT" altLang="it-IT" sz="2000" dirty="0">
                <a:solidFill>
                  <a:schemeClr val="bg1"/>
                </a:solidFill>
              </a:rPr>
              <a:t>;</a:t>
            </a:r>
          </a:p>
          <a:p>
            <a:pPr algn="just" eaLnBrk="1" hangingPunct="1">
              <a:defRPr/>
            </a:pPr>
            <a:r>
              <a:rPr lang="it-IT" altLang="it-IT" sz="2000" dirty="0">
                <a:solidFill>
                  <a:schemeClr val="bg1"/>
                </a:solidFill>
              </a:rPr>
              <a:t>•	per eventi di riduzione di attività lavorativa verificatisi </a:t>
            </a:r>
            <a:r>
              <a:rPr lang="it-IT" altLang="it-IT" sz="2000" b="1" dirty="0">
                <a:solidFill>
                  <a:schemeClr val="bg1"/>
                </a:solidFill>
              </a:rPr>
              <a:t>dal 1° luglio 2016</a:t>
            </a:r>
            <a:r>
              <a:rPr lang="it-IT" altLang="it-IT" sz="2000" dirty="0">
                <a:solidFill>
                  <a:schemeClr val="bg1"/>
                </a:solidFill>
              </a:rPr>
              <a:t>, in favore dei lavoratori dipendenti di datori di lavoro che occupano mediamente </a:t>
            </a:r>
            <a:r>
              <a:rPr lang="it-IT" altLang="it-IT" sz="2000" b="1" dirty="0">
                <a:solidFill>
                  <a:schemeClr val="bg1"/>
                </a:solidFill>
              </a:rPr>
              <a:t>più  di cinque e sino a 15 dipendenti</a:t>
            </a:r>
            <a:r>
              <a:rPr lang="it-IT" altLang="it-IT" sz="2000" dirty="0">
                <a:solidFill>
                  <a:schemeClr val="bg1"/>
                </a:solidFill>
              </a:rPr>
              <a:t>.</a:t>
            </a:r>
          </a:p>
        </p:txBody>
      </p:sp>
      <p:sp>
        <p:nvSpPr>
          <p:cNvPr id="5027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E6B0DA-9707-4999-95F2-01BC4D88264E}" type="slidenum">
              <a:rPr lang="it-IT" altLang="it-IT" sz="1200">
                <a:solidFill>
                  <a:srgbClr val="FFFFFF"/>
                </a:solidFill>
              </a:rPr>
              <a:pPr>
                <a:spcBef>
                  <a:spcPct val="0"/>
                </a:spcBef>
                <a:buFontTx/>
                <a:buNone/>
              </a:pPr>
              <a:t>352</a:t>
            </a:fld>
            <a:endParaRPr lang="it-IT" altLang="it-IT" sz="1200">
              <a:solidFill>
                <a:srgbClr val="FFFFFF"/>
              </a:solidFill>
            </a:endParaRPr>
          </a:p>
        </p:txBody>
      </p:sp>
      <p:pic>
        <p:nvPicPr>
          <p:cNvPr id="5027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279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46863" y="213360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prstClr val="black"/>
                </a:solidFill>
              </a:rPr>
              <a:t>Circ. INPS 22/2016</a:t>
            </a:r>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 </a:t>
            </a:r>
          </a:p>
          <a:p>
            <a:pPr eaLnBrk="1" hangingPunct="1">
              <a:defRPr/>
            </a:pPr>
            <a:r>
              <a:rPr lang="it-IT" altLang="it-IT" sz="2000" b="1" dirty="0" smtClean="0">
                <a:solidFill>
                  <a:schemeClr val="bg1"/>
                </a:solidFill>
              </a:rPr>
              <a:t>DOMANDA ASSEGNO DI SOLIDARIETA’</a:t>
            </a: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marL="342900" indent="-342900" algn="just" eaLnBrk="1" hangingPunct="1">
              <a:buFont typeface="Arial" panose="020B0604020202020204" pitchFamily="34" charset="0"/>
              <a:buChar char="•"/>
              <a:defRPr/>
            </a:pPr>
            <a:r>
              <a:rPr lang="it-IT" altLang="it-IT" sz="2000" b="1" dirty="0">
                <a:solidFill>
                  <a:schemeClr val="bg1"/>
                </a:solidFill>
              </a:rPr>
              <a:t>La procedura di presentazione delle istanze di accesso è unica per entrambe  le prestazioni</a:t>
            </a:r>
            <a:r>
              <a:rPr lang="it-IT" altLang="it-IT" sz="2000" dirty="0">
                <a:solidFill>
                  <a:schemeClr val="bg1"/>
                </a:solidFill>
              </a:rPr>
              <a:t> garantite dal Fondo di integrazione salariale e consente, pertanto, alle aziende l’invio telematico delle domande sia di assegno di solidarietà che di assegno ordinario.</a:t>
            </a:r>
          </a:p>
          <a:p>
            <a:pPr marL="342900" indent="-342900" algn="just" eaLnBrk="1" hangingPunct="1">
              <a:buFont typeface="Arial" panose="020B0604020202020204" pitchFamily="34" charset="0"/>
              <a:buChar char="•"/>
              <a:defRPr/>
            </a:pPr>
            <a:r>
              <a:rPr lang="it-IT" altLang="it-IT" sz="2000" dirty="0">
                <a:solidFill>
                  <a:schemeClr val="bg1"/>
                </a:solidFill>
              </a:rPr>
              <a:t>Le istanze devono essere presentate alla </a:t>
            </a:r>
            <a:r>
              <a:rPr lang="it-IT" altLang="it-IT" sz="2000" b="1" dirty="0">
                <a:solidFill>
                  <a:schemeClr val="bg1"/>
                </a:solidFill>
              </a:rPr>
              <a:t>struttura INPS territorialmente competente</a:t>
            </a:r>
            <a:r>
              <a:rPr lang="it-IT" altLang="it-IT" sz="2000" dirty="0">
                <a:solidFill>
                  <a:schemeClr val="bg1"/>
                </a:solidFill>
              </a:rPr>
              <a:t> in relazione all’unità produttiva.</a:t>
            </a:r>
          </a:p>
          <a:p>
            <a:pPr marL="342900" indent="-342900" algn="just" eaLnBrk="1" hangingPunct="1">
              <a:buFont typeface="Arial" panose="020B0604020202020204" pitchFamily="34" charset="0"/>
              <a:buChar char="•"/>
              <a:defRPr/>
            </a:pPr>
            <a:r>
              <a:rPr lang="it-IT" altLang="it-IT" sz="2000" b="1" dirty="0">
                <a:solidFill>
                  <a:schemeClr val="bg1"/>
                </a:solidFill>
              </a:rPr>
              <a:t>Ai fini dell’individuazione dell’unità produttiva </a:t>
            </a:r>
            <a:r>
              <a:rPr lang="it-IT" altLang="it-IT" sz="2000" dirty="0">
                <a:solidFill>
                  <a:schemeClr val="bg1"/>
                </a:solidFill>
              </a:rPr>
              <a:t>si rinvia a quanto definito dall’Istituto in tema di cassa integrazione guadagni ordinaria con </a:t>
            </a:r>
            <a:r>
              <a:rPr lang="it-IT" altLang="it-IT" sz="2000" b="1" dirty="0">
                <a:solidFill>
                  <a:schemeClr val="bg1"/>
                </a:solidFill>
              </a:rPr>
              <a:t>la circ. 197/2015 e con il msg 7336/2015</a:t>
            </a:r>
            <a:r>
              <a:rPr lang="it-IT" altLang="it-IT" sz="2000" dirty="0">
                <a:solidFill>
                  <a:schemeClr val="bg1"/>
                </a:solidFill>
              </a:rPr>
              <a:t>.</a:t>
            </a:r>
          </a:p>
        </p:txBody>
      </p:sp>
      <p:sp>
        <p:nvSpPr>
          <p:cNvPr id="5038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A76835-46F2-4697-A50A-509890B7774E}" type="slidenum">
              <a:rPr lang="it-IT" altLang="it-IT" sz="1200">
                <a:solidFill>
                  <a:srgbClr val="FFFFFF"/>
                </a:solidFill>
              </a:rPr>
              <a:pPr>
                <a:spcBef>
                  <a:spcPct val="0"/>
                </a:spcBef>
                <a:buFontTx/>
                <a:buNone/>
              </a:pPr>
              <a:t>353</a:t>
            </a:fld>
            <a:endParaRPr lang="it-IT" altLang="it-IT" sz="1200">
              <a:solidFill>
                <a:srgbClr val="FFFFFF"/>
              </a:solidFill>
            </a:endParaRPr>
          </a:p>
        </p:txBody>
      </p:sp>
      <p:pic>
        <p:nvPicPr>
          <p:cNvPr id="5038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381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46863" y="213360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prstClr val="black"/>
                </a:solidFill>
              </a:rPr>
              <a:t>Circ. INPS 22/2016</a:t>
            </a: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8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51847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 </a:t>
            </a:r>
          </a:p>
          <a:p>
            <a:pPr eaLnBrk="1" hangingPunct="1">
              <a:defRPr/>
            </a:pPr>
            <a:r>
              <a:rPr lang="it-IT" altLang="it-IT" sz="2000" b="1" dirty="0" smtClean="0">
                <a:solidFill>
                  <a:schemeClr val="bg1"/>
                </a:solidFill>
              </a:rPr>
              <a:t>DOMANDA ASSEGNO DI SOLIDARIETA’</a:t>
            </a:r>
          </a:p>
          <a:p>
            <a:pPr algn="just" eaLnBrk="1" hangingPunct="1">
              <a:defRPr/>
            </a:pPr>
            <a:endParaRPr lang="it-IT" altLang="it-IT" sz="2000" dirty="0" smtClean="0">
              <a:solidFill>
                <a:schemeClr val="bg1"/>
              </a:solidFill>
            </a:endParaRPr>
          </a:p>
          <a:p>
            <a:pPr marL="342900" indent="-342900" algn="just" eaLnBrk="1" hangingPunct="1">
              <a:buFont typeface="Arial" panose="020B0604020202020204" pitchFamily="34" charset="0"/>
              <a:buChar char="•"/>
              <a:defRPr/>
            </a:pPr>
            <a:r>
              <a:rPr lang="it-IT" altLang="it-IT" sz="2000" b="1" dirty="0">
                <a:solidFill>
                  <a:schemeClr val="bg1"/>
                </a:solidFill>
              </a:rPr>
              <a:t>La domanda telematica è disponibile nel portale INPS </a:t>
            </a:r>
            <a:r>
              <a:rPr lang="it-IT" altLang="it-IT" sz="2000" dirty="0">
                <a:solidFill>
                  <a:schemeClr val="bg1"/>
                </a:solidFill>
              </a:rPr>
              <a:t>(www.inps.it) al seguente percorso</a:t>
            </a:r>
            <a:r>
              <a:rPr lang="it-IT" altLang="it-IT" sz="2000" i="1" dirty="0">
                <a:solidFill>
                  <a:schemeClr val="bg1"/>
                </a:solidFill>
              </a:rPr>
              <a:t>: Servizi OnLine - Per tipologia di utente - Aziende, consulenti e professionisti - Servizi per le aziende e consulenti (a cui si accede tramite codice fiscale e PIN) - CIG e Fondi di solidarietà - Fondi di solidarietà</a:t>
            </a:r>
            <a:r>
              <a:rPr lang="it-IT" altLang="it-IT" sz="2000" i="1" dirty="0" smtClean="0">
                <a:solidFill>
                  <a:schemeClr val="bg1"/>
                </a:solidFill>
              </a:rPr>
              <a:t>.</a:t>
            </a:r>
          </a:p>
          <a:p>
            <a:pPr marL="342900" indent="-342900" algn="just" eaLnBrk="1" hangingPunct="1">
              <a:buFont typeface="Arial" panose="020B0604020202020204" pitchFamily="34" charset="0"/>
              <a:buChar char="•"/>
              <a:defRPr/>
            </a:pPr>
            <a:r>
              <a:rPr lang="it-IT" altLang="it-IT" sz="2000" b="1" dirty="0">
                <a:solidFill>
                  <a:schemeClr val="bg1"/>
                </a:solidFill>
              </a:rPr>
              <a:t>Alla domanda devono essere </a:t>
            </a:r>
            <a:r>
              <a:rPr lang="it-IT" altLang="it-IT" sz="2000" b="1" dirty="0" smtClean="0">
                <a:solidFill>
                  <a:schemeClr val="bg1"/>
                </a:solidFill>
              </a:rPr>
              <a:t>allegati</a:t>
            </a:r>
            <a:r>
              <a:rPr lang="it-IT" altLang="it-IT" sz="2000" dirty="0" smtClean="0">
                <a:solidFill>
                  <a:schemeClr val="bg1"/>
                </a:solidFill>
              </a:rPr>
              <a:t>:</a:t>
            </a:r>
            <a:endParaRPr lang="it-IT" altLang="it-IT" sz="2000" dirty="0">
              <a:solidFill>
                <a:schemeClr val="bg1"/>
              </a:solidFill>
            </a:endParaRPr>
          </a:p>
          <a:p>
            <a:pPr marL="342900" indent="-342900" algn="just" eaLnBrk="1" hangingPunct="1">
              <a:buFont typeface="Wingdings" panose="05000000000000000000" pitchFamily="2" charset="2"/>
              <a:buChar char="§"/>
              <a:defRPr/>
            </a:pPr>
            <a:r>
              <a:rPr lang="it-IT" altLang="it-IT" sz="2000" u="sng" dirty="0" smtClean="0">
                <a:solidFill>
                  <a:schemeClr val="bg1"/>
                </a:solidFill>
              </a:rPr>
              <a:t>l’accordo </a:t>
            </a:r>
            <a:r>
              <a:rPr lang="it-IT" altLang="it-IT" sz="2000" u="sng" dirty="0">
                <a:solidFill>
                  <a:schemeClr val="bg1"/>
                </a:solidFill>
              </a:rPr>
              <a:t>collettivo aziendale </a:t>
            </a:r>
            <a:r>
              <a:rPr lang="it-IT" altLang="it-IT" sz="2000" dirty="0">
                <a:solidFill>
                  <a:schemeClr val="bg1"/>
                </a:solidFill>
              </a:rPr>
              <a:t>che stabilisce la riduzione dell’orario di lavoro sottoscritto dalle organizzazioni sindacali e dal datore di lavoro;</a:t>
            </a:r>
          </a:p>
          <a:p>
            <a:pPr marL="342900" indent="-342900" algn="just" eaLnBrk="1" hangingPunct="1">
              <a:buFont typeface="Wingdings" panose="05000000000000000000" pitchFamily="2" charset="2"/>
              <a:buChar char="§"/>
              <a:defRPr/>
            </a:pPr>
            <a:r>
              <a:rPr lang="it-IT" altLang="it-IT" sz="2000" u="sng" dirty="0" smtClean="0">
                <a:solidFill>
                  <a:schemeClr val="bg1"/>
                </a:solidFill>
              </a:rPr>
              <a:t>l’elenco </a:t>
            </a:r>
            <a:r>
              <a:rPr lang="it-IT" altLang="it-IT" sz="2000" u="sng" dirty="0">
                <a:solidFill>
                  <a:schemeClr val="bg1"/>
                </a:solidFill>
              </a:rPr>
              <a:t>dei lavoratori in forza all’unità produttiva</a:t>
            </a:r>
            <a:r>
              <a:rPr lang="it-IT" altLang="it-IT" sz="2000" dirty="0">
                <a:solidFill>
                  <a:schemeClr val="bg1"/>
                </a:solidFill>
              </a:rPr>
              <a:t>, integrato con le informazioni inerenti alla qualifica, all’orario contrattuale e alle altre informazioni presenti nel file in formato .CSV reperibile nell’area download della procedura.</a:t>
            </a:r>
          </a:p>
          <a:p>
            <a:pPr marL="342900" indent="-342900" algn="just" eaLnBrk="1" hangingPunct="1">
              <a:buFont typeface="Arial" panose="020B0604020202020204" pitchFamily="34" charset="0"/>
              <a:buChar char="•"/>
              <a:defRPr/>
            </a:pPr>
            <a:endParaRPr lang="it-IT" altLang="it-IT" sz="2000" i="1" dirty="0">
              <a:solidFill>
                <a:schemeClr val="bg1"/>
              </a:solidFill>
            </a:endParaRPr>
          </a:p>
          <a:p>
            <a:pPr marL="342900" indent="-342900" algn="just" eaLnBrk="1" hangingPunct="1">
              <a:buFont typeface="Arial" panose="020B0604020202020204" pitchFamily="34" charset="0"/>
              <a:buChar char="•"/>
              <a:defRPr/>
            </a:pPr>
            <a:endParaRPr lang="it-IT" altLang="it-IT" sz="2000" i="1" dirty="0">
              <a:solidFill>
                <a:schemeClr val="bg1"/>
              </a:solidFill>
            </a:endParaRPr>
          </a:p>
        </p:txBody>
      </p:sp>
      <p:sp>
        <p:nvSpPr>
          <p:cNvPr id="5048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70BC9E-52CB-419E-954F-0113EC07C1EF}" type="slidenum">
              <a:rPr lang="it-IT" altLang="it-IT" sz="1200">
                <a:solidFill>
                  <a:srgbClr val="FFFFFF"/>
                </a:solidFill>
              </a:rPr>
              <a:pPr>
                <a:spcBef>
                  <a:spcPct val="0"/>
                </a:spcBef>
                <a:buFontTx/>
                <a:buNone/>
              </a:pPr>
              <a:t>354</a:t>
            </a:fld>
            <a:endParaRPr lang="it-IT" altLang="it-IT" sz="1200">
              <a:solidFill>
                <a:srgbClr val="FFFFFF"/>
              </a:solidFill>
            </a:endParaRPr>
          </a:p>
        </p:txBody>
      </p:sp>
      <p:pic>
        <p:nvPicPr>
          <p:cNvPr id="5048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483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46863" y="213360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prstClr val="black"/>
                </a:solidFill>
              </a:rPr>
              <a:t>Circ. INPS 22/2016</a:t>
            </a: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51847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 </a:t>
            </a:r>
          </a:p>
          <a:p>
            <a:pPr eaLnBrk="1" hangingPunct="1">
              <a:defRPr/>
            </a:pPr>
            <a:r>
              <a:rPr lang="it-IT" altLang="it-IT" sz="2000" b="1" dirty="0" smtClean="0">
                <a:solidFill>
                  <a:schemeClr val="bg1"/>
                </a:solidFill>
              </a:rPr>
              <a:t>DOMANDA ASSEGNO DI SOLIDARIETA’</a:t>
            </a:r>
          </a:p>
          <a:p>
            <a:pPr algn="just" eaLnBrk="1" hangingPunct="1">
              <a:defRPr/>
            </a:pPr>
            <a:endParaRPr lang="it-IT" altLang="it-IT" sz="2000" dirty="0" smtClean="0">
              <a:solidFill>
                <a:schemeClr val="bg1"/>
              </a:solidFill>
            </a:endParaRP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eaLnBrk="1" hangingPunct="1">
              <a:defRPr/>
            </a:pPr>
            <a:endParaRPr lang="it-IT" altLang="it-IT" sz="2000" dirty="0">
              <a:solidFill>
                <a:schemeClr val="bg1"/>
              </a:solidFill>
            </a:endParaRPr>
          </a:p>
          <a:p>
            <a:pPr eaLnBrk="1" hangingPunct="1">
              <a:defRPr/>
            </a:pPr>
            <a:r>
              <a:rPr lang="it-IT" altLang="it-IT" sz="2000" b="1" dirty="0" smtClean="0">
                <a:solidFill>
                  <a:schemeClr val="bg1"/>
                </a:solidFill>
              </a:rPr>
              <a:t>attualmente </a:t>
            </a:r>
            <a:r>
              <a:rPr lang="it-IT" altLang="it-IT" sz="2000" b="1" dirty="0">
                <a:solidFill>
                  <a:schemeClr val="bg1"/>
                </a:solidFill>
              </a:rPr>
              <a:t>la procedura informatica non permette l’invio della domanda di assegno di solidarietà</a:t>
            </a:r>
            <a:r>
              <a:rPr lang="it-IT" altLang="it-IT" sz="2000" dirty="0">
                <a:solidFill>
                  <a:schemeClr val="bg1"/>
                </a:solidFill>
              </a:rPr>
              <a:t>. Con successivo messaggio sarà comunicata la disponibilità di tale procedura.</a:t>
            </a:r>
          </a:p>
          <a:p>
            <a:pPr eaLnBrk="1" hangingPunct="1">
              <a:defRPr/>
            </a:pPr>
            <a:r>
              <a:rPr lang="it-IT" altLang="it-IT" sz="2000" b="1" dirty="0">
                <a:solidFill>
                  <a:schemeClr val="bg1"/>
                </a:solidFill>
              </a:rPr>
              <a:t>I termini di presentazione delle domande di assegno di solidarietà decorreranno dalla data di pubblicazione del predetto messaggio</a:t>
            </a:r>
            <a:r>
              <a:rPr lang="it-IT" altLang="it-IT" sz="2000" dirty="0">
                <a:solidFill>
                  <a:schemeClr val="bg1"/>
                </a:solidFill>
              </a:rPr>
              <a:t>.</a:t>
            </a:r>
          </a:p>
          <a:p>
            <a:pPr marL="342900" indent="-342900" algn="just" eaLnBrk="1" hangingPunct="1">
              <a:buFont typeface="Arial" panose="020B0604020202020204" pitchFamily="34" charset="0"/>
              <a:buChar char="•"/>
              <a:defRPr/>
            </a:pPr>
            <a:endParaRPr lang="it-IT" altLang="it-IT" sz="2000" i="1" dirty="0">
              <a:solidFill>
                <a:schemeClr val="bg1"/>
              </a:solidFill>
            </a:endParaRPr>
          </a:p>
          <a:p>
            <a:pPr marL="342900" indent="-342900" algn="just" eaLnBrk="1" hangingPunct="1">
              <a:buFont typeface="Arial" panose="020B0604020202020204" pitchFamily="34" charset="0"/>
              <a:buChar char="•"/>
              <a:defRPr/>
            </a:pPr>
            <a:endParaRPr lang="it-IT" altLang="it-IT" sz="2000" i="1" dirty="0">
              <a:solidFill>
                <a:schemeClr val="bg1"/>
              </a:solidFill>
            </a:endParaRPr>
          </a:p>
        </p:txBody>
      </p:sp>
      <p:sp>
        <p:nvSpPr>
          <p:cNvPr id="5058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934935-414A-4CB2-8C13-F18093E433CE}" type="slidenum">
              <a:rPr lang="it-IT" altLang="it-IT" sz="1200">
                <a:solidFill>
                  <a:srgbClr val="FFFFFF"/>
                </a:solidFill>
              </a:rPr>
              <a:pPr>
                <a:spcBef>
                  <a:spcPct val="0"/>
                </a:spcBef>
                <a:buFontTx/>
                <a:buNone/>
              </a:pPr>
              <a:t>355</a:t>
            </a:fld>
            <a:endParaRPr lang="it-IT" altLang="it-IT" sz="1200">
              <a:solidFill>
                <a:srgbClr val="FFFFFF"/>
              </a:solidFill>
            </a:endParaRPr>
          </a:p>
        </p:txBody>
      </p:sp>
      <p:pic>
        <p:nvPicPr>
          <p:cNvPr id="5058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586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46863" y="213360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prstClr val="black"/>
                </a:solidFill>
              </a:rPr>
              <a:t>Circ. INPS 22/2016</a:t>
            </a:r>
          </a:p>
        </p:txBody>
      </p:sp>
      <p:sp>
        <p:nvSpPr>
          <p:cNvPr id="4" name="Freccia in giù 3"/>
          <p:cNvSpPr/>
          <p:nvPr/>
        </p:nvSpPr>
        <p:spPr>
          <a:xfrm>
            <a:off x="4224338" y="2651125"/>
            <a:ext cx="484187" cy="490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 </a:t>
            </a:r>
          </a:p>
          <a:p>
            <a:pPr eaLnBrk="1" hangingPunct="1">
              <a:defRPr/>
            </a:pPr>
            <a:r>
              <a:rPr lang="it-IT" altLang="it-IT" sz="2000" b="1" dirty="0" smtClean="0">
                <a:solidFill>
                  <a:schemeClr val="bg1"/>
                </a:solidFill>
              </a:rPr>
              <a:t>ASSEGNO ORDINARIO</a:t>
            </a: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algn="just" eaLnBrk="1" hangingPunct="1">
              <a:defRPr/>
            </a:pPr>
            <a:r>
              <a:rPr lang="it-IT" altLang="it-IT" sz="2000" dirty="0">
                <a:solidFill>
                  <a:schemeClr val="bg1"/>
                </a:solidFill>
              </a:rPr>
              <a:t>Ai sensi dell’articolo 29,  comma  3 del </a:t>
            </a:r>
            <a:r>
              <a:rPr lang="it-IT" altLang="it-IT" sz="2000" dirty="0" err="1">
                <a:solidFill>
                  <a:schemeClr val="bg1"/>
                </a:solidFill>
              </a:rPr>
              <a:t>D.Lgs</a:t>
            </a:r>
            <a:r>
              <a:rPr lang="it-IT" altLang="it-IT" sz="2000" dirty="0">
                <a:solidFill>
                  <a:schemeClr val="bg1"/>
                </a:solidFill>
              </a:rPr>
              <a:t> n. 148/2015,  ai datori di lavoro  che occupano </a:t>
            </a:r>
            <a:r>
              <a:rPr lang="it-IT" altLang="it-IT" sz="2000" b="1" dirty="0">
                <a:solidFill>
                  <a:schemeClr val="bg1"/>
                </a:solidFill>
              </a:rPr>
              <a:t>mediamente più di 15 dipendenti </a:t>
            </a:r>
            <a:r>
              <a:rPr lang="it-IT" altLang="it-IT" sz="2000" dirty="0">
                <a:solidFill>
                  <a:schemeClr val="bg1"/>
                </a:solidFill>
              </a:rPr>
              <a:t>il Fondo garantisce</a:t>
            </a:r>
          </a:p>
          <a:p>
            <a:pPr algn="just" eaLnBrk="1" hangingPunct="1">
              <a:defRPr/>
            </a:pPr>
            <a:r>
              <a:rPr lang="it-IT" altLang="it-IT" sz="2000" dirty="0">
                <a:solidFill>
                  <a:schemeClr val="bg1"/>
                </a:solidFill>
              </a:rPr>
              <a:t>•	in relazione </a:t>
            </a:r>
            <a:r>
              <a:rPr lang="it-IT" altLang="it-IT" sz="2000" b="1" dirty="0">
                <a:solidFill>
                  <a:schemeClr val="bg1"/>
                </a:solidFill>
              </a:rPr>
              <a:t>alle causali previste dalla normativa in materia di integrazioni salariali ordinarie, ad esclusione delle intemperie stagionali, e straordinarie, limitatamente alle causali per riorganizzazione e crisi aziendale,</a:t>
            </a:r>
          </a:p>
          <a:p>
            <a:pPr algn="just" eaLnBrk="1" hangingPunct="1">
              <a:defRPr/>
            </a:pPr>
            <a:r>
              <a:rPr lang="it-IT" altLang="it-IT" sz="2000" dirty="0">
                <a:solidFill>
                  <a:schemeClr val="bg1"/>
                </a:solidFill>
              </a:rPr>
              <a:t>•	una   prestazione   costituita   da   </a:t>
            </a:r>
            <a:r>
              <a:rPr lang="it-IT" altLang="it-IT" sz="2000" b="1" dirty="0">
                <a:solidFill>
                  <a:schemeClr val="bg1"/>
                </a:solidFill>
              </a:rPr>
              <a:t>un   assegno   ordinario   </a:t>
            </a:r>
            <a:r>
              <a:rPr lang="it-IT" altLang="it-IT" sz="2000" dirty="0">
                <a:solidFill>
                  <a:schemeClr val="bg1"/>
                </a:solidFill>
              </a:rPr>
              <a:t>di   importo   almeno   </a:t>
            </a:r>
            <a:r>
              <a:rPr lang="it-IT" altLang="it-IT" sz="2000" b="1" dirty="0">
                <a:solidFill>
                  <a:schemeClr val="bg1"/>
                </a:solidFill>
              </a:rPr>
              <a:t>pari all’integrazione salariale </a:t>
            </a:r>
            <a:r>
              <a:rPr lang="it-IT" altLang="it-IT" sz="2000" dirty="0">
                <a:solidFill>
                  <a:schemeClr val="bg1"/>
                </a:solidFill>
              </a:rPr>
              <a:t>per una </a:t>
            </a:r>
            <a:r>
              <a:rPr lang="it-IT" altLang="it-IT" sz="2000" b="1" dirty="0">
                <a:solidFill>
                  <a:schemeClr val="bg1"/>
                </a:solidFill>
              </a:rPr>
              <a:t>durata massima di 26 settimane in un biennio mobile.</a:t>
            </a:r>
          </a:p>
        </p:txBody>
      </p:sp>
      <p:sp>
        <p:nvSpPr>
          <p:cNvPr id="5068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C2D432-E4FA-4D25-9E6A-D3DE01A31325}" type="slidenum">
              <a:rPr lang="it-IT" altLang="it-IT" sz="1200">
                <a:solidFill>
                  <a:srgbClr val="FFFFFF"/>
                </a:solidFill>
              </a:rPr>
              <a:pPr>
                <a:spcBef>
                  <a:spcPct val="0"/>
                </a:spcBef>
                <a:buFontTx/>
                <a:buNone/>
              </a:pPr>
              <a:t>356</a:t>
            </a:fld>
            <a:endParaRPr lang="it-IT" altLang="it-IT" sz="1200">
              <a:solidFill>
                <a:srgbClr val="FFFFFF"/>
              </a:solidFill>
            </a:endParaRPr>
          </a:p>
        </p:txBody>
      </p:sp>
      <p:pic>
        <p:nvPicPr>
          <p:cNvPr id="5068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688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46863" y="213360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prstClr val="black"/>
                </a:solidFill>
              </a:rPr>
              <a:t>Circ. INPS 22/2016</a:t>
            </a: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 </a:t>
            </a:r>
          </a:p>
          <a:p>
            <a:pPr eaLnBrk="1" hangingPunct="1">
              <a:defRPr/>
            </a:pPr>
            <a:r>
              <a:rPr lang="it-IT" altLang="it-IT" sz="2000" b="1" dirty="0" smtClean="0">
                <a:solidFill>
                  <a:schemeClr val="bg1"/>
                </a:solidFill>
              </a:rPr>
              <a:t>DOMANDA DI ASSEGNO ORDINARIO</a:t>
            </a: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La domanda di assegno ordinario va </a:t>
            </a:r>
            <a:r>
              <a:rPr lang="it-IT" altLang="it-IT" sz="2000" b="1" dirty="0">
                <a:solidFill>
                  <a:schemeClr val="bg1"/>
                </a:solidFill>
              </a:rPr>
              <a:t>presentata on-line</a:t>
            </a:r>
            <a:r>
              <a:rPr lang="it-IT" altLang="it-IT" sz="2000" dirty="0">
                <a:solidFill>
                  <a:schemeClr val="bg1"/>
                </a:solidFill>
              </a:rPr>
              <a:t>, alla sede INPS territorialmente competente in relazione all’unità </a:t>
            </a:r>
            <a:r>
              <a:rPr lang="it-IT" altLang="it-IT" sz="2000" b="1" dirty="0">
                <a:solidFill>
                  <a:schemeClr val="bg1"/>
                </a:solidFill>
              </a:rPr>
              <a:t>produttiva non prima di 30 giorni e non oltre il termine di 15 giorni </a:t>
            </a:r>
            <a:r>
              <a:rPr lang="it-IT" altLang="it-IT" sz="2000" dirty="0">
                <a:solidFill>
                  <a:schemeClr val="bg1"/>
                </a:solidFill>
              </a:rPr>
              <a:t>dall’inizio della sospensione o riduzione dell’attività lavorativa (termini ordinatori).</a:t>
            </a:r>
          </a:p>
          <a:p>
            <a:pPr marL="342900" indent="-342900" algn="just" eaLnBrk="1" hangingPunct="1">
              <a:buFont typeface="Arial" panose="020B0604020202020204" pitchFamily="34" charset="0"/>
              <a:buChar char="•"/>
              <a:defRPr/>
            </a:pPr>
            <a:r>
              <a:rPr lang="it-IT" altLang="it-IT" sz="2000" b="1" dirty="0">
                <a:solidFill>
                  <a:schemeClr val="bg1"/>
                </a:solidFill>
              </a:rPr>
              <a:t>La presentazione della domanda prima dei 30 giorni </a:t>
            </a:r>
            <a:r>
              <a:rPr lang="it-IT" altLang="it-IT" sz="2000" dirty="0">
                <a:solidFill>
                  <a:schemeClr val="bg1"/>
                </a:solidFill>
              </a:rPr>
              <a:t>comporta l’irricevibilità della stessa, mentre la presentazione </a:t>
            </a:r>
            <a:r>
              <a:rPr lang="it-IT" altLang="it-IT" sz="2000" b="1" dirty="0">
                <a:solidFill>
                  <a:schemeClr val="bg1"/>
                </a:solidFill>
              </a:rPr>
              <a:t>oltre i 15 giorni </a:t>
            </a:r>
            <a:r>
              <a:rPr lang="it-IT" altLang="it-IT" sz="2000" u="sng" dirty="0">
                <a:solidFill>
                  <a:schemeClr val="bg1"/>
                </a:solidFill>
              </a:rPr>
              <a:t>determina uno slittamento del termine di decorrenza della richiesta </a:t>
            </a:r>
            <a:r>
              <a:rPr lang="it-IT" altLang="it-IT" sz="2000" dirty="0">
                <a:solidFill>
                  <a:schemeClr val="bg1"/>
                </a:solidFill>
              </a:rPr>
              <a:t>(l’erogazione dell’assegno non potrà aver luogo per periodi anteriori di una settimana rispetto alla data di presentazione: cioè dal lunedì della settimana precedente).</a:t>
            </a:r>
          </a:p>
        </p:txBody>
      </p:sp>
      <p:sp>
        <p:nvSpPr>
          <p:cNvPr id="5079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ACB0A6-8401-4916-A45F-ABB1BA3B9817}" type="slidenum">
              <a:rPr lang="it-IT" altLang="it-IT" sz="1200">
                <a:solidFill>
                  <a:srgbClr val="FFFFFF"/>
                </a:solidFill>
              </a:rPr>
              <a:pPr>
                <a:spcBef>
                  <a:spcPct val="0"/>
                </a:spcBef>
                <a:buFontTx/>
                <a:buNone/>
              </a:pPr>
              <a:t>357</a:t>
            </a:fld>
            <a:endParaRPr lang="it-IT" altLang="it-IT" sz="1200">
              <a:solidFill>
                <a:srgbClr val="FFFFFF"/>
              </a:solidFill>
            </a:endParaRPr>
          </a:p>
        </p:txBody>
      </p:sp>
      <p:pic>
        <p:nvPicPr>
          <p:cNvPr id="5079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791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46863" y="213360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prstClr val="black"/>
                </a:solidFill>
              </a:rPr>
              <a:t>Circ. INPS 22/2016</a:t>
            </a: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r>
              <a:rPr lang="it-IT" altLang="it-IT" sz="2400" b="1" i="1" dirty="0" smtClean="0">
                <a:solidFill>
                  <a:schemeClr val="bg1"/>
                </a:solidFill>
              </a:rPr>
              <a:t> </a:t>
            </a:r>
          </a:p>
          <a:p>
            <a:pPr eaLnBrk="1" hangingPunct="1">
              <a:defRPr/>
            </a:pPr>
            <a:endParaRPr lang="it-IT" altLang="it-IT" sz="2400" b="1" i="1" dirty="0" smtClean="0">
              <a:solidFill>
                <a:schemeClr val="bg1"/>
              </a:solidFill>
            </a:endParaRPr>
          </a:p>
          <a:p>
            <a:pPr eaLnBrk="1" hangingPunct="1">
              <a:defRPr/>
            </a:pPr>
            <a:r>
              <a:rPr lang="it-IT" altLang="it-IT" sz="2000" b="1" dirty="0" smtClean="0">
                <a:solidFill>
                  <a:schemeClr val="bg1"/>
                </a:solidFill>
              </a:rPr>
              <a:t>DOMANDA DI ASSEGNO ORDINARIO</a:t>
            </a: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eaLnBrk="1" hangingPunct="1">
              <a:defRPr/>
            </a:pPr>
            <a:r>
              <a:rPr lang="it-IT" altLang="it-IT" sz="2000" dirty="0">
                <a:solidFill>
                  <a:schemeClr val="bg1"/>
                </a:solidFill>
              </a:rPr>
              <a:t>In tale ultimo caso il datore di lavoro è tenuto a comunicare all’INPS le ore di sospensione effettuate nei periodi non indennizzabili a causa della presentazione tardiva tramite apposito modello reperibile nell’area download della procedura</a:t>
            </a:r>
          </a:p>
        </p:txBody>
      </p:sp>
      <p:sp>
        <p:nvSpPr>
          <p:cNvPr id="5089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96EB62-1CF0-44AE-8063-639C373A8B62}" type="slidenum">
              <a:rPr lang="it-IT" altLang="it-IT" sz="1200">
                <a:solidFill>
                  <a:srgbClr val="FFFFFF"/>
                </a:solidFill>
              </a:rPr>
              <a:pPr>
                <a:spcBef>
                  <a:spcPct val="0"/>
                </a:spcBef>
                <a:buFontTx/>
                <a:buNone/>
              </a:pPr>
              <a:t>358</a:t>
            </a:fld>
            <a:endParaRPr lang="it-IT" altLang="it-IT" sz="1200">
              <a:solidFill>
                <a:srgbClr val="FFFFFF"/>
              </a:solidFill>
            </a:endParaRPr>
          </a:p>
        </p:txBody>
      </p:sp>
      <p:pic>
        <p:nvPicPr>
          <p:cNvPr id="5089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893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46863" y="2133600"/>
            <a:ext cx="1800225" cy="574675"/>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prstClr val="black"/>
                </a:solidFill>
              </a:rPr>
              <a:t>Circ. INPS 22/2016</a:t>
            </a:r>
          </a:p>
        </p:txBody>
      </p:sp>
      <p:sp>
        <p:nvSpPr>
          <p:cNvPr id="3" name="Freccia in giù 2"/>
          <p:cNvSpPr/>
          <p:nvPr/>
        </p:nvSpPr>
        <p:spPr>
          <a:xfrm>
            <a:off x="4362450" y="2908300"/>
            <a:ext cx="484188" cy="490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48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968875"/>
          </a:xfrm>
          <a:ln>
            <a:solidFill>
              <a:schemeClr val="bg2">
                <a:lumMod val="40000"/>
                <a:lumOff val="60000"/>
              </a:schemeClr>
            </a:solidFill>
          </a:ln>
        </p:spPr>
        <p:txBody>
          <a:bodyPr/>
          <a:lstStyle/>
          <a:p>
            <a:pPr eaLnBrk="1" hangingPunct="1">
              <a:defRPr/>
            </a:pPr>
            <a:endParaRPr lang="it-IT" altLang="it-IT" sz="2400" b="1" i="1" dirty="0" smtClean="0">
              <a:solidFill>
                <a:schemeClr val="bg1"/>
              </a:solidFill>
            </a:endParaRPr>
          </a:p>
          <a:p>
            <a:pPr eaLnBrk="1" hangingPunct="1">
              <a:defRPr/>
            </a:pPr>
            <a:r>
              <a:rPr lang="it-IT" altLang="it-IT" sz="2400" b="1" i="1" dirty="0" smtClean="0">
                <a:solidFill>
                  <a:schemeClr val="bg1"/>
                </a:solidFill>
              </a:rPr>
              <a:t> </a:t>
            </a:r>
          </a:p>
          <a:p>
            <a:pPr eaLnBrk="1" hangingPunct="1">
              <a:defRPr/>
            </a:pPr>
            <a:r>
              <a:rPr lang="it-IT" altLang="it-IT" sz="2000" b="1" dirty="0" smtClean="0">
                <a:solidFill>
                  <a:schemeClr val="bg1"/>
                </a:solidFill>
              </a:rPr>
              <a:t>DOMANDA DI ASSEGNO ORDINARIO</a:t>
            </a:r>
          </a:p>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algn="just" eaLnBrk="1" hangingPunct="1">
              <a:defRPr/>
            </a:pPr>
            <a:r>
              <a:rPr lang="it-IT" altLang="it-IT" sz="2000" dirty="0" smtClean="0">
                <a:solidFill>
                  <a:schemeClr val="bg1"/>
                </a:solidFill>
              </a:rPr>
              <a:t>Ai fini della presentazione della domanda </a:t>
            </a:r>
            <a:r>
              <a:rPr lang="it-IT" altLang="it-IT" sz="2000" b="1" dirty="0" smtClean="0">
                <a:solidFill>
                  <a:schemeClr val="bg1"/>
                </a:solidFill>
              </a:rPr>
              <a:t>il periodo intercorrente tra il 1 gennaio 2016 e il 4 febbraio 2016 (data della circolare) è neutralizzato</a:t>
            </a:r>
          </a:p>
          <a:p>
            <a:pPr algn="just" eaLnBrk="1" hangingPunct="1">
              <a:defRPr/>
            </a:pPr>
            <a:endParaRPr lang="it-IT" altLang="it-IT" sz="2000" b="1" dirty="0" smtClean="0">
              <a:solidFill>
                <a:schemeClr val="bg1"/>
              </a:solidFill>
            </a:endParaRPr>
          </a:p>
          <a:p>
            <a:pPr algn="just" eaLnBrk="1" hangingPunct="1">
              <a:defRPr/>
            </a:pPr>
            <a:r>
              <a:rPr lang="it-IT" altLang="it-IT" sz="2000" dirty="0">
                <a:solidFill>
                  <a:schemeClr val="bg1"/>
                </a:solidFill>
              </a:rPr>
              <a:t>•	nel periodo </a:t>
            </a:r>
            <a:r>
              <a:rPr lang="it-IT" altLang="it-IT" sz="2000" b="1" dirty="0">
                <a:solidFill>
                  <a:schemeClr val="bg1"/>
                </a:solidFill>
              </a:rPr>
              <a:t>1° gennaio 2016 - 4 febbraio 2016 </a:t>
            </a:r>
            <a:r>
              <a:rPr lang="it-IT" altLang="it-IT" sz="2000" dirty="0">
                <a:solidFill>
                  <a:schemeClr val="bg1"/>
                </a:solidFill>
              </a:rPr>
              <a:t>il termine di decorrenza dei 15 giorni è fissato al 4 febbraio 2016,</a:t>
            </a:r>
          </a:p>
          <a:p>
            <a:pPr algn="just" eaLnBrk="1" hangingPunct="1">
              <a:defRPr/>
            </a:pPr>
            <a:r>
              <a:rPr lang="it-IT" altLang="it-IT" sz="2000" dirty="0">
                <a:solidFill>
                  <a:schemeClr val="bg1"/>
                </a:solidFill>
              </a:rPr>
              <a:t>•	</a:t>
            </a:r>
            <a:r>
              <a:rPr lang="it-IT" altLang="it-IT" sz="2000" b="1" dirty="0">
                <a:solidFill>
                  <a:schemeClr val="bg1"/>
                </a:solidFill>
              </a:rPr>
              <a:t>dal  5  febbraio  2016  </a:t>
            </a:r>
            <a:r>
              <a:rPr lang="it-IT" altLang="it-IT" sz="2000" dirty="0">
                <a:solidFill>
                  <a:schemeClr val="bg1"/>
                </a:solidFill>
              </a:rPr>
              <a:t>il  termine  di  decorrenza  coincide  con  la  data  di  inizio dell’evento.</a:t>
            </a:r>
          </a:p>
        </p:txBody>
      </p:sp>
      <p:sp>
        <p:nvSpPr>
          <p:cNvPr id="5099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4ED0DF-FB8C-4192-AA07-11B4D794E261}" type="slidenum">
              <a:rPr lang="it-IT" altLang="it-IT" sz="1200">
                <a:solidFill>
                  <a:srgbClr val="FFFFFF"/>
                </a:solidFill>
              </a:rPr>
              <a:pPr>
                <a:spcBef>
                  <a:spcPct val="0"/>
                </a:spcBef>
                <a:buFontTx/>
                <a:buNone/>
              </a:pPr>
              <a:t>359</a:t>
            </a:fld>
            <a:endParaRPr lang="it-IT" altLang="it-IT" sz="1200">
              <a:solidFill>
                <a:srgbClr val="FFFFFF"/>
              </a:solidFill>
            </a:endParaRPr>
          </a:p>
        </p:txBody>
      </p:sp>
      <p:pic>
        <p:nvPicPr>
          <p:cNvPr id="5099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A2C21D0-CC33-4276-8159-AB8DD27CE524}" type="datetime1">
              <a:rPr lang="it-IT" smtClean="0">
                <a:solidFill>
                  <a:prstClr val="white">
                    <a:tint val="75000"/>
                  </a:prstClr>
                </a:solidFill>
              </a:rPr>
              <a:pPr>
                <a:defRPr/>
              </a:pPr>
              <a:t>21/03/2016</a:t>
            </a:fld>
            <a:endParaRPr lang="it-IT">
              <a:solidFill>
                <a:prstClr val="white">
                  <a:tint val="75000"/>
                </a:prstClr>
              </a:solidFill>
            </a:endParaRPr>
          </a:p>
        </p:txBody>
      </p:sp>
      <p:pic>
        <p:nvPicPr>
          <p:cNvPr id="50995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3889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64325" y="1989138"/>
            <a:ext cx="1800225" cy="57626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prstClr val="black"/>
                </a:solidFill>
              </a:rPr>
              <a:t>Circ. INPS 22/2016</a:t>
            </a:r>
          </a:p>
        </p:txBody>
      </p:sp>
      <p:sp>
        <p:nvSpPr>
          <p:cNvPr id="3" name="Freccia in giù 2"/>
          <p:cNvSpPr/>
          <p:nvPr/>
        </p:nvSpPr>
        <p:spPr>
          <a:xfrm>
            <a:off x="4402138" y="2997200"/>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dirty="0" smtClean="0">
                <a:solidFill>
                  <a:schemeClr val="bg1"/>
                </a:solidFill>
              </a:rPr>
              <a:t>2. </a:t>
            </a:r>
            <a:r>
              <a:rPr lang="it-IT" altLang="it-IT" sz="2200" b="1" u="sng" dirty="0" smtClean="0">
                <a:solidFill>
                  <a:schemeClr val="bg1"/>
                </a:solidFill>
              </a:rPr>
              <a:t>Verifica identità del soggetto che effettua l’adempimento</a:t>
            </a:r>
          </a:p>
          <a:p>
            <a:pPr marL="514350" indent="-514350"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a:t>
            </a:r>
            <a:r>
              <a:rPr lang="it-IT" altLang="it-IT" sz="2200" b="1" i="1" dirty="0" smtClean="0">
                <a:solidFill>
                  <a:schemeClr val="bg1"/>
                </a:solidFill>
              </a:rPr>
              <a:t>Il possesso dell’utenza </a:t>
            </a:r>
            <a:r>
              <a:rPr lang="it-IT" altLang="it-IT" sz="2200" b="1" i="1" dirty="0" err="1" smtClean="0">
                <a:solidFill>
                  <a:schemeClr val="bg1"/>
                </a:solidFill>
              </a:rPr>
              <a:t>ClicLavoro</a:t>
            </a:r>
            <a:r>
              <a:rPr lang="it-IT" altLang="it-IT" sz="2200" b="1" i="1" dirty="0" smtClean="0">
                <a:solidFill>
                  <a:schemeClr val="bg1"/>
                </a:solidFill>
              </a:rPr>
              <a:t> e del PIN INPS non sono necessari nel caso in cui la trasmissione del modulo venga eseguita per il tramite di un soggetto abilitato</a:t>
            </a:r>
            <a:r>
              <a:rPr lang="it-IT" altLang="it-IT" sz="2200" dirty="0" smtClean="0">
                <a:solidFill>
                  <a:schemeClr val="bg1"/>
                </a:solidFill>
              </a:rPr>
              <a:t>”.</a:t>
            </a: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r>
              <a:rPr lang="it-IT" altLang="it-IT" sz="2200" dirty="0" smtClean="0">
                <a:solidFill>
                  <a:schemeClr val="bg1"/>
                </a:solidFill>
              </a:rPr>
              <a:t>“</a:t>
            </a:r>
            <a:r>
              <a:rPr lang="it-IT" altLang="it-IT" sz="2200" b="1" i="1" dirty="0" smtClean="0">
                <a:solidFill>
                  <a:schemeClr val="bg1"/>
                </a:solidFill>
              </a:rPr>
              <a:t>Quest’ultimo deve utilizzare la propria utenza </a:t>
            </a:r>
            <a:r>
              <a:rPr lang="it-IT" altLang="it-IT" sz="2200" b="1" i="1" dirty="0" err="1" smtClean="0">
                <a:solidFill>
                  <a:schemeClr val="bg1"/>
                </a:solidFill>
              </a:rPr>
              <a:t>ClicLavoro</a:t>
            </a:r>
            <a:r>
              <a:rPr lang="it-IT" altLang="it-IT" sz="2200" b="1" i="1" dirty="0" smtClean="0">
                <a:solidFill>
                  <a:schemeClr val="bg1"/>
                </a:solidFill>
              </a:rPr>
              <a:t> per accedere alle funzionalità e </a:t>
            </a:r>
            <a:r>
              <a:rPr lang="it-IT" altLang="it-IT" sz="2200" b="1" i="1" u="dbl" dirty="0" smtClean="0">
                <a:solidFill>
                  <a:schemeClr val="bg1"/>
                </a:solidFill>
              </a:rPr>
              <a:t>quindi assumersi la </a:t>
            </a:r>
            <a:r>
              <a:rPr lang="it-IT" altLang="it-IT" sz="2200" b="1" i="1" u="dbl" dirty="0" smtClean="0">
                <a:solidFill>
                  <a:srgbClr val="0070C0"/>
                </a:solidFill>
              </a:rPr>
              <a:t>responsabilità dell’accertamento dell’identità del lavoratore </a:t>
            </a:r>
            <a:r>
              <a:rPr lang="it-IT" altLang="it-IT" sz="2200" b="1" i="1" u="dbl" dirty="0" smtClean="0">
                <a:solidFill>
                  <a:schemeClr val="bg1"/>
                </a:solidFill>
              </a:rPr>
              <a:t>che richiede la trasmissione del modulo attraverso la firma digitale del file PDF prodotto con i dati comunicati per le dimissioni/risoluzione consensuale e per la loro revoca e il salvataggio di questo nel sistema informatico SMV</a:t>
            </a:r>
            <a:r>
              <a:rPr lang="it-IT" altLang="it-IT" sz="2200" dirty="0" smtClean="0">
                <a:solidFill>
                  <a:schemeClr val="bg1"/>
                </a:solidFill>
              </a:rPr>
              <a:t>”.</a:t>
            </a:r>
          </a:p>
          <a:p>
            <a:pPr algn="just" eaLnBrk="1" hangingPunct="1">
              <a:buFont typeface="Arial" charset="0"/>
              <a:buNone/>
              <a:defRPr/>
            </a:pPr>
            <a:r>
              <a:rPr lang="it-IT" altLang="it-IT" sz="2200" dirty="0" smtClean="0">
                <a:solidFill>
                  <a:schemeClr val="bg1"/>
                </a:solidFill>
              </a:rPr>
              <a:t/>
            </a:r>
            <a:br>
              <a:rPr lang="it-IT" altLang="it-IT" sz="2200" dirty="0" smtClean="0">
                <a:solidFill>
                  <a:schemeClr val="bg1"/>
                </a:solidFill>
              </a:rPr>
            </a:br>
            <a:endParaRPr lang="it-IT" altLang="it-IT" sz="2200" dirty="0" smtClean="0">
              <a:solidFill>
                <a:schemeClr val="bg1"/>
              </a:solidFill>
            </a:endParaRPr>
          </a:p>
        </p:txBody>
      </p:sp>
      <p:sp>
        <p:nvSpPr>
          <p:cNvPr id="399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8024E4-F6E2-43F8-B43D-896ACBCCD9BA}" type="slidenum">
              <a:rPr lang="it-IT" altLang="it-IT" sz="1200">
                <a:solidFill>
                  <a:srgbClr val="FFFFFF"/>
                </a:solidFill>
              </a:rPr>
              <a:pPr>
                <a:spcBef>
                  <a:spcPct val="0"/>
                </a:spcBef>
                <a:buFontTx/>
                <a:buNone/>
              </a:pPr>
              <a:t>36</a:t>
            </a:fld>
            <a:endParaRPr lang="it-IT" altLang="it-IT" sz="1200">
              <a:solidFill>
                <a:srgbClr val="FFFFFF"/>
              </a:solidFill>
            </a:endParaRPr>
          </a:p>
        </p:txBody>
      </p:sp>
      <p:pic>
        <p:nvPicPr>
          <p:cNvPr id="399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3994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978"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979" name="Sottotitolo 2"/>
          <p:cNvSpPr>
            <a:spLocks noGrp="1"/>
          </p:cNvSpPr>
          <p:nvPr>
            <p:ph type="subTitle" idx="1"/>
          </p:nvPr>
        </p:nvSpPr>
        <p:spPr>
          <a:xfrm>
            <a:off x="468313" y="1628775"/>
            <a:ext cx="8135937" cy="4752975"/>
          </a:xfrm>
        </p:spPr>
        <p:txBody>
          <a:bodyPr/>
          <a:lstStyle/>
          <a:p>
            <a:pPr lvl="1" eaLnBrk="1" hangingPunct="1"/>
            <a:endParaRPr lang="it-IT" altLang="it-IT" sz="1000" b="1" u="sng" smtClean="0">
              <a:solidFill>
                <a:schemeClr val="bg1"/>
              </a:solidFill>
            </a:endParaRPr>
          </a:p>
          <a:p>
            <a:pPr lvl="1" eaLnBrk="1" hangingPunct="1"/>
            <a:endParaRPr lang="it-IT" altLang="it-IT" sz="800" b="1" u="sng" smtClean="0">
              <a:solidFill>
                <a:schemeClr val="bg1"/>
              </a:solidFill>
            </a:endParaRPr>
          </a:p>
          <a:p>
            <a:pPr lvl="1" eaLnBrk="1" hangingPunct="1"/>
            <a:r>
              <a:rPr lang="it-IT" altLang="it-IT" sz="2600" b="1" u="sng" smtClean="0">
                <a:solidFill>
                  <a:srgbClr val="0070C0"/>
                </a:solidFill>
              </a:rPr>
              <a:t>Ammortizzatori sociali in deroga: disciplina residuale e raccordo con la disciplina dei Fondi di solidarietà</a:t>
            </a:r>
          </a:p>
          <a:p>
            <a:pPr lvl="1" eaLnBrk="1" hangingPunct="1"/>
            <a:endParaRPr lang="it-IT" altLang="it-IT" sz="1200" b="1" u="sng" smtClean="0">
              <a:solidFill>
                <a:srgbClr val="0070C0"/>
              </a:solidFill>
            </a:endParaRPr>
          </a:p>
          <a:p>
            <a:pPr lvl="1" eaLnBrk="1" hangingPunct="1"/>
            <a:endParaRPr lang="it-IT" altLang="it-IT" sz="1200" b="1" u="sng" smtClean="0">
              <a:solidFill>
                <a:srgbClr val="0070C0"/>
              </a:solidFill>
            </a:endParaRPr>
          </a:p>
          <a:p>
            <a:pPr lvl="1" eaLnBrk="1" hangingPunct="1"/>
            <a:r>
              <a:rPr lang="it-IT" altLang="it-IT" sz="2400" b="1" u="sng" smtClean="0">
                <a:solidFill>
                  <a:schemeClr val="bg1"/>
                </a:solidFill>
              </a:rPr>
              <a:t>Le Fonti:</a:t>
            </a:r>
          </a:p>
          <a:p>
            <a:pPr lvl="1" eaLnBrk="1" hangingPunct="1"/>
            <a:endParaRPr lang="it-IT" altLang="it-IT" sz="800" b="1" u="sng" smtClean="0">
              <a:solidFill>
                <a:schemeClr val="bg1"/>
              </a:solidFill>
            </a:endParaRPr>
          </a:p>
          <a:p>
            <a:pPr lvl="1" eaLnBrk="1" hangingPunct="1"/>
            <a:r>
              <a:rPr lang="it-IT" altLang="it-IT" sz="2400" b="1" smtClean="0">
                <a:solidFill>
                  <a:schemeClr val="bg1"/>
                </a:solidFill>
              </a:rPr>
              <a:t>Decreto Interministeriale 1° agosto 2014, n. 83473</a:t>
            </a:r>
          </a:p>
          <a:p>
            <a:pPr lvl="1" eaLnBrk="1" hangingPunct="1"/>
            <a:r>
              <a:rPr lang="it-IT" altLang="it-IT" sz="2400" b="1" smtClean="0">
                <a:solidFill>
                  <a:schemeClr val="bg1"/>
                </a:solidFill>
              </a:rPr>
              <a:t>L. n. 208/2015 (Legge di stabilità 2016) art. 1, comma 304</a:t>
            </a:r>
          </a:p>
          <a:p>
            <a:pPr lvl="1" eaLnBrk="1" hangingPunct="1"/>
            <a:r>
              <a:rPr lang="it-IT" altLang="it-IT" sz="2400" b="1" smtClean="0">
                <a:solidFill>
                  <a:schemeClr val="bg1"/>
                </a:solidFill>
              </a:rPr>
              <a:t>Circ. Min. lav. n. 4 del 2 febbraio 2016</a:t>
            </a:r>
          </a:p>
          <a:p>
            <a:pPr lvl="1" eaLnBrk="1" hangingPunct="1"/>
            <a:r>
              <a:rPr lang="it-IT" altLang="it-IT" sz="2400" b="1" smtClean="0">
                <a:solidFill>
                  <a:schemeClr val="bg1"/>
                </a:solidFill>
              </a:rPr>
              <a:t>Note Min. lav. 2016: n. 40/3223 e n. 40/4831</a:t>
            </a:r>
          </a:p>
          <a:p>
            <a:pPr lvl="1" eaLnBrk="1" hangingPunct="1"/>
            <a:endParaRPr lang="it-IT" altLang="it-IT" sz="2400" b="1" u="sng" smtClean="0">
              <a:solidFill>
                <a:schemeClr val="bg1"/>
              </a:solidFill>
            </a:endParaRPr>
          </a:p>
          <a:p>
            <a:pPr lvl="1" algn="just" eaLnBrk="1" hangingPunct="1"/>
            <a:endParaRPr lang="it-IT" altLang="it-IT" sz="2400" smtClean="0">
              <a:solidFill>
                <a:schemeClr val="bg1"/>
              </a:solidFill>
            </a:endParaRPr>
          </a:p>
          <a:p>
            <a:pPr lvl="1" algn="just" eaLnBrk="1" hangingPunct="1"/>
            <a:endParaRPr lang="it-IT" altLang="it-IT" sz="2400" b="1" smtClean="0">
              <a:solidFill>
                <a:schemeClr val="bg1"/>
              </a:solidFill>
            </a:endParaRPr>
          </a:p>
          <a:p>
            <a:pPr lvl="1" algn="just" eaLnBrk="1" hangingPunct="1">
              <a:buFontTx/>
              <a:buChar char="-"/>
            </a:pPr>
            <a:endParaRPr lang="it-IT" altLang="it-IT" sz="2400" b="1" smtClean="0">
              <a:solidFill>
                <a:schemeClr val="bg1"/>
              </a:solidFill>
            </a:endParaRPr>
          </a:p>
          <a:p>
            <a:pPr lvl="1" algn="just" eaLnBrk="1" hangingPunct="1">
              <a:buFontTx/>
              <a:buChar char="-"/>
            </a:pPr>
            <a:endParaRPr lang="it-IT" altLang="it-IT" sz="2000" b="1" smtClean="0">
              <a:solidFill>
                <a:schemeClr val="bg1"/>
              </a:solidFill>
            </a:endParaRPr>
          </a:p>
        </p:txBody>
      </p:sp>
      <p:sp>
        <p:nvSpPr>
          <p:cNvPr id="5109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1F316A3-530E-4D63-BE85-80899F0A4618}" type="slidenum">
              <a:rPr lang="it-IT" sz="1200">
                <a:solidFill>
                  <a:srgbClr val="FFFFFF"/>
                </a:solidFill>
              </a:rPr>
              <a:pPr>
                <a:spcBef>
                  <a:spcPct val="0"/>
                </a:spcBef>
                <a:buFontTx/>
                <a:buNone/>
              </a:pPr>
              <a:t>360</a:t>
            </a:fld>
            <a:endParaRPr lang="it-IT" sz="1200">
              <a:solidFill>
                <a:srgbClr val="FFFFFF"/>
              </a:solidFill>
            </a:endParaRPr>
          </a:p>
        </p:txBody>
      </p:sp>
      <p:pic>
        <p:nvPicPr>
          <p:cNvPr id="510981"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endParaRPr lang="it-IT" altLang="it-IT" sz="2400" u="sng" dirty="0">
              <a:solidFill>
                <a:srgbClr val="0070C0"/>
              </a:solidFill>
              <a:latin typeface="+mn-lt"/>
              <a:cs typeface="Arial" charset="0"/>
            </a:endParaRPr>
          </a:p>
        </p:txBody>
      </p:sp>
      <p:pic>
        <p:nvPicPr>
          <p:cNvPr id="510983"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ccia in giù 10"/>
          <p:cNvSpPr/>
          <p:nvPr/>
        </p:nvSpPr>
        <p:spPr>
          <a:xfrm>
            <a:off x="4427538" y="5880100"/>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27" name="Sottotitolo 2"/>
          <p:cNvSpPr>
            <a:spLocks noGrp="1"/>
          </p:cNvSpPr>
          <p:nvPr>
            <p:ph type="subTitle" idx="1"/>
          </p:nvPr>
        </p:nvSpPr>
        <p:spPr>
          <a:xfrm>
            <a:off x="468313" y="2349500"/>
            <a:ext cx="8135937" cy="3887788"/>
          </a:xfrm>
        </p:spPr>
        <p:txBody>
          <a:bodyPr/>
          <a:lstStyle/>
          <a:p>
            <a:pPr lvl="1" eaLnBrk="1" hangingPunct="1"/>
            <a:endParaRPr lang="it-IT" altLang="it-IT" sz="1000" b="1" u="sng" smtClean="0">
              <a:solidFill>
                <a:schemeClr val="bg1"/>
              </a:solidFill>
            </a:endParaRPr>
          </a:p>
          <a:p>
            <a:pPr lvl="1" eaLnBrk="1" hangingPunct="1"/>
            <a:endParaRPr lang="it-IT" altLang="it-IT" sz="800" b="1" u="sng" smtClean="0">
              <a:solidFill>
                <a:schemeClr val="bg1"/>
              </a:solidFill>
            </a:endParaRPr>
          </a:p>
          <a:p>
            <a:pPr lvl="1" eaLnBrk="1" hangingPunct="1"/>
            <a:endParaRPr lang="it-IT" altLang="it-IT" sz="800" b="1" u="sng" smtClean="0">
              <a:solidFill>
                <a:schemeClr val="bg1"/>
              </a:solidFill>
            </a:endParaRPr>
          </a:p>
          <a:p>
            <a:pPr lvl="1" algn="just" eaLnBrk="1" hangingPunct="1"/>
            <a:r>
              <a:rPr lang="it-IT" altLang="it-IT" sz="2400" smtClean="0">
                <a:solidFill>
                  <a:schemeClr val="bg1"/>
                </a:solidFill>
              </a:rPr>
              <a:t>Il </a:t>
            </a:r>
            <a:r>
              <a:rPr lang="it-IT" altLang="it-IT" sz="2400" b="1" smtClean="0">
                <a:solidFill>
                  <a:schemeClr val="bg1"/>
                </a:solidFill>
              </a:rPr>
              <a:t>d.lgs. 14 settembre 2015 n. 148 </a:t>
            </a:r>
            <a:r>
              <a:rPr lang="it-IT" altLang="it-IT" sz="2400" smtClean="0">
                <a:solidFill>
                  <a:schemeClr val="bg1"/>
                </a:solidFill>
              </a:rPr>
              <a:t>– recante “</a:t>
            </a:r>
            <a:r>
              <a:rPr lang="it-IT" altLang="it-IT" sz="2400" i="1" smtClean="0">
                <a:solidFill>
                  <a:schemeClr val="bg1"/>
                </a:solidFill>
              </a:rPr>
              <a:t>Disposizioni per il riordino della normativa in materia di ammortizzatori sociali in costanza di rapporto di lavoro</a:t>
            </a:r>
            <a:r>
              <a:rPr lang="it-IT" altLang="it-IT" sz="2400" smtClean="0">
                <a:solidFill>
                  <a:schemeClr val="bg1"/>
                </a:solidFill>
              </a:rPr>
              <a:t>” – contiene la </a:t>
            </a:r>
            <a:r>
              <a:rPr lang="it-IT" altLang="it-IT" sz="2400" b="1" smtClean="0">
                <a:solidFill>
                  <a:schemeClr val="bg1"/>
                </a:solidFill>
              </a:rPr>
              <a:t>nuova disciplina organica</a:t>
            </a:r>
            <a:r>
              <a:rPr lang="it-IT" altLang="it-IT" sz="2400" smtClean="0">
                <a:solidFill>
                  <a:schemeClr val="bg1"/>
                </a:solidFill>
              </a:rPr>
              <a:t> in materia di integrazione salariale ordinaria e straordinaria e in materia di fondi di solidarietà.</a:t>
            </a:r>
          </a:p>
          <a:p>
            <a:pPr lvl="1" algn="just" eaLnBrk="1" hangingPunct="1"/>
            <a:endParaRPr lang="it-IT" altLang="it-IT" sz="2400" smtClean="0">
              <a:solidFill>
                <a:schemeClr val="bg1"/>
              </a:solidFill>
            </a:endParaRPr>
          </a:p>
          <a:p>
            <a:pPr lvl="1" algn="just" eaLnBrk="1" hangingPunct="1"/>
            <a:endParaRPr lang="it-IT" altLang="it-IT" sz="2400" smtClean="0">
              <a:solidFill>
                <a:schemeClr val="bg1"/>
              </a:solidFill>
            </a:endParaRPr>
          </a:p>
          <a:p>
            <a:pPr lvl="1" eaLnBrk="1" hangingPunct="1"/>
            <a:endParaRPr lang="it-IT" altLang="it-IT" sz="2400" smtClean="0">
              <a:solidFill>
                <a:schemeClr val="bg1"/>
              </a:solidFill>
            </a:endParaRPr>
          </a:p>
          <a:p>
            <a:pPr lvl="1" algn="just" eaLnBrk="1" hangingPunct="1"/>
            <a:endParaRPr lang="it-IT" altLang="it-IT" sz="2400" smtClean="0">
              <a:solidFill>
                <a:schemeClr val="bg1"/>
              </a:solidFill>
            </a:endParaRPr>
          </a:p>
          <a:p>
            <a:pPr lvl="1" algn="just" eaLnBrk="1" hangingPunct="1"/>
            <a:endParaRPr lang="it-IT" altLang="it-IT" sz="2400" smtClean="0">
              <a:solidFill>
                <a:schemeClr val="bg1"/>
              </a:solidFill>
            </a:endParaRPr>
          </a:p>
          <a:p>
            <a:pPr lvl="1" algn="just" eaLnBrk="1" hangingPunct="1"/>
            <a:endParaRPr lang="it-IT" altLang="it-IT" sz="6000" smtClean="0">
              <a:solidFill>
                <a:schemeClr val="bg1"/>
              </a:solidFill>
            </a:endParaRPr>
          </a:p>
          <a:p>
            <a:pPr lvl="1" algn="just" eaLnBrk="1" hangingPunct="1"/>
            <a:r>
              <a:rPr lang="it-IT" altLang="it-IT" sz="2400" smtClean="0">
                <a:solidFill>
                  <a:schemeClr val="bg1"/>
                </a:solidFill>
              </a:rPr>
              <a:t> </a:t>
            </a:r>
          </a:p>
          <a:p>
            <a:pPr lvl="1" algn="just" eaLnBrk="1" hangingPunct="1"/>
            <a:endParaRPr lang="it-IT" altLang="it-IT" sz="2400" b="1" smtClean="0">
              <a:solidFill>
                <a:schemeClr val="bg1"/>
              </a:solidFill>
            </a:endParaRPr>
          </a:p>
          <a:p>
            <a:pPr lvl="1" algn="just" eaLnBrk="1" hangingPunct="1">
              <a:buFontTx/>
              <a:buChar char="-"/>
            </a:pPr>
            <a:endParaRPr lang="it-IT" altLang="it-IT" sz="2400" b="1" smtClean="0">
              <a:solidFill>
                <a:schemeClr val="bg1"/>
              </a:solidFill>
            </a:endParaRPr>
          </a:p>
          <a:p>
            <a:pPr lvl="1" algn="just" eaLnBrk="1" hangingPunct="1">
              <a:buFontTx/>
              <a:buChar char="-"/>
            </a:pPr>
            <a:endParaRPr lang="it-IT" altLang="it-IT" sz="2000" b="1" smtClean="0">
              <a:solidFill>
                <a:schemeClr val="bg1"/>
              </a:solidFill>
            </a:endParaRPr>
          </a:p>
        </p:txBody>
      </p:sp>
      <p:sp>
        <p:nvSpPr>
          <p:cNvPr id="5130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6C3FA5-C357-47A9-98A0-7F3D477E6472}" type="slidenum">
              <a:rPr lang="it-IT" sz="1200">
                <a:solidFill>
                  <a:srgbClr val="FFFFFF"/>
                </a:solidFill>
              </a:rPr>
              <a:pPr>
                <a:spcBef>
                  <a:spcPct val="0"/>
                </a:spcBef>
                <a:buFontTx/>
                <a:buNone/>
              </a:pPr>
              <a:t>361</a:t>
            </a:fld>
            <a:endParaRPr lang="it-IT" sz="1200">
              <a:solidFill>
                <a:srgbClr val="FFFFFF"/>
              </a:solidFill>
            </a:endParaRPr>
          </a:p>
        </p:txBody>
      </p:sp>
      <p:pic>
        <p:nvPicPr>
          <p:cNvPr id="5130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773238"/>
            <a:ext cx="8497887" cy="431800"/>
          </a:xfrm>
          <a:prstGeom prst="rect">
            <a:avLst/>
          </a:prstGeom>
          <a:noFill/>
          <a:ln w="9525">
            <a:noFill/>
            <a:miter lim="800000"/>
            <a:headEnd/>
            <a:tailEnd/>
          </a:ln>
        </p:spPr>
        <p:txBody>
          <a:bodyPr/>
          <a:lstStyle/>
          <a:p>
            <a:pPr algn="ctr">
              <a:spcBef>
                <a:spcPct val="20000"/>
              </a:spcBef>
              <a:defRPr/>
            </a:pPr>
            <a:r>
              <a:rPr lang="it-IT" altLang="it-IT" sz="2400" b="1" u="sng" dirty="0">
                <a:solidFill>
                  <a:srgbClr val="0070C0"/>
                </a:solidFill>
                <a:latin typeface="+mn-lt"/>
                <a:cs typeface="Arial" charset="0"/>
              </a:rPr>
              <a:t>Gli ammortizzatori sociali “a regime”</a:t>
            </a:r>
            <a:endParaRPr lang="it-IT" altLang="it-IT" sz="2400" u="sng" dirty="0">
              <a:solidFill>
                <a:srgbClr val="0070C0"/>
              </a:solidFill>
              <a:latin typeface="+mn-lt"/>
              <a:cs typeface="Arial" charset="0"/>
            </a:endParaRPr>
          </a:p>
        </p:txBody>
      </p:sp>
      <p:sp>
        <p:nvSpPr>
          <p:cNvPr id="10" name="Freccia a destra 9"/>
          <p:cNvSpPr/>
          <p:nvPr/>
        </p:nvSpPr>
        <p:spPr>
          <a:xfrm>
            <a:off x="7019925" y="5516563"/>
            <a:ext cx="97948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51303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1000" b="1" u="sng" dirty="0" smtClean="0">
              <a:solidFill>
                <a:schemeClr val="bg1"/>
              </a:solidFill>
            </a:endParaRPr>
          </a:p>
          <a:p>
            <a:pPr lvl="1" eaLnBrk="1" hangingPunct="1">
              <a:buFont typeface="Arial" charset="0"/>
              <a:buNone/>
              <a:defRPr/>
            </a:pPr>
            <a:endParaRPr lang="it-IT" altLang="it-IT" sz="800" b="1" u="sng" dirty="0" smtClean="0">
              <a:solidFill>
                <a:schemeClr val="bg1"/>
              </a:solidFill>
            </a:endParaRPr>
          </a:p>
          <a:p>
            <a:pPr lvl="1" eaLnBrk="1" hangingPunct="1">
              <a:buFont typeface="Arial" charset="0"/>
              <a:buNone/>
              <a:defRPr/>
            </a:pPr>
            <a:endParaRPr lang="it-IT" altLang="it-IT" sz="800" b="1" u="sng" dirty="0" smtClean="0">
              <a:solidFill>
                <a:schemeClr val="bg1"/>
              </a:solidFill>
            </a:endParaRPr>
          </a:p>
          <a:p>
            <a:pPr lvl="1" algn="just" eaLnBrk="1" hangingPunct="1">
              <a:buFont typeface="Arial" charset="0"/>
              <a:buNone/>
              <a:defRPr/>
            </a:pPr>
            <a:r>
              <a:rPr lang="it-IT" altLang="it-IT" sz="2400" dirty="0" smtClean="0">
                <a:solidFill>
                  <a:schemeClr val="bg1"/>
                </a:solidFill>
              </a:rPr>
              <a:t>Ancora per tutto il 2016, permane la disciplina degli </a:t>
            </a:r>
            <a:r>
              <a:rPr lang="it-IT" altLang="it-IT" sz="2400" b="1" dirty="0" smtClean="0">
                <a:solidFill>
                  <a:schemeClr val="bg1"/>
                </a:solidFill>
              </a:rPr>
              <a:t>Ammortizzatori sociali in deroga </a:t>
            </a:r>
            <a:r>
              <a:rPr lang="it-IT" altLang="it-IT" sz="2400" dirty="0" smtClean="0">
                <a:solidFill>
                  <a:schemeClr val="bg1"/>
                </a:solidFill>
              </a:rPr>
              <a:t>di cui all’</a:t>
            </a:r>
            <a:r>
              <a:rPr lang="it-IT" altLang="it-IT" sz="2400" b="1" dirty="0" smtClean="0">
                <a:solidFill>
                  <a:schemeClr val="bg1"/>
                </a:solidFill>
              </a:rPr>
              <a:t>art. 2, commi 64, 65 e 66, della legge n. 92/2012 (Fornero)</a:t>
            </a:r>
            <a:r>
              <a:rPr lang="it-IT" altLang="it-IT" sz="2400" dirty="0" smtClean="0">
                <a:solidFill>
                  <a:schemeClr val="bg1"/>
                </a:solidFill>
              </a:rPr>
              <a:t>.</a:t>
            </a:r>
          </a:p>
          <a:p>
            <a:pPr lvl="1" algn="just" eaLnBrk="1" hangingPunct="1">
              <a:buFont typeface="Arial" charset="0"/>
              <a:buNone/>
              <a:defRPr/>
            </a:pPr>
            <a:endParaRPr lang="it-IT" altLang="it-IT" sz="2400" dirty="0" smtClean="0">
              <a:solidFill>
                <a:schemeClr val="bg1"/>
              </a:solidFill>
            </a:endParaRPr>
          </a:p>
          <a:p>
            <a:pPr lvl="1" algn="just" eaLnBrk="1" hangingPunct="1">
              <a:buFont typeface="Arial" charset="0"/>
              <a:buNone/>
              <a:defRPr/>
            </a:pPr>
            <a:r>
              <a:rPr lang="it-IT" altLang="it-IT" sz="2400" dirty="0" smtClean="0">
                <a:solidFill>
                  <a:schemeClr val="bg1"/>
                </a:solidFill>
              </a:rPr>
              <a:t>La disciplina è stata oggetto di significative modifiche con il </a:t>
            </a:r>
            <a:r>
              <a:rPr lang="it-IT" altLang="it-IT" sz="2400" b="1" u="dbl" dirty="0" smtClean="0">
                <a:solidFill>
                  <a:schemeClr val="bg1"/>
                </a:solidFill>
              </a:rPr>
              <a:t>Decreto Interministeriale (Lavoro ed Economia) 1° agosto 2014, n. 83473</a:t>
            </a:r>
            <a:r>
              <a:rPr lang="it-IT" altLang="it-IT" sz="2400" dirty="0" smtClean="0">
                <a:solidFill>
                  <a:schemeClr val="bg1"/>
                </a:solidFill>
              </a:rPr>
              <a:t> che detta </a:t>
            </a:r>
            <a:r>
              <a:rPr lang="it-IT" altLang="it-IT" sz="2400" u="sng" dirty="0" smtClean="0">
                <a:solidFill>
                  <a:schemeClr val="bg1"/>
                </a:solidFill>
              </a:rPr>
              <a:t>nuovi presupposti di accesso </a:t>
            </a:r>
            <a:r>
              <a:rPr lang="it-IT" altLang="it-IT" sz="2400" dirty="0" smtClean="0">
                <a:solidFill>
                  <a:schemeClr val="bg1"/>
                </a:solidFill>
              </a:rPr>
              <a:t>(soggettivi ed oggettivi) e nuovi </a:t>
            </a:r>
            <a:r>
              <a:rPr lang="it-IT" altLang="it-IT" sz="2400" u="sng" dirty="0" smtClean="0">
                <a:solidFill>
                  <a:schemeClr val="bg1"/>
                </a:solidFill>
              </a:rPr>
              <a:t>limiti di durata</a:t>
            </a:r>
            <a:r>
              <a:rPr lang="it-IT" altLang="it-IT" sz="2400" dirty="0" smtClean="0">
                <a:solidFill>
                  <a:schemeClr val="bg1"/>
                </a:solidFill>
              </a:rPr>
              <a:t> per la Cassa Integrazione Guadagni in Deroga e per la Mobilità in Deroga.</a:t>
            </a:r>
          </a:p>
          <a:p>
            <a:pPr lvl="1" algn="just" eaLnBrk="1" hangingPunct="1">
              <a:buFont typeface="Arial" charset="0"/>
              <a:buNone/>
              <a:defRPr/>
            </a:pPr>
            <a:r>
              <a:rPr lang="it-IT" altLang="it-IT" sz="2400" dirty="0" smtClean="0">
                <a:solidFill>
                  <a:schemeClr val="bg1"/>
                </a:solidFill>
              </a:rPr>
              <a:t> </a:t>
            </a:r>
          </a:p>
          <a:p>
            <a:pPr lvl="1" algn="just" eaLnBrk="1" hangingPunct="1">
              <a:buFont typeface="Arial" charset="0"/>
              <a:buNone/>
              <a:defRPr/>
            </a:pPr>
            <a:endParaRPr lang="it-IT" altLang="it-IT" sz="2400" b="1" dirty="0" smtClean="0">
              <a:solidFill>
                <a:schemeClr val="bg1"/>
              </a:solidFill>
            </a:endParaRPr>
          </a:p>
          <a:p>
            <a:pPr lvl="1" algn="just" eaLnBrk="1" hangingPunct="1">
              <a:buFontTx/>
              <a:buChar char="-"/>
              <a:defRPr/>
            </a:pPr>
            <a:endParaRPr lang="it-IT" altLang="it-IT" sz="2400" b="1" dirty="0" smtClean="0">
              <a:solidFill>
                <a:schemeClr val="bg1"/>
              </a:solidFill>
            </a:endParaRPr>
          </a:p>
          <a:p>
            <a:pPr lvl="1" algn="just" eaLnBrk="1" hangingPunct="1">
              <a:buFontTx/>
              <a:buChar char="-"/>
              <a:defRPr/>
            </a:pPr>
            <a:endParaRPr lang="it-IT" altLang="it-IT" sz="2000" b="1" dirty="0" smtClean="0">
              <a:solidFill>
                <a:schemeClr val="bg1"/>
              </a:solidFill>
            </a:endParaRPr>
          </a:p>
        </p:txBody>
      </p:sp>
      <p:sp>
        <p:nvSpPr>
          <p:cNvPr id="5140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2A1040-EDE9-4C9D-8076-206FCEBBA57E}" type="slidenum">
              <a:rPr lang="it-IT" sz="1200">
                <a:solidFill>
                  <a:srgbClr val="FFFFFF"/>
                </a:solidFill>
              </a:rPr>
              <a:pPr>
                <a:spcBef>
                  <a:spcPct val="0"/>
                </a:spcBef>
                <a:buFontTx/>
                <a:buNone/>
              </a:pPr>
              <a:t>362</a:t>
            </a:fld>
            <a:endParaRPr lang="it-IT" sz="1200">
              <a:solidFill>
                <a:srgbClr val="FFFFFF"/>
              </a:solidFill>
            </a:endParaRPr>
          </a:p>
        </p:txBody>
      </p:sp>
      <p:pic>
        <p:nvPicPr>
          <p:cNvPr id="5140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700213"/>
            <a:ext cx="8497887" cy="431800"/>
          </a:xfrm>
          <a:prstGeom prst="rect">
            <a:avLst/>
          </a:prstGeom>
          <a:noFill/>
          <a:ln w="9525">
            <a:noFill/>
            <a:miter lim="800000"/>
            <a:headEnd/>
            <a:tailEnd/>
          </a:ln>
        </p:spPr>
        <p:txBody>
          <a:bodyPr/>
          <a:lstStyle/>
          <a:p>
            <a:pPr algn="ctr">
              <a:spcBef>
                <a:spcPct val="20000"/>
              </a:spcBef>
              <a:defRPr/>
            </a:pPr>
            <a:r>
              <a:rPr lang="it-IT" altLang="it-IT" sz="2400" b="1" u="sng" dirty="0">
                <a:solidFill>
                  <a:srgbClr val="0070C0"/>
                </a:solidFill>
                <a:latin typeface="+mn-lt"/>
                <a:cs typeface="Arial" charset="0"/>
              </a:rPr>
              <a:t>Gli ammortizzatori sociali “in deroga”</a:t>
            </a:r>
            <a:endParaRPr lang="it-IT" altLang="it-IT" sz="2400" u="sng" dirty="0">
              <a:solidFill>
                <a:srgbClr val="0070C0"/>
              </a:solidFill>
              <a:latin typeface="+mn-lt"/>
              <a:cs typeface="Arial" charset="0"/>
            </a:endParaRPr>
          </a:p>
        </p:txBody>
      </p:sp>
      <p:pic>
        <p:nvPicPr>
          <p:cNvPr id="51405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989138"/>
            <a:ext cx="8135937" cy="4535487"/>
          </a:xfrm>
        </p:spPr>
        <p:txBody>
          <a:bodyPr/>
          <a:lstStyle/>
          <a:p>
            <a:pPr lvl="1" eaLnBrk="1" hangingPunct="1">
              <a:buFont typeface="Arial" charset="0"/>
              <a:buNone/>
              <a:defRPr/>
            </a:pPr>
            <a:endParaRPr lang="it-IT" altLang="it-IT" sz="1000" b="1" u="sng" dirty="0" smtClean="0">
              <a:solidFill>
                <a:schemeClr val="bg1"/>
              </a:solidFill>
            </a:endParaRPr>
          </a:p>
          <a:p>
            <a:pPr lvl="1" algn="just" eaLnBrk="1" hangingPunct="1">
              <a:buFont typeface="Arial" charset="0"/>
              <a:buNone/>
              <a:defRPr/>
            </a:pPr>
            <a:r>
              <a:rPr lang="it-IT" altLang="it-IT" sz="2400" dirty="0" smtClean="0">
                <a:solidFill>
                  <a:schemeClr val="bg1"/>
                </a:solidFill>
              </a:rPr>
              <a:t>Sul decreto Interministeriale 1° agosto 2014, n. 83473 interviene ora la </a:t>
            </a:r>
            <a:r>
              <a:rPr lang="it-IT" altLang="it-IT" sz="2400" b="1" u="dbl" dirty="0" smtClean="0">
                <a:solidFill>
                  <a:schemeClr val="bg1"/>
                </a:solidFill>
              </a:rPr>
              <a:t>Legge di Stabilità 2016</a:t>
            </a:r>
            <a:r>
              <a:rPr lang="it-IT" altLang="it-IT" sz="2400" dirty="0" smtClean="0">
                <a:solidFill>
                  <a:schemeClr val="bg1"/>
                </a:solidFill>
              </a:rPr>
              <a:t>, il cui </a:t>
            </a:r>
            <a:r>
              <a:rPr lang="it-IT" altLang="it-IT" sz="2400" b="1" u="dbl" dirty="0" smtClean="0">
                <a:solidFill>
                  <a:schemeClr val="bg1"/>
                </a:solidFill>
              </a:rPr>
              <a:t>comma 304:</a:t>
            </a:r>
            <a:r>
              <a:rPr lang="it-IT" altLang="it-IT" sz="2400" b="1" dirty="0" smtClean="0">
                <a:solidFill>
                  <a:schemeClr val="bg1"/>
                </a:solidFill>
              </a:rPr>
              <a:t> </a:t>
            </a:r>
          </a:p>
          <a:p>
            <a:pPr lvl="1" algn="just" eaLnBrk="1" hangingPunct="1">
              <a:buFont typeface="Arial" charset="0"/>
              <a:buNone/>
              <a:defRPr/>
            </a:pPr>
            <a:endParaRPr lang="it-IT" altLang="it-IT" sz="1000" b="1" dirty="0" smtClean="0">
              <a:solidFill>
                <a:schemeClr val="bg1"/>
              </a:solidFill>
            </a:endParaRPr>
          </a:p>
          <a:p>
            <a:pPr lvl="1" algn="just" eaLnBrk="1" hangingPunct="1">
              <a:buFont typeface="Arial" charset="0"/>
              <a:buNone/>
              <a:defRPr/>
            </a:pPr>
            <a:r>
              <a:rPr lang="it-IT" altLang="it-IT" sz="2400" dirty="0" smtClean="0">
                <a:solidFill>
                  <a:schemeClr val="bg1"/>
                </a:solidFill>
              </a:rPr>
              <a:t>- </a:t>
            </a:r>
            <a:r>
              <a:rPr lang="it-IT" altLang="it-IT" sz="2400" i="1" dirty="0" smtClean="0">
                <a:solidFill>
                  <a:schemeClr val="bg1"/>
                </a:solidFill>
              </a:rPr>
              <a:t>da un lato</a:t>
            </a:r>
            <a:r>
              <a:rPr lang="it-IT" altLang="it-IT" sz="2400" dirty="0" smtClean="0">
                <a:solidFill>
                  <a:schemeClr val="bg1"/>
                </a:solidFill>
              </a:rPr>
              <a:t>, prevede un incremento di spesa (250 milioni di euro) per il </a:t>
            </a:r>
            <a:r>
              <a:rPr lang="it-IT" altLang="it-IT" sz="2400" b="1" dirty="0" smtClean="0">
                <a:solidFill>
                  <a:schemeClr val="bg1"/>
                </a:solidFill>
              </a:rPr>
              <a:t>rifinanziamento degli ammortizzatori sociali in deroga</a:t>
            </a:r>
            <a:r>
              <a:rPr lang="it-IT" altLang="it-IT" sz="2400" dirty="0" smtClean="0">
                <a:solidFill>
                  <a:schemeClr val="bg1"/>
                </a:solidFill>
              </a:rPr>
              <a:t>, al fine di </a:t>
            </a:r>
            <a:r>
              <a:rPr lang="it-IT" altLang="it-IT" sz="2400" b="1" dirty="0" smtClean="0">
                <a:solidFill>
                  <a:schemeClr val="bg1"/>
                </a:solidFill>
              </a:rPr>
              <a:t>favorire la transizione verso il riformato sistema degli ammortizzatori in costanza di rapporto</a:t>
            </a:r>
            <a:r>
              <a:rPr lang="it-IT" altLang="it-IT" sz="2400" dirty="0" smtClean="0">
                <a:solidFill>
                  <a:schemeClr val="bg1"/>
                </a:solidFill>
              </a:rPr>
              <a:t>;</a:t>
            </a:r>
          </a:p>
          <a:p>
            <a:pPr lvl="1" algn="just" eaLnBrk="1" hangingPunct="1">
              <a:buFont typeface="Arial" charset="0"/>
              <a:buNone/>
              <a:defRPr/>
            </a:pPr>
            <a:endParaRPr lang="it-IT" altLang="it-IT" sz="1000" dirty="0" smtClean="0">
              <a:solidFill>
                <a:schemeClr val="bg1"/>
              </a:solidFill>
            </a:endParaRPr>
          </a:p>
          <a:p>
            <a:pPr lvl="1" algn="just" eaLnBrk="1" hangingPunct="1">
              <a:buFont typeface="Arial" charset="0"/>
              <a:buNone/>
              <a:defRPr/>
            </a:pPr>
            <a:r>
              <a:rPr lang="it-IT" altLang="it-IT" sz="2400" dirty="0" smtClean="0">
                <a:solidFill>
                  <a:schemeClr val="bg1"/>
                </a:solidFill>
              </a:rPr>
              <a:t>- </a:t>
            </a:r>
            <a:r>
              <a:rPr lang="it-IT" altLang="it-IT" sz="2400" i="1" dirty="0" smtClean="0">
                <a:solidFill>
                  <a:schemeClr val="bg1"/>
                </a:solidFill>
              </a:rPr>
              <a:t>da un altro lato</a:t>
            </a:r>
            <a:r>
              <a:rPr lang="it-IT" altLang="it-IT" sz="2400" dirty="0" smtClean="0">
                <a:solidFill>
                  <a:schemeClr val="bg1"/>
                </a:solidFill>
              </a:rPr>
              <a:t>, interviene sulla </a:t>
            </a:r>
            <a:r>
              <a:rPr lang="it-IT" altLang="it-IT" sz="2400" b="1" dirty="0" smtClean="0">
                <a:solidFill>
                  <a:schemeClr val="bg1"/>
                </a:solidFill>
              </a:rPr>
              <a:t>portata delle misure attualmente erogate </a:t>
            </a:r>
            <a:r>
              <a:rPr lang="it-IT" altLang="it-IT" sz="2400" dirty="0" smtClean="0">
                <a:solidFill>
                  <a:schemeClr val="bg1"/>
                </a:solidFill>
              </a:rPr>
              <a:t>(CIG in deroga e Mobilità in deroga), per confermarne </a:t>
            </a:r>
            <a:r>
              <a:rPr lang="it-IT" altLang="it-IT" sz="2400" b="1" dirty="0" smtClean="0">
                <a:solidFill>
                  <a:schemeClr val="bg1"/>
                </a:solidFill>
              </a:rPr>
              <a:t>l’applicazione</a:t>
            </a:r>
            <a:r>
              <a:rPr lang="it-IT" altLang="it-IT" sz="2400" dirty="0" smtClean="0">
                <a:solidFill>
                  <a:schemeClr val="bg1"/>
                </a:solidFill>
              </a:rPr>
              <a:t>, sebbene con dei </a:t>
            </a:r>
            <a:r>
              <a:rPr lang="it-IT" altLang="it-IT" sz="2400" b="1" dirty="0" smtClean="0">
                <a:solidFill>
                  <a:schemeClr val="bg1"/>
                </a:solidFill>
              </a:rPr>
              <a:t>correttivi</a:t>
            </a:r>
            <a:r>
              <a:rPr lang="it-IT" altLang="it-IT" sz="2400" dirty="0" smtClean="0">
                <a:solidFill>
                  <a:schemeClr val="bg1"/>
                </a:solidFill>
              </a:rPr>
              <a:t>.</a:t>
            </a:r>
          </a:p>
          <a:p>
            <a:pPr lvl="1" algn="just" eaLnBrk="1" hangingPunct="1">
              <a:buFont typeface="Arial" charset="0"/>
              <a:buNone/>
              <a:defRPr/>
            </a:pPr>
            <a:endParaRPr lang="it-IT" altLang="it-IT" sz="2400" dirty="0" smtClean="0">
              <a:solidFill>
                <a:schemeClr val="bg1"/>
              </a:solidFill>
            </a:endParaRPr>
          </a:p>
          <a:p>
            <a:pPr lvl="1" algn="just" eaLnBrk="1" hangingPunct="1">
              <a:buFont typeface="Arial" charset="0"/>
              <a:buNone/>
              <a:defRPr/>
            </a:pPr>
            <a:endParaRPr lang="it-IT" altLang="it-IT" sz="2400" b="1" dirty="0" smtClean="0">
              <a:solidFill>
                <a:schemeClr val="bg1"/>
              </a:solidFill>
            </a:endParaRPr>
          </a:p>
          <a:p>
            <a:pPr lvl="1" algn="just" eaLnBrk="1" hangingPunct="1">
              <a:buFontTx/>
              <a:buChar char="-"/>
              <a:defRPr/>
            </a:pPr>
            <a:endParaRPr lang="it-IT" altLang="it-IT" sz="2400" b="1" dirty="0" smtClean="0">
              <a:solidFill>
                <a:schemeClr val="bg1"/>
              </a:solidFill>
            </a:endParaRPr>
          </a:p>
          <a:p>
            <a:pPr lvl="1" algn="just" eaLnBrk="1" hangingPunct="1">
              <a:buFontTx/>
              <a:buChar char="-"/>
              <a:defRPr/>
            </a:pPr>
            <a:endParaRPr lang="it-IT" altLang="it-IT" sz="2000" b="1" dirty="0" smtClean="0">
              <a:solidFill>
                <a:schemeClr val="bg1"/>
              </a:solidFill>
            </a:endParaRPr>
          </a:p>
        </p:txBody>
      </p:sp>
      <p:sp>
        <p:nvSpPr>
          <p:cNvPr id="5150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3D2240-E273-486A-AEAF-7DDA0CFD184D}" type="slidenum">
              <a:rPr lang="it-IT" sz="1200">
                <a:solidFill>
                  <a:srgbClr val="FFFFFF"/>
                </a:solidFill>
              </a:rPr>
              <a:pPr>
                <a:spcBef>
                  <a:spcPct val="0"/>
                </a:spcBef>
                <a:buFontTx/>
                <a:buNone/>
              </a:pPr>
              <a:t>363</a:t>
            </a:fld>
            <a:endParaRPr lang="it-IT" sz="1200">
              <a:solidFill>
                <a:srgbClr val="FFFFFF"/>
              </a:solidFill>
            </a:endParaRPr>
          </a:p>
        </p:txBody>
      </p:sp>
      <p:pic>
        <p:nvPicPr>
          <p:cNvPr id="5150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400" b="1" u="sng" dirty="0">
                <a:solidFill>
                  <a:srgbClr val="0070C0"/>
                </a:solidFill>
                <a:latin typeface="+mn-lt"/>
                <a:cs typeface="Arial" charset="0"/>
              </a:rPr>
              <a:t>Gli ammortizzatori sociali “in deroga”</a:t>
            </a:r>
            <a:endParaRPr lang="it-IT" altLang="it-IT" sz="2400" u="sng" dirty="0">
              <a:solidFill>
                <a:srgbClr val="0070C0"/>
              </a:solidFill>
              <a:latin typeface="+mn-lt"/>
              <a:cs typeface="Arial" charset="0"/>
            </a:endParaRPr>
          </a:p>
        </p:txBody>
      </p:sp>
      <p:pic>
        <p:nvPicPr>
          <p:cNvPr id="51507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99" name="Sottotitolo 2"/>
          <p:cNvSpPr>
            <a:spLocks noGrp="1"/>
          </p:cNvSpPr>
          <p:nvPr>
            <p:ph type="subTitle" idx="1"/>
          </p:nvPr>
        </p:nvSpPr>
        <p:spPr>
          <a:xfrm>
            <a:off x="468313" y="1773238"/>
            <a:ext cx="8135937" cy="4464050"/>
          </a:xfrm>
        </p:spPr>
        <p:txBody>
          <a:bodyPr/>
          <a:lstStyle/>
          <a:p>
            <a:endParaRPr lang="it-IT" altLang="it-IT" sz="2400" b="1" u="sng" smtClean="0">
              <a:solidFill>
                <a:schemeClr val="bg1"/>
              </a:solidFill>
            </a:endParaRPr>
          </a:p>
          <a:p>
            <a:r>
              <a:rPr lang="it-IT" altLang="it-IT" sz="2400" b="1" u="sng" smtClean="0">
                <a:solidFill>
                  <a:schemeClr val="bg1"/>
                </a:solidFill>
              </a:rPr>
              <a:t>Dunque, a valle di tali ultime disposizioni normative:</a:t>
            </a:r>
          </a:p>
          <a:p>
            <a:endParaRPr lang="it-IT" altLang="it-IT" sz="2400" b="1" u="sng" smtClean="0">
              <a:solidFill>
                <a:schemeClr val="bg1"/>
              </a:solidFill>
            </a:endParaRPr>
          </a:p>
          <a:p>
            <a:pPr>
              <a:spcBef>
                <a:spcPts val="1800"/>
              </a:spcBef>
            </a:pPr>
            <a:r>
              <a:rPr lang="it-IT" altLang="it-IT" sz="2400" b="1" u="sng" smtClean="0">
                <a:solidFill>
                  <a:srgbClr val="0070C0"/>
                </a:solidFill>
              </a:rPr>
              <a:t>- quale è oggi il contenuto della normativa in materia di Ammortizzatori in deroga?</a:t>
            </a:r>
          </a:p>
          <a:p>
            <a:pPr>
              <a:spcBef>
                <a:spcPts val="1800"/>
              </a:spcBef>
            </a:pPr>
            <a:r>
              <a:rPr lang="it-IT" altLang="it-IT" sz="2400" b="1" u="sng" smtClean="0">
                <a:solidFill>
                  <a:srgbClr val="0070C0"/>
                </a:solidFill>
              </a:rPr>
              <a:t>- a chi spetta e con quali modalità?</a:t>
            </a:r>
          </a:p>
          <a:p>
            <a:endParaRPr lang="it-IT" altLang="it-IT" sz="2400" b="1" u="sng" smtClean="0">
              <a:solidFill>
                <a:srgbClr val="0070C0"/>
              </a:solidFill>
            </a:endParaRPr>
          </a:p>
          <a:p>
            <a:endParaRPr lang="it-IT" altLang="it-IT" sz="2400" u="sng" smtClean="0">
              <a:solidFill>
                <a:srgbClr val="0070C0"/>
              </a:solidFill>
            </a:endParaRPr>
          </a:p>
          <a:p>
            <a:pPr lvl="1" algn="just" eaLnBrk="1" hangingPunct="1"/>
            <a:endParaRPr lang="it-IT" altLang="it-IT" sz="2400" smtClean="0">
              <a:solidFill>
                <a:schemeClr val="bg1"/>
              </a:solidFill>
            </a:endParaRPr>
          </a:p>
          <a:p>
            <a:pPr lvl="1" algn="just" eaLnBrk="1" hangingPunct="1"/>
            <a:r>
              <a:rPr lang="it-IT" altLang="it-IT" sz="2400" smtClean="0">
                <a:solidFill>
                  <a:schemeClr val="bg1"/>
                </a:solidFill>
              </a:rPr>
              <a:t> </a:t>
            </a:r>
          </a:p>
          <a:p>
            <a:pPr lvl="1" algn="just" eaLnBrk="1" hangingPunct="1"/>
            <a:endParaRPr lang="it-IT" altLang="it-IT" sz="2400" b="1" smtClean="0">
              <a:solidFill>
                <a:schemeClr val="bg1"/>
              </a:solidFill>
            </a:endParaRPr>
          </a:p>
          <a:p>
            <a:pPr lvl="1" algn="just" eaLnBrk="1" hangingPunct="1">
              <a:buFontTx/>
              <a:buChar char="-"/>
            </a:pPr>
            <a:endParaRPr lang="it-IT" altLang="it-IT" sz="2400" b="1" smtClean="0">
              <a:solidFill>
                <a:schemeClr val="bg1"/>
              </a:solidFill>
            </a:endParaRPr>
          </a:p>
          <a:p>
            <a:pPr lvl="1" algn="just" eaLnBrk="1" hangingPunct="1">
              <a:buFontTx/>
              <a:buChar char="-"/>
            </a:pPr>
            <a:endParaRPr lang="it-IT" altLang="it-IT" sz="2000" b="1" smtClean="0">
              <a:solidFill>
                <a:schemeClr val="bg1"/>
              </a:solidFill>
            </a:endParaRPr>
          </a:p>
        </p:txBody>
      </p:sp>
      <p:sp>
        <p:nvSpPr>
          <p:cNvPr id="5161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24231F-7A03-4D33-ABCD-084C67A0A941}" type="slidenum">
              <a:rPr lang="it-IT" sz="1200">
                <a:solidFill>
                  <a:srgbClr val="FFFFFF"/>
                </a:solidFill>
              </a:rPr>
              <a:pPr>
                <a:spcBef>
                  <a:spcPct val="0"/>
                </a:spcBef>
                <a:buFontTx/>
                <a:buNone/>
              </a:pPr>
              <a:t>364</a:t>
            </a:fld>
            <a:endParaRPr lang="it-IT" sz="1200">
              <a:solidFill>
                <a:srgbClr val="FFFFFF"/>
              </a:solidFill>
            </a:endParaRPr>
          </a:p>
        </p:txBody>
      </p:sp>
      <p:pic>
        <p:nvPicPr>
          <p:cNvPr id="5161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ccia a destra 9"/>
          <p:cNvSpPr/>
          <p:nvPr/>
        </p:nvSpPr>
        <p:spPr>
          <a:xfrm>
            <a:off x="7019925" y="5516563"/>
            <a:ext cx="97948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51610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23" name="Sottotitolo 2"/>
          <p:cNvSpPr>
            <a:spLocks noGrp="1"/>
          </p:cNvSpPr>
          <p:nvPr>
            <p:ph type="subTitle" idx="1"/>
          </p:nvPr>
        </p:nvSpPr>
        <p:spPr>
          <a:xfrm>
            <a:off x="468313" y="1700213"/>
            <a:ext cx="8135937" cy="4537075"/>
          </a:xfrm>
        </p:spPr>
        <p:txBody>
          <a:bodyPr/>
          <a:lstStyle/>
          <a:p>
            <a:pPr lvl="1" eaLnBrk="1" hangingPunct="1"/>
            <a:endParaRPr lang="it-IT" altLang="it-IT" sz="1000" b="1" u="sng" smtClean="0">
              <a:solidFill>
                <a:schemeClr val="bg1"/>
              </a:solidFill>
            </a:endParaRPr>
          </a:p>
          <a:p>
            <a:pPr lvl="1" eaLnBrk="1" hangingPunct="1"/>
            <a:endParaRPr lang="it-IT" altLang="it-IT" sz="800" b="1" u="sng" smtClean="0">
              <a:solidFill>
                <a:schemeClr val="bg1"/>
              </a:solidFill>
            </a:endParaRPr>
          </a:p>
          <a:p>
            <a:pPr lvl="1" eaLnBrk="1" hangingPunct="1"/>
            <a:endParaRPr lang="it-IT" altLang="it-IT" sz="800" b="1" u="sng" smtClean="0">
              <a:solidFill>
                <a:schemeClr val="bg1"/>
              </a:solidFill>
            </a:endParaRPr>
          </a:p>
          <a:p>
            <a:pPr lvl="1" eaLnBrk="1" hangingPunct="1"/>
            <a:endParaRPr lang="it-IT" altLang="it-IT" sz="800" b="1" u="sng" smtClean="0">
              <a:solidFill>
                <a:schemeClr val="bg1"/>
              </a:solidFill>
            </a:endParaRPr>
          </a:p>
          <a:p>
            <a:pPr lvl="1" algn="just" eaLnBrk="1" hangingPunct="1"/>
            <a:r>
              <a:rPr lang="it-IT" altLang="it-IT" sz="2400" smtClean="0">
                <a:solidFill>
                  <a:schemeClr val="bg1"/>
                </a:solidFill>
              </a:rPr>
              <a:t>Al riguardo viene in soccorso la recente </a:t>
            </a:r>
            <a:r>
              <a:rPr lang="it-IT" altLang="it-IT" sz="2400" b="1" smtClean="0">
                <a:solidFill>
                  <a:srgbClr val="004A7F"/>
                </a:solidFill>
              </a:rPr>
              <a:t>Circ. Min. Lav. n. 4 del 2 febbraio 2016</a:t>
            </a:r>
            <a:r>
              <a:rPr lang="it-IT" altLang="it-IT" sz="2400" smtClean="0">
                <a:solidFill>
                  <a:schemeClr val="bg1"/>
                </a:solidFill>
              </a:rPr>
              <a:t> che fornisce le </a:t>
            </a:r>
            <a:r>
              <a:rPr lang="it-IT" altLang="it-IT" sz="2400" b="1" smtClean="0">
                <a:solidFill>
                  <a:schemeClr val="bg1"/>
                </a:solidFill>
              </a:rPr>
              <a:t>indicazioni</a:t>
            </a:r>
            <a:r>
              <a:rPr lang="it-IT" altLang="it-IT" sz="2400" smtClean="0">
                <a:solidFill>
                  <a:schemeClr val="bg1"/>
                </a:solidFill>
              </a:rPr>
              <a:t> e i </a:t>
            </a:r>
            <a:r>
              <a:rPr lang="it-IT" altLang="it-IT" sz="2400" b="1" smtClean="0">
                <a:solidFill>
                  <a:schemeClr val="bg1"/>
                </a:solidFill>
              </a:rPr>
              <a:t>chiarimenti operativi </a:t>
            </a:r>
            <a:r>
              <a:rPr lang="it-IT" altLang="it-IT" sz="2400" smtClean="0">
                <a:solidFill>
                  <a:schemeClr val="bg1"/>
                </a:solidFill>
              </a:rPr>
              <a:t>in merito alla disciplina degli ammortizzatori sociali in deroga, alla luce delle recenti novità normative (D.I. n. 83473/2014 prima e L. n. 208/2015 poi).</a:t>
            </a:r>
          </a:p>
          <a:p>
            <a:pPr lvl="1" algn="just" eaLnBrk="1" hangingPunct="1"/>
            <a:endParaRPr lang="it-IT" altLang="it-IT" sz="2400" b="1" smtClean="0">
              <a:solidFill>
                <a:schemeClr val="bg1"/>
              </a:solidFill>
            </a:endParaRPr>
          </a:p>
          <a:p>
            <a:pPr lvl="1" algn="just" eaLnBrk="1" hangingPunct="1">
              <a:buFontTx/>
              <a:buChar char="-"/>
            </a:pPr>
            <a:endParaRPr lang="it-IT" altLang="it-IT" sz="2400" b="1" smtClean="0">
              <a:solidFill>
                <a:schemeClr val="bg1"/>
              </a:solidFill>
            </a:endParaRPr>
          </a:p>
          <a:p>
            <a:pPr lvl="1" algn="just" eaLnBrk="1" hangingPunct="1">
              <a:buFontTx/>
              <a:buChar char="-"/>
            </a:pPr>
            <a:endParaRPr lang="it-IT" altLang="it-IT" sz="2000" b="1" smtClean="0">
              <a:solidFill>
                <a:schemeClr val="bg1"/>
              </a:solidFill>
            </a:endParaRPr>
          </a:p>
        </p:txBody>
      </p:sp>
      <p:sp>
        <p:nvSpPr>
          <p:cNvPr id="5171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196EB5-0BD6-4484-82A4-4BC5DE56D22B}" type="slidenum">
              <a:rPr lang="it-IT" sz="1200">
                <a:solidFill>
                  <a:srgbClr val="FFFFFF"/>
                </a:solidFill>
              </a:rPr>
              <a:pPr>
                <a:spcBef>
                  <a:spcPct val="0"/>
                </a:spcBef>
                <a:buFontTx/>
                <a:buNone/>
              </a:pPr>
              <a:t>365</a:t>
            </a:fld>
            <a:endParaRPr lang="it-IT" sz="1200">
              <a:solidFill>
                <a:srgbClr val="FFFFFF"/>
              </a:solidFill>
            </a:endParaRPr>
          </a:p>
        </p:txBody>
      </p:sp>
      <p:pic>
        <p:nvPicPr>
          <p:cNvPr id="5171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ccia a destra 9"/>
          <p:cNvSpPr/>
          <p:nvPr/>
        </p:nvSpPr>
        <p:spPr>
          <a:xfrm>
            <a:off x="4356100" y="4797425"/>
            <a:ext cx="97948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51712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47" name="Sottotitolo 2"/>
          <p:cNvSpPr>
            <a:spLocks noGrp="1"/>
          </p:cNvSpPr>
          <p:nvPr>
            <p:ph type="subTitle" idx="1"/>
          </p:nvPr>
        </p:nvSpPr>
        <p:spPr>
          <a:xfrm>
            <a:off x="468313" y="1989138"/>
            <a:ext cx="8135937" cy="4248150"/>
          </a:xfrm>
        </p:spPr>
        <p:txBody>
          <a:bodyPr/>
          <a:lstStyle/>
          <a:p>
            <a:pPr lvl="1" eaLnBrk="1" hangingPunct="1"/>
            <a:endParaRPr lang="it-IT" altLang="it-IT" sz="1000" b="1" u="sng" smtClean="0">
              <a:solidFill>
                <a:schemeClr val="bg1"/>
              </a:solidFill>
            </a:endParaRPr>
          </a:p>
          <a:p>
            <a:pPr lvl="1" eaLnBrk="1" hangingPunct="1"/>
            <a:endParaRPr lang="it-IT" altLang="it-IT" sz="800" b="1" u="sng" smtClean="0">
              <a:solidFill>
                <a:schemeClr val="bg1"/>
              </a:solidFill>
            </a:endParaRPr>
          </a:p>
          <a:p>
            <a:pPr lvl="1" algn="just" eaLnBrk="1" hangingPunct="1"/>
            <a:r>
              <a:rPr lang="it-IT" altLang="it-IT" sz="2400" smtClean="0">
                <a:solidFill>
                  <a:schemeClr val="bg1"/>
                </a:solidFill>
              </a:rPr>
              <a:t>Viene chiarito che </a:t>
            </a:r>
            <a:r>
              <a:rPr lang="it-IT" altLang="it-IT" sz="2400" b="1" smtClean="0">
                <a:solidFill>
                  <a:schemeClr val="bg1"/>
                </a:solidFill>
              </a:rPr>
              <a:t>le due discipline </a:t>
            </a:r>
            <a:r>
              <a:rPr lang="it-IT" altLang="it-IT" sz="2400" smtClean="0">
                <a:solidFill>
                  <a:schemeClr val="bg1"/>
                </a:solidFill>
              </a:rPr>
              <a:t>– quella “di regime” del d.lgs. n. 148/2015 e quella “in deroga” del D.I. n. 83473/2014</a:t>
            </a:r>
            <a:r>
              <a:rPr lang="it-IT" altLang="it-IT" sz="2400" b="1" smtClean="0">
                <a:solidFill>
                  <a:schemeClr val="bg1"/>
                </a:solidFill>
              </a:rPr>
              <a:t> </a:t>
            </a:r>
            <a:r>
              <a:rPr lang="it-IT" altLang="it-IT" sz="2400" smtClean="0">
                <a:solidFill>
                  <a:schemeClr val="bg1"/>
                </a:solidFill>
              </a:rPr>
              <a:t>“</a:t>
            </a:r>
            <a:r>
              <a:rPr lang="it-IT" altLang="it-IT" sz="2400" b="1" i="1" smtClean="0">
                <a:solidFill>
                  <a:schemeClr val="bg1"/>
                </a:solidFill>
              </a:rPr>
              <a:t>non si sovrappongono ma sono tra loro complementari</a:t>
            </a:r>
            <a:r>
              <a:rPr lang="it-IT" altLang="it-IT" sz="2400" smtClean="0">
                <a:solidFill>
                  <a:schemeClr val="bg1"/>
                </a:solidFill>
              </a:rPr>
              <a:t>”… atteso che “</a:t>
            </a:r>
            <a:r>
              <a:rPr lang="it-IT" altLang="it-IT" sz="2400" i="1" smtClean="0">
                <a:solidFill>
                  <a:schemeClr val="bg1"/>
                </a:solidFill>
              </a:rPr>
              <a:t>gli ammortizzatori in deroga intervengono nei casi non previsti dalla legislazione vigente (decreto legislativo n. 148 del 2015), allo scopo di fornire tutela a lavoratori che altrimenti ne sarebbero privi</a:t>
            </a:r>
            <a:r>
              <a:rPr lang="it-IT" altLang="it-IT" sz="2400" smtClean="0">
                <a:solidFill>
                  <a:schemeClr val="bg1"/>
                </a:solidFill>
              </a:rPr>
              <a:t>”.</a:t>
            </a:r>
            <a:endParaRPr lang="it-IT" altLang="it-IT" sz="6000" b="1" smtClean="0">
              <a:solidFill>
                <a:schemeClr val="bg1"/>
              </a:solidFill>
            </a:endParaRPr>
          </a:p>
          <a:p>
            <a:pPr lvl="1" algn="just" eaLnBrk="1" hangingPunct="1">
              <a:buFontTx/>
              <a:buChar char="-"/>
            </a:pPr>
            <a:endParaRPr lang="it-IT" altLang="it-IT" sz="2400" b="1" smtClean="0">
              <a:solidFill>
                <a:schemeClr val="bg1"/>
              </a:solidFill>
            </a:endParaRPr>
          </a:p>
          <a:p>
            <a:pPr lvl="1" algn="just" eaLnBrk="1" hangingPunct="1">
              <a:buFontTx/>
              <a:buChar char="-"/>
            </a:pPr>
            <a:endParaRPr lang="it-IT" altLang="it-IT" sz="2000" b="1" smtClean="0">
              <a:solidFill>
                <a:schemeClr val="bg1"/>
              </a:solidFill>
            </a:endParaRPr>
          </a:p>
        </p:txBody>
      </p:sp>
      <p:sp>
        <p:nvSpPr>
          <p:cNvPr id="5181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7A220A-C559-4BB2-94DF-4E7248C8041B}" type="slidenum">
              <a:rPr lang="it-IT" sz="1200">
                <a:solidFill>
                  <a:srgbClr val="FFFFFF"/>
                </a:solidFill>
              </a:rPr>
              <a:pPr>
                <a:spcBef>
                  <a:spcPct val="0"/>
                </a:spcBef>
                <a:buFontTx/>
                <a:buNone/>
              </a:pPr>
              <a:t>366</a:t>
            </a:fld>
            <a:endParaRPr lang="it-IT" sz="1200">
              <a:solidFill>
                <a:srgbClr val="FFFFFF"/>
              </a:solidFill>
            </a:endParaRPr>
          </a:p>
        </p:txBody>
      </p:sp>
      <p:pic>
        <p:nvPicPr>
          <p:cNvPr id="5181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1.  </a:t>
            </a:r>
            <a:r>
              <a:rPr lang="it-IT" altLang="it-IT" sz="2400" b="1" u="sng" dirty="0">
                <a:solidFill>
                  <a:schemeClr val="bg2"/>
                </a:solidFill>
                <a:latin typeface="+mn-lt"/>
                <a:cs typeface="Arial" charset="0"/>
              </a:rPr>
              <a:t>Il Quadro normativo</a:t>
            </a:r>
            <a:endParaRPr lang="it-IT" altLang="it-IT" sz="2400" u="sng" dirty="0">
              <a:solidFill>
                <a:schemeClr val="bg2"/>
              </a:solidFill>
              <a:latin typeface="+mn-lt"/>
              <a:cs typeface="Arial" charset="0"/>
            </a:endParaRPr>
          </a:p>
        </p:txBody>
      </p:sp>
      <p:pic>
        <p:nvPicPr>
          <p:cNvPr id="51815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940425" y="5805488"/>
            <a:ext cx="2952750" cy="64770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prstClr val="black"/>
                </a:solidFill>
              </a:rPr>
              <a:t>Circ. n. 4/2016</a:t>
            </a:r>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9350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468313" y="1773238"/>
            <a:ext cx="8135937" cy="4464050"/>
          </a:xfrm>
        </p:spPr>
        <p:txBody>
          <a:bodyPr/>
          <a:lstStyle/>
          <a:p>
            <a:pPr lvl="1" algn="just" eaLnBrk="1" hangingPunct="1">
              <a:buFont typeface="Arial" charset="0"/>
              <a:buNone/>
              <a:defRPr/>
            </a:pPr>
            <a:endParaRPr lang="it-IT" altLang="it-IT" sz="1000" b="1" u="sng" dirty="0" smtClean="0">
              <a:solidFill>
                <a:schemeClr val="bg1"/>
              </a:solidFill>
            </a:endParaRPr>
          </a:p>
          <a:p>
            <a:pPr marL="0" lvl="1" eaLnBrk="1" hangingPunct="1">
              <a:buFont typeface="Arial" charset="0"/>
              <a:buNone/>
              <a:defRPr/>
            </a:pPr>
            <a:r>
              <a:rPr lang="it-IT" altLang="it-IT" sz="2400" b="1" u="sng" dirty="0" smtClean="0">
                <a:solidFill>
                  <a:schemeClr val="bg1"/>
                </a:solidFill>
              </a:rPr>
              <a:t>Causali</a:t>
            </a:r>
            <a:r>
              <a:rPr lang="it-IT" altLang="it-IT" sz="2400" dirty="0" smtClean="0">
                <a:solidFill>
                  <a:schemeClr val="bg1"/>
                </a:solidFill>
              </a:rPr>
              <a:t> </a:t>
            </a:r>
            <a:endParaRPr lang="it-IT" altLang="it-IT" sz="2400" b="1" dirty="0" smtClean="0">
              <a:solidFill>
                <a:schemeClr val="bg1"/>
              </a:solidFill>
            </a:endParaRPr>
          </a:p>
          <a:p>
            <a:pPr marL="0" lvl="1" algn="just" eaLnBrk="1" hangingPunct="1">
              <a:buFont typeface="Arial" charset="0"/>
              <a:buNone/>
              <a:defRPr/>
            </a:pPr>
            <a:r>
              <a:rPr lang="it-IT" altLang="it-IT" sz="2000" dirty="0" smtClean="0">
                <a:solidFill>
                  <a:schemeClr val="bg1"/>
                </a:solidFill>
              </a:rPr>
              <a:t>La </a:t>
            </a:r>
            <a:r>
              <a:rPr lang="it-IT" altLang="it-IT" sz="2000" b="1" dirty="0" smtClean="0">
                <a:solidFill>
                  <a:schemeClr val="bg1"/>
                </a:solidFill>
              </a:rPr>
              <a:t>CIG in deroga </a:t>
            </a:r>
            <a:r>
              <a:rPr lang="it-IT" altLang="it-IT" sz="2000" dirty="0" smtClean="0">
                <a:solidFill>
                  <a:schemeClr val="bg1"/>
                </a:solidFill>
              </a:rPr>
              <a:t>può essere richiesta in caso di sospensione o contrazione dell’attività produttiva per le seguenti causali:</a:t>
            </a:r>
          </a:p>
          <a:p>
            <a:pPr lvl="1" indent="-457200" algn="just" eaLnBrk="1" hangingPunct="1">
              <a:buFont typeface="Arial" charset="0"/>
              <a:buAutoNum type="alphaLcParenR"/>
              <a:defRPr/>
            </a:pPr>
            <a:r>
              <a:rPr lang="it-IT" altLang="it-IT" sz="2000" dirty="0" smtClean="0">
                <a:solidFill>
                  <a:schemeClr val="bg1"/>
                </a:solidFill>
              </a:rPr>
              <a:t>Situazioni aziendali dovute ad eventi transitori e non imputabili all’imprenditore o ai lavoratori;</a:t>
            </a:r>
          </a:p>
          <a:p>
            <a:pPr lvl="1" indent="-457200" algn="just" eaLnBrk="1" hangingPunct="1">
              <a:buFont typeface="Arial" charset="0"/>
              <a:buAutoNum type="alphaLcParenR"/>
              <a:defRPr/>
            </a:pPr>
            <a:r>
              <a:rPr lang="it-IT" altLang="it-IT" sz="2000" dirty="0" smtClean="0">
                <a:solidFill>
                  <a:schemeClr val="bg1"/>
                </a:solidFill>
              </a:rPr>
              <a:t>Situazioni aziendali determinate da situazioni temporanee di mercato;</a:t>
            </a:r>
          </a:p>
          <a:p>
            <a:pPr lvl="1" indent="-457200" algn="just" eaLnBrk="1" hangingPunct="1">
              <a:buFont typeface="Arial" charset="0"/>
              <a:buAutoNum type="alphaLcParenR"/>
              <a:defRPr/>
            </a:pPr>
            <a:r>
              <a:rPr lang="it-IT" altLang="it-IT" sz="2000" dirty="0" smtClean="0">
                <a:solidFill>
                  <a:schemeClr val="bg1"/>
                </a:solidFill>
              </a:rPr>
              <a:t>Crisi aziendali;</a:t>
            </a:r>
          </a:p>
          <a:p>
            <a:pPr lvl="1" indent="-457200" algn="just" eaLnBrk="1" hangingPunct="1">
              <a:buFont typeface="Arial" charset="0"/>
              <a:buAutoNum type="alphaLcParenR"/>
              <a:defRPr/>
            </a:pPr>
            <a:r>
              <a:rPr lang="it-IT" altLang="it-IT" sz="2000" dirty="0" smtClean="0">
                <a:solidFill>
                  <a:schemeClr val="bg1"/>
                </a:solidFill>
              </a:rPr>
              <a:t>Ristrutturazione o riorganizzazione.</a:t>
            </a:r>
          </a:p>
          <a:p>
            <a:pPr lvl="1" indent="-457200" algn="just" eaLnBrk="1" hangingPunct="1">
              <a:buFont typeface="Arial" charset="0"/>
              <a:buNone/>
              <a:defRPr/>
            </a:pPr>
            <a:endParaRPr lang="it-IT" altLang="it-IT" sz="1000" b="1" dirty="0" smtClean="0">
              <a:solidFill>
                <a:schemeClr val="bg1"/>
              </a:solidFill>
            </a:endParaRPr>
          </a:p>
          <a:p>
            <a:pPr lvl="1" indent="-457200" algn="just" eaLnBrk="1" hangingPunct="1">
              <a:buFont typeface="Arial" charset="0"/>
              <a:buNone/>
              <a:defRPr/>
            </a:pPr>
            <a:r>
              <a:rPr lang="it-IT" altLang="it-IT" sz="2000" dirty="0" smtClean="0">
                <a:solidFill>
                  <a:schemeClr val="bg1"/>
                </a:solidFill>
              </a:rPr>
              <a:t>Da parte delle sole </a:t>
            </a:r>
            <a:r>
              <a:rPr lang="it-IT" altLang="it-IT" sz="2000" b="1" dirty="0" smtClean="0">
                <a:solidFill>
                  <a:schemeClr val="bg1"/>
                </a:solidFill>
              </a:rPr>
              <a:t>imprese di cui all’art. 2082 c.c.: “</a:t>
            </a:r>
            <a:r>
              <a:rPr lang="it-IT" sz="2000" dirty="0" smtClean="0">
                <a:solidFill>
                  <a:schemeClr val="bg1"/>
                </a:solidFill>
              </a:rPr>
              <a:t>È imprenditore chi esercita professionalmente una attività economica organizzata al fine della produzione o dello scambio di beni o di servizi</a:t>
            </a:r>
            <a:r>
              <a:rPr lang="it-IT" altLang="it-IT" sz="2000" b="1" dirty="0" smtClean="0">
                <a:solidFill>
                  <a:schemeClr val="bg1"/>
                </a:solidFill>
              </a:rPr>
              <a:t>”</a:t>
            </a:r>
          </a:p>
        </p:txBody>
      </p:sp>
      <p:sp>
        <p:nvSpPr>
          <p:cNvPr id="5191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264DE0-74D1-4FC6-B28C-E01909402957}" type="slidenum">
              <a:rPr lang="it-IT" sz="1200">
                <a:solidFill>
                  <a:srgbClr val="FFFFFF"/>
                </a:solidFill>
              </a:rPr>
              <a:pPr>
                <a:spcBef>
                  <a:spcPct val="0"/>
                </a:spcBef>
                <a:buFontTx/>
                <a:buNone/>
              </a:pPr>
              <a:t>367</a:t>
            </a:fld>
            <a:endParaRPr lang="it-IT" sz="1200">
              <a:solidFill>
                <a:srgbClr val="FFFFFF"/>
              </a:solidFill>
            </a:endParaRPr>
          </a:p>
        </p:txBody>
      </p:sp>
      <p:pic>
        <p:nvPicPr>
          <p:cNvPr id="5191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7625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23850" y="1341438"/>
            <a:ext cx="8497888"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1917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333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219700" y="6165850"/>
            <a:ext cx="3384550" cy="69215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prstClr val="black"/>
                </a:solidFill>
              </a:rPr>
              <a:t>D.L. n. 83473/2014</a:t>
            </a:r>
          </a:p>
        </p:txBody>
      </p:sp>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9350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468313" y="1773238"/>
            <a:ext cx="8135937" cy="4608090"/>
          </a:xfrm>
        </p:spPr>
        <p:txBody>
          <a:bodyPr/>
          <a:lstStyle/>
          <a:p>
            <a:pPr lvl="1" algn="just" eaLnBrk="1" hangingPunct="1">
              <a:buFont typeface="Arial" charset="0"/>
              <a:buNone/>
              <a:defRPr/>
            </a:pPr>
            <a:endParaRPr lang="it-IT" altLang="it-IT" sz="1000" b="1" u="sng" dirty="0" smtClean="0">
              <a:solidFill>
                <a:schemeClr val="bg1"/>
              </a:solidFill>
            </a:endParaRPr>
          </a:p>
          <a:p>
            <a:pPr marL="0" lvl="1" eaLnBrk="1" hangingPunct="1">
              <a:buFont typeface="Arial" charset="0"/>
              <a:buNone/>
              <a:defRPr/>
            </a:pPr>
            <a:r>
              <a:rPr lang="it-IT" altLang="it-IT" sz="2400" b="1" u="sng" dirty="0" smtClean="0">
                <a:solidFill>
                  <a:schemeClr val="bg1"/>
                </a:solidFill>
              </a:rPr>
              <a:t>Lavoratori beneficiari</a:t>
            </a:r>
            <a:endParaRPr lang="it-IT" altLang="it-IT" sz="2400" b="1" dirty="0" smtClean="0">
              <a:solidFill>
                <a:schemeClr val="bg1"/>
              </a:solidFill>
            </a:endParaRPr>
          </a:p>
          <a:p>
            <a:pPr marL="0" lvl="1" algn="just" eaLnBrk="1" hangingPunct="1">
              <a:buFont typeface="Arial" charset="0"/>
              <a:buNone/>
              <a:defRPr/>
            </a:pPr>
            <a:r>
              <a:rPr lang="it-IT" altLang="it-IT" sz="2000" dirty="0" smtClean="0">
                <a:solidFill>
                  <a:schemeClr val="bg1"/>
                </a:solidFill>
              </a:rPr>
              <a:t>Per la </a:t>
            </a:r>
            <a:r>
              <a:rPr lang="it-IT" altLang="it-IT" sz="2000" b="1" dirty="0" smtClean="0">
                <a:solidFill>
                  <a:schemeClr val="bg1"/>
                </a:solidFill>
              </a:rPr>
              <a:t>CIG in deroga </a:t>
            </a:r>
            <a:r>
              <a:rPr lang="it-IT" altLang="it-IT" sz="2000" dirty="0" smtClean="0">
                <a:solidFill>
                  <a:schemeClr val="bg1"/>
                </a:solidFill>
              </a:rPr>
              <a:t>sussiste un </a:t>
            </a:r>
            <a:r>
              <a:rPr lang="it-IT" altLang="it-IT" sz="2000" b="1" dirty="0" smtClean="0">
                <a:solidFill>
                  <a:schemeClr val="bg1"/>
                </a:solidFill>
              </a:rPr>
              <a:t>requisito (soggettivo) di anzianità lavorativa più elevato</a:t>
            </a:r>
            <a:r>
              <a:rPr lang="it-IT" altLang="it-IT" sz="2000" dirty="0" smtClean="0">
                <a:solidFill>
                  <a:schemeClr val="bg1"/>
                </a:solidFill>
              </a:rPr>
              <a:t> rispetto a quello previsto per la CIG di regime.</a:t>
            </a:r>
          </a:p>
          <a:p>
            <a:pPr marL="0" lvl="1" algn="just" eaLnBrk="1" hangingPunct="1">
              <a:buFont typeface="Arial" charset="0"/>
              <a:buNone/>
              <a:defRPr/>
            </a:pPr>
            <a:r>
              <a:rPr lang="it-IT" altLang="it-IT" sz="2000" dirty="0" smtClean="0">
                <a:solidFill>
                  <a:schemeClr val="bg1"/>
                </a:solidFill>
              </a:rPr>
              <a:t>Difatti:</a:t>
            </a:r>
          </a:p>
          <a:p>
            <a:pPr marL="0" lvl="1" algn="just" eaLnBrk="1" hangingPunct="1">
              <a:buFont typeface="Arial" charset="0"/>
              <a:buNone/>
              <a:defRPr/>
            </a:pPr>
            <a:r>
              <a:rPr lang="it-IT" altLang="it-IT" sz="2000" b="1" dirty="0" smtClean="0">
                <a:solidFill>
                  <a:schemeClr val="bg1"/>
                </a:solidFill>
              </a:rPr>
              <a:t>- </a:t>
            </a:r>
            <a:r>
              <a:rPr lang="it-IT" altLang="it-IT" sz="2000" b="1" dirty="0" err="1" smtClean="0">
                <a:solidFill>
                  <a:schemeClr val="bg1"/>
                </a:solidFill>
              </a:rPr>
              <a:t>D.lgs.</a:t>
            </a:r>
            <a:r>
              <a:rPr lang="it-IT" altLang="it-IT" sz="2000" b="1" dirty="0" smtClean="0">
                <a:solidFill>
                  <a:schemeClr val="bg1"/>
                </a:solidFill>
              </a:rPr>
              <a:t> n. 148/2015</a:t>
            </a:r>
            <a:r>
              <a:rPr lang="it-IT" altLang="it-IT" sz="2000" dirty="0" smtClean="0">
                <a:solidFill>
                  <a:schemeClr val="bg1"/>
                </a:solidFill>
              </a:rPr>
              <a:t>: l’art. 1, co. 2, fissa – per l’accesso alla CIG Ordinaria e Straordinaria – </a:t>
            </a:r>
            <a:r>
              <a:rPr lang="it-IT" altLang="it-IT" sz="2000" u="sng" dirty="0" smtClean="0">
                <a:solidFill>
                  <a:schemeClr val="bg1"/>
                </a:solidFill>
              </a:rPr>
              <a:t>un’anzianità lavorativa di 90 giorni </a:t>
            </a:r>
            <a:r>
              <a:rPr lang="it-IT" altLang="it-IT" sz="2000" dirty="0" smtClean="0">
                <a:solidFill>
                  <a:schemeClr val="bg1"/>
                </a:solidFill>
              </a:rPr>
              <a:t>di lavoro effettivo dalla data di presentazione della domanda di concessione;</a:t>
            </a:r>
          </a:p>
          <a:p>
            <a:pPr marL="0" lvl="1" algn="just" eaLnBrk="1" hangingPunct="1">
              <a:buFont typeface="Arial" charset="0"/>
              <a:buNone/>
              <a:defRPr/>
            </a:pPr>
            <a:r>
              <a:rPr lang="it-IT" altLang="it-IT" sz="2000" b="1" dirty="0" smtClean="0">
                <a:solidFill>
                  <a:schemeClr val="bg1"/>
                </a:solidFill>
              </a:rPr>
              <a:t>- D.L. n. 83473/2014</a:t>
            </a:r>
            <a:r>
              <a:rPr lang="it-IT" altLang="it-IT" sz="2000" dirty="0" smtClean="0">
                <a:solidFill>
                  <a:schemeClr val="bg1"/>
                </a:solidFill>
              </a:rPr>
              <a:t> l’art. 2, co. 1, prevede – per l’accesso alla CIG in Deroga – </a:t>
            </a:r>
            <a:r>
              <a:rPr lang="it-IT" altLang="it-IT" sz="2000" u="sng" dirty="0" smtClean="0">
                <a:solidFill>
                  <a:schemeClr val="bg1"/>
                </a:solidFill>
              </a:rPr>
              <a:t>un’anzianità lavorativa presso l’impresa di almeno 12 mesi</a:t>
            </a:r>
            <a:r>
              <a:rPr lang="it-IT" altLang="it-IT" sz="2000" dirty="0" smtClean="0">
                <a:solidFill>
                  <a:schemeClr val="bg1"/>
                </a:solidFill>
              </a:rPr>
              <a:t> alla data di inizio del periodo di intervento.</a:t>
            </a:r>
          </a:p>
          <a:p>
            <a:pPr marL="0" lvl="1" algn="just" eaLnBrk="1" hangingPunct="1">
              <a:buFont typeface="Arial" charset="0"/>
              <a:buNone/>
              <a:defRPr/>
            </a:pPr>
            <a:r>
              <a:rPr lang="it-IT" altLang="it-IT" sz="2000" dirty="0" smtClean="0">
                <a:solidFill>
                  <a:schemeClr val="bg1"/>
                </a:solidFill>
              </a:rPr>
              <a:t>Quest’ultima è “</a:t>
            </a:r>
            <a:r>
              <a:rPr lang="it-IT" altLang="it-IT" sz="2000" i="1" dirty="0" smtClean="0">
                <a:solidFill>
                  <a:schemeClr val="bg1"/>
                </a:solidFill>
              </a:rPr>
              <a:t>disciplina a carattere complementare</a:t>
            </a:r>
            <a:r>
              <a:rPr lang="it-IT" altLang="it-IT" sz="2000" dirty="0" smtClean="0">
                <a:solidFill>
                  <a:schemeClr val="bg1"/>
                </a:solidFill>
              </a:rPr>
              <a:t>” e pertanto, per l’accesso al regime in deroga occorre il più elevato requisito dei 12 mesi di anzianità lavorativa.</a:t>
            </a:r>
          </a:p>
        </p:txBody>
      </p:sp>
      <p:sp>
        <p:nvSpPr>
          <p:cNvPr id="5201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DCF586-6B2B-436E-AB14-A4E4122EC1A0}" type="slidenum">
              <a:rPr lang="it-IT" sz="1200">
                <a:solidFill>
                  <a:srgbClr val="FFFFFF"/>
                </a:solidFill>
              </a:rPr>
              <a:pPr>
                <a:spcBef>
                  <a:spcPct val="0"/>
                </a:spcBef>
                <a:buFontTx/>
                <a:buNone/>
              </a:pPr>
              <a:t>368</a:t>
            </a:fld>
            <a:endParaRPr lang="it-IT" sz="1200">
              <a:solidFill>
                <a:srgbClr val="FFFFFF"/>
              </a:solidFill>
            </a:endParaRPr>
          </a:p>
        </p:txBody>
      </p:sp>
      <p:pic>
        <p:nvPicPr>
          <p:cNvPr id="5201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7625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23850" y="1341438"/>
            <a:ext cx="8497888"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2019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333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292725" y="6165850"/>
            <a:ext cx="3384550" cy="69215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prstClr val="black"/>
                </a:solidFill>
              </a:rPr>
              <a:t>Circ. Min. lav. n. 4/2016</a:t>
            </a:r>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9350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468313" y="1773238"/>
            <a:ext cx="8135937" cy="4464050"/>
          </a:xfrm>
        </p:spPr>
        <p:txBody>
          <a:bodyPr/>
          <a:lstStyle/>
          <a:p>
            <a:pPr lvl="1" algn="just" eaLnBrk="1" hangingPunct="1">
              <a:buFont typeface="Arial" charset="0"/>
              <a:buNone/>
              <a:defRPr/>
            </a:pPr>
            <a:endParaRPr lang="it-IT" altLang="it-IT" sz="1000" b="1" u="sng" dirty="0" smtClean="0">
              <a:solidFill>
                <a:schemeClr val="bg1"/>
              </a:solidFill>
            </a:endParaRPr>
          </a:p>
          <a:p>
            <a:pPr marL="0" lvl="1" eaLnBrk="1" hangingPunct="1">
              <a:buFont typeface="Arial" charset="0"/>
              <a:buNone/>
              <a:defRPr/>
            </a:pPr>
            <a:r>
              <a:rPr lang="it-IT" altLang="it-IT" sz="2400" b="1" u="sng" dirty="0" smtClean="0">
                <a:solidFill>
                  <a:schemeClr val="bg1"/>
                </a:solidFill>
              </a:rPr>
              <a:t>Lavoratori beneficiari</a:t>
            </a:r>
            <a:endParaRPr lang="it-IT" altLang="it-IT" sz="2400" b="1" dirty="0" smtClean="0">
              <a:solidFill>
                <a:schemeClr val="bg1"/>
              </a:solidFill>
            </a:endParaRPr>
          </a:p>
          <a:p>
            <a:pPr marL="0" lvl="1" algn="just" eaLnBrk="1" hangingPunct="1">
              <a:buFont typeface="Arial" charset="0"/>
              <a:buNone/>
              <a:defRPr/>
            </a:pPr>
            <a:r>
              <a:rPr lang="it-IT" altLang="it-IT" sz="2200" dirty="0" smtClean="0">
                <a:solidFill>
                  <a:schemeClr val="bg1"/>
                </a:solidFill>
              </a:rPr>
              <a:t>Subordinatamente al conseguimento della predetta anzianità lavorativa, la CIG in Deroga può essere concessa o prorogata ai lavoratori subordinati con la </a:t>
            </a:r>
            <a:r>
              <a:rPr lang="it-IT" altLang="it-IT" sz="2200" u="sng" dirty="0" smtClean="0">
                <a:solidFill>
                  <a:schemeClr val="bg1"/>
                </a:solidFill>
              </a:rPr>
              <a:t>qualifica</a:t>
            </a:r>
            <a:r>
              <a:rPr lang="it-IT" altLang="it-IT" sz="2200" dirty="0" smtClean="0">
                <a:solidFill>
                  <a:schemeClr val="bg1"/>
                </a:solidFill>
              </a:rPr>
              <a:t> di operaio, impiegati e quadri, ivi compresi gli </a:t>
            </a:r>
            <a:r>
              <a:rPr lang="it-IT" altLang="it-IT" sz="2200" u="sng" dirty="0" smtClean="0">
                <a:solidFill>
                  <a:schemeClr val="bg1"/>
                </a:solidFill>
              </a:rPr>
              <a:t>apprendisti</a:t>
            </a:r>
            <a:r>
              <a:rPr lang="it-IT" altLang="it-IT" sz="2200" dirty="0" smtClean="0">
                <a:solidFill>
                  <a:schemeClr val="bg1"/>
                </a:solidFill>
              </a:rPr>
              <a:t> e i lavoratori somministrati </a:t>
            </a:r>
          </a:p>
        </p:txBody>
      </p:sp>
      <p:sp>
        <p:nvSpPr>
          <p:cNvPr id="5212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1F8B7C-C93F-4B9F-B291-D04A4D73110C}" type="slidenum">
              <a:rPr lang="it-IT" sz="1200">
                <a:solidFill>
                  <a:srgbClr val="FFFFFF"/>
                </a:solidFill>
              </a:rPr>
              <a:pPr>
                <a:spcBef>
                  <a:spcPct val="0"/>
                </a:spcBef>
                <a:buFontTx/>
                <a:buNone/>
              </a:pPr>
              <a:t>369</a:t>
            </a:fld>
            <a:endParaRPr lang="it-IT" sz="1200">
              <a:solidFill>
                <a:srgbClr val="FFFFFF"/>
              </a:solidFill>
            </a:endParaRPr>
          </a:p>
        </p:txBody>
      </p:sp>
      <p:pic>
        <p:nvPicPr>
          <p:cNvPr id="5212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7625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23850" y="1341438"/>
            <a:ext cx="8497888"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2122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333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292725" y="6165850"/>
            <a:ext cx="3384550" cy="69215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prstClr val="black"/>
                </a:solidFill>
              </a:rPr>
              <a:t>Circ. Min. lav. n. 4/2016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dirty="0" smtClean="0">
                <a:solidFill>
                  <a:schemeClr val="bg1"/>
                </a:solidFill>
              </a:rPr>
              <a:t>2. </a:t>
            </a:r>
            <a:r>
              <a:rPr lang="it-IT" altLang="it-IT" sz="2200" b="1" u="sng" dirty="0" smtClean="0">
                <a:solidFill>
                  <a:schemeClr val="bg1"/>
                </a:solidFill>
              </a:rPr>
              <a:t>Verifica identità del soggetto che effettua l’adempimento</a:t>
            </a:r>
          </a:p>
          <a:p>
            <a:pPr marL="514350" indent="-514350"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Quindi – in caso di procedura “</a:t>
            </a:r>
            <a:r>
              <a:rPr lang="it-IT" altLang="it-IT" sz="2200" i="1" dirty="0" smtClean="0">
                <a:solidFill>
                  <a:schemeClr val="bg1"/>
                </a:solidFill>
              </a:rPr>
              <a:t>assistita</a:t>
            </a:r>
            <a:r>
              <a:rPr lang="it-IT" altLang="it-IT" sz="2200" dirty="0" smtClean="0">
                <a:solidFill>
                  <a:schemeClr val="bg1"/>
                </a:solidFill>
              </a:rPr>
              <a:t>” – ai fini della validità delle dimissioni volontarie, </a:t>
            </a:r>
            <a:r>
              <a:rPr lang="it-IT" altLang="it-IT" sz="2200" b="1" dirty="0" smtClean="0">
                <a:solidFill>
                  <a:schemeClr val="bg1"/>
                </a:solidFill>
              </a:rPr>
              <a:t>l’accertamento dell’identità del lavoratore  è una prerogativa specifica del “soggetto abilitato”, tra cui i </a:t>
            </a:r>
            <a:r>
              <a:rPr lang="it-IT" altLang="it-IT" sz="2200" b="1" u="dbl" dirty="0" smtClean="0">
                <a:solidFill>
                  <a:schemeClr val="bg1"/>
                </a:solidFill>
              </a:rPr>
              <a:t>patronati</a:t>
            </a:r>
            <a:r>
              <a:rPr lang="it-IT" altLang="it-IT" sz="2200" dirty="0" smtClean="0">
                <a:solidFill>
                  <a:schemeClr val="bg1"/>
                </a:solidFill>
              </a:rPr>
              <a:t>.</a:t>
            </a:r>
          </a:p>
          <a:p>
            <a:pPr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r>
              <a:rPr lang="it-IT" altLang="it-IT" sz="2200" dirty="0" smtClean="0">
                <a:solidFill>
                  <a:schemeClr val="bg1"/>
                </a:solidFill>
              </a:rPr>
              <a:t>A tal fine, si sollecita l’attenzione sul software  </a:t>
            </a:r>
            <a:r>
              <a:rPr lang="it-IT" altLang="it-IT" sz="2200" b="1" dirty="0" err="1" smtClean="0">
                <a:solidFill>
                  <a:schemeClr val="bg1"/>
                </a:solidFill>
              </a:rPr>
              <a:t>TcWelfare</a:t>
            </a:r>
            <a:endParaRPr lang="it-IT" altLang="it-IT" sz="2200" dirty="0" smtClean="0">
              <a:solidFill>
                <a:schemeClr val="bg1"/>
              </a:solidFill>
            </a:endParaRPr>
          </a:p>
        </p:txBody>
      </p:sp>
      <p:sp>
        <p:nvSpPr>
          <p:cNvPr id="409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89CE64-4192-4B02-B858-BF4F0D06F4CB}" type="slidenum">
              <a:rPr lang="it-IT" altLang="it-IT" sz="1200">
                <a:solidFill>
                  <a:srgbClr val="FFFFFF"/>
                </a:solidFill>
              </a:rPr>
              <a:pPr>
                <a:spcBef>
                  <a:spcPct val="0"/>
                </a:spcBef>
                <a:buFontTx/>
                <a:buNone/>
              </a:pPr>
              <a:t>37</a:t>
            </a:fld>
            <a:endParaRPr lang="it-IT" altLang="it-IT" sz="1200">
              <a:solidFill>
                <a:srgbClr val="FFFFFF"/>
              </a:solidFill>
            </a:endParaRPr>
          </a:p>
        </p:txBody>
      </p:sp>
      <p:pic>
        <p:nvPicPr>
          <p:cNvPr id="409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096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a destra rientrata 7"/>
          <p:cNvSpPr/>
          <p:nvPr/>
        </p:nvSpPr>
        <p:spPr>
          <a:xfrm>
            <a:off x="7596188" y="4437063"/>
            <a:ext cx="977900" cy="4841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9350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468313" y="1773238"/>
            <a:ext cx="8135937" cy="4464050"/>
          </a:xfrm>
        </p:spPr>
        <p:txBody>
          <a:bodyPr/>
          <a:lstStyle/>
          <a:p>
            <a:pPr lvl="1" algn="just" eaLnBrk="1" hangingPunct="1">
              <a:buFont typeface="Arial" charset="0"/>
              <a:buNone/>
              <a:defRPr/>
            </a:pPr>
            <a:endParaRPr lang="it-IT" altLang="it-IT" sz="1000" b="1" u="sng" dirty="0" smtClean="0">
              <a:solidFill>
                <a:schemeClr val="bg1"/>
              </a:solidFill>
            </a:endParaRPr>
          </a:p>
          <a:p>
            <a:pPr marL="0" lvl="1" eaLnBrk="1" hangingPunct="1">
              <a:buFont typeface="Arial" charset="0"/>
              <a:buNone/>
              <a:defRPr/>
            </a:pPr>
            <a:endParaRPr lang="it-IT" altLang="it-IT" sz="2400" b="1" u="sng" dirty="0" smtClean="0">
              <a:solidFill>
                <a:schemeClr val="bg1"/>
              </a:solidFill>
            </a:endParaRPr>
          </a:p>
          <a:p>
            <a:pPr marL="0" lvl="1" eaLnBrk="1" hangingPunct="1">
              <a:buFont typeface="Arial" charset="0"/>
              <a:buNone/>
              <a:defRPr/>
            </a:pPr>
            <a:r>
              <a:rPr lang="it-IT" altLang="it-IT" sz="2400" b="1" u="sng" dirty="0" smtClean="0">
                <a:solidFill>
                  <a:schemeClr val="bg1"/>
                </a:solidFill>
              </a:rPr>
              <a:t>Apprendisti</a:t>
            </a:r>
            <a:endParaRPr lang="it-IT" altLang="it-IT" sz="2400" b="1" dirty="0" smtClean="0">
              <a:solidFill>
                <a:schemeClr val="bg1"/>
              </a:solidFill>
            </a:endParaRPr>
          </a:p>
          <a:p>
            <a:pPr marL="0" lvl="1" algn="just" eaLnBrk="1" hangingPunct="1">
              <a:buFont typeface="Arial" charset="0"/>
              <a:buNone/>
              <a:defRPr/>
            </a:pPr>
            <a:r>
              <a:rPr lang="it-IT" altLang="it-IT" sz="2200" dirty="0" smtClean="0">
                <a:solidFill>
                  <a:schemeClr val="bg1"/>
                </a:solidFill>
              </a:rPr>
              <a:t>Ai sensi degli artt. 1 e 2 del d.lgs. n.148/2015 tra i destinatari della CIG vi sono i lavoratori con contratto di lavoro subordinato, ivi compresi gli </a:t>
            </a:r>
            <a:r>
              <a:rPr lang="it-IT" altLang="it-IT" sz="2200" b="1" dirty="0" smtClean="0">
                <a:solidFill>
                  <a:schemeClr val="bg1"/>
                </a:solidFill>
              </a:rPr>
              <a:t>apprendisti </a:t>
            </a:r>
            <a:r>
              <a:rPr lang="it-IT" altLang="it-IT" sz="2200" dirty="0" smtClean="0">
                <a:solidFill>
                  <a:schemeClr val="bg1"/>
                </a:solidFill>
              </a:rPr>
              <a:t>assunti con contratto </a:t>
            </a:r>
            <a:r>
              <a:rPr lang="it-IT" altLang="it-IT" sz="2200" b="1" dirty="0" smtClean="0">
                <a:solidFill>
                  <a:schemeClr val="bg1"/>
                </a:solidFill>
              </a:rPr>
              <a:t>professionalizzante </a:t>
            </a:r>
          </a:p>
          <a:p>
            <a:pPr marL="0" lvl="1" algn="just" eaLnBrk="1" hangingPunct="1">
              <a:buFont typeface="Arial" charset="0"/>
              <a:buNone/>
              <a:defRPr/>
            </a:pPr>
            <a:endParaRPr lang="it-IT" altLang="it-IT" sz="2200" b="1" dirty="0" smtClean="0">
              <a:solidFill>
                <a:schemeClr val="bg1"/>
              </a:solidFill>
            </a:endParaRPr>
          </a:p>
          <a:p>
            <a:pPr marL="0" lvl="1" algn="just" eaLnBrk="1" hangingPunct="1">
              <a:buFont typeface="Arial" charset="0"/>
              <a:buNone/>
              <a:defRPr/>
            </a:pPr>
            <a:endParaRPr lang="it-IT" altLang="it-IT" sz="2200" b="1" dirty="0" smtClean="0">
              <a:solidFill>
                <a:schemeClr val="bg1"/>
              </a:solidFill>
            </a:endParaRPr>
          </a:p>
          <a:p>
            <a:pPr marL="0" lvl="1" eaLnBrk="1" hangingPunct="1">
              <a:buFont typeface="Arial" charset="0"/>
              <a:buNone/>
              <a:defRPr/>
            </a:pPr>
            <a:r>
              <a:rPr lang="it-IT" altLang="it-IT" sz="2200" dirty="0" smtClean="0">
                <a:solidFill>
                  <a:schemeClr val="bg1"/>
                </a:solidFill>
              </a:rPr>
              <a:t>Dunque, </a:t>
            </a:r>
          </a:p>
          <a:p>
            <a:pPr marL="0" lvl="1" eaLnBrk="1" hangingPunct="1">
              <a:buFont typeface="Arial" charset="0"/>
              <a:buNone/>
              <a:defRPr/>
            </a:pPr>
            <a:r>
              <a:rPr lang="it-IT" altLang="it-IT" sz="2200" dirty="0" smtClean="0">
                <a:solidFill>
                  <a:schemeClr val="bg1"/>
                </a:solidFill>
              </a:rPr>
              <a:t>quale è il regime delle integrazioni salariali per gli Apprendisti ?</a:t>
            </a:r>
          </a:p>
          <a:p>
            <a:pPr marL="0" lvl="1" algn="just" eaLnBrk="1" hangingPunct="1">
              <a:buFont typeface="Arial" charset="0"/>
              <a:buNone/>
              <a:defRPr/>
            </a:pPr>
            <a:r>
              <a:rPr lang="it-IT" altLang="it-IT" sz="2200" dirty="0" smtClean="0">
                <a:solidFill>
                  <a:schemeClr val="bg1"/>
                </a:solidFill>
              </a:rPr>
              <a:t> </a:t>
            </a:r>
          </a:p>
        </p:txBody>
      </p:sp>
      <p:sp>
        <p:nvSpPr>
          <p:cNvPr id="5222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A0BEB5-8976-4900-A97D-2976A0522067}" type="slidenum">
              <a:rPr lang="it-IT" sz="1200">
                <a:solidFill>
                  <a:srgbClr val="FFFFFF"/>
                </a:solidFill>
              </a:rPr>
              <a:pPr>
                <a:spcBef>
                  <a:spcPct val="0"/>
                </a:spcBef>
                <a:buFontTx/>
                <a:buNone/>
              </a:pPr>
              <a:t>370</a:t>
            </a:fld>
            <a:endParaRPr lang="it-IT" sz="1200">
              <a:solidFill>
                <a:srgbClr val="FFFFFF"/>
              </a:solidFill>
            </a:endParaRPr>
          </a:p>
        </p:txBody>
      </p:sp>
      <p:pic>
        <p:nvPicPr>
          <p:cNvPr id="5222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7625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23850" y="1341438"/>
            <a:ext cx="8497888"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2224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333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a destra 8"/>
          <p:cNvSpPr/>
          <p:nvPr/>
        </p:nvSpPr>
        <p:spPr>
          <a:xfrm>
            <a:off x="7380288" y="56610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9350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67" name="Sottotitolo 2"/>
          <p:cNvSpPr>
            <a:spLocks noGrp="1"/>
          </p:cNvSpPr>
          <p:nvPr>
            <p:ph type="subTitle" idx="1"/>
          </p:nvPr>
        </p:nvSpPr>
        <p:spPr>
          <a:xfrm>
            <a:off x="468313" y="1844675"/>
            <a:ext cx="8135937" cy="4464050"/>
          </a:xfrm>
        </p:spPr>
        <p:txBody>
          <a:bodyPr/>
          <a:lstStyle/>
          <a:p>
            <a:pPr marL="0" lvl="1" algn="just" eaLnBrk="1" hangingPunct="1"/>
            <a:endParaRPr lang="it-IT" altLang="it-IT" sz="2200" b="1" u="sng" smtClean="0">
              <a:solidFill>
                <a:schemeClr val="bg1"/>
              </a:solidFill>
            </a:endParaRPr>
          </a:p>
          <a:p>
            <a:pPr marL="0" lvl="1" algn="just" eaLnBrk="1" hangingPunct="1"/>
            <a:r>
              <a:rPr lang="it-IT" altLang="it-IT" sz="2200" b="1" u="sng" smtClean="0">
                <a:solidFill>
                  <a:schemeClr val="bg1"/>
                </a:solidFill>
              </a:rPr>
              <a:t>Agli apprendisti con contratto professionalizzante:</a:t>
            </a:r>
          </a:p>
          <a:p>
            <a:pPr marL="0" lvl="1" algn="just" eaLnBrk="1" hangingPunct="1">
              <a:buFontTx/>
              <a:buChar char="-"/>
            </a:pPr>
            <a:r>
              <a:rPr lang="it-IT" altLang="it-IT" sz="2200" b="1" smtClean="0">
                <a:solidFill>
                  <a:schemeClr val="bg1"/>
                </a:solidFill>
              </a:rPr>
              <a:t> CIGS: </a:t>
            </a:r>
            <a:r>
              <a:rPr lang="it-IT" sz="2000" smtClean="0">
                <a:solidFill>
                  <a:schemeClr val="bg1"/>
                </a:solidFill>
              </a:rPr>
              <a:t>qualora gli apprendisti siano alle dipendenze di imprese destinatarie della sola </a:t>
            </a:r>
            <a:r>
              <a:rPr lang="it-IT" sz="2000" b="1" smtClean="0">
                <a:solidFill>
                  <a:schemeClr val="bg1"/>
                </a:solidFill>
              </a:rPr>
              <a:t>CIGS</a:t>
            </a:r>
            <a:r>
              <a:rPr lang="it-IT" sz="2000" smtClean="0">
                <a:solidFill>
                  <a:schemeClr val="bg1"/>
                </a:solidFill>
              </a:rPr>
              <a:t> (ad esempio, imprese commerciali con più di 50 dipendenti), essi saranno “coperti” dalla sola causale di </a:t>
            </a:r>
            <a:r>
              <a:rPr lang="it-IT" sz="2000" b="1" smtClean="0">
                <a:solidFill>
                  <a:schemeClr val="bg1"/>
                </a:solidFill>
              </a:rPr>
              <a:t>crisi aziendale</a:t>
            </a:r>
            <a:endParaRPr lang="it-IT" altLang="it-IT" sz="2000" b="1" smtClean="0">
              <a:solidFill>
                <a:schemeClr val="bg1"/>
              </a:solidFill>
            </a:endParaRPr>
          </a:p>
          <a:p>
            <a:pPr marL="0" lvl="1" algn="just" eaLnBrk="1" hangingPunct="1">
              <a:buFontTx/>
              <a:buChar char="-"/>
            </a:pPr>
            <a:r>
              <a:rPr lang="it-IT" altLang="it-IT" sz="2200" b="1" smtClean="0">
                <a:solidFill>
                  <a:schemeClr val="bg1"/>
                </a:solidFill>
              </a:rPr>
              <a:t> CIGO</a:t>
            </a:r>
            <a:r>
              <a:rPr lang="it-IT" altLang="it-IT" sz="2200" smtClean="0">
                <a:solidFill>
                  <a:schemeClr val="bg1"/>
                </a:solidFill>
              </a:rPr>
              <a:t>: </a:t>
            </a:r>
            <a:r>
              <a:rPr lang="it-IT" sz="2000" smtClean="0">
                <a:solidFill>
                  <a:schemeClr val="bg1"/>
                </a:solidFill>
              </a:rPr>
              <a:t>qualora gli apprendisti siano alle dipendenze di imprese destinatarie sia della CIG Straordinaria che della CIG Ordinaria (ad esempio, impresa industriale con più 15 dipendenti), la copertura riguarderà soltanto la </a:t>
            </a:r>
            <a:r>
              <a:rPr lang="it-IT" sz="2000" b="1" smtClean="0">
                <a:solidFill>
                  <a:schemeClr val="bg1"/>
                </a:solidFill>
              </a:rPr>
              <a:t>CIG Ordinaria</a:t>
            </a:r>
            <a:endParaRPr lang="it-IT" altLang="it-IT" sz="2000" smtClean="0">
              <a:solidFill>
                <a:schemeClr val="bg1"/>
              </a:solidFill>
            </a:endParaRPr>
          </a:p>
          <a:p>
            <a:pPr marL="0" lvl="1" algn="just" eaLnBrk="1" hangingPunct="1">
              <a:buFontTx/>
              <a:buChar char="-"/>
            </a:pPr>
            <a:r>
              <a:rPr lang="it-IT" altLang="it-IT" sz="2200" b="1" smtClean="0">
                <a:solidFill>
                  <a:schemeClr val="bg1"/>
                </a:solidFill>
              </a:rPr>
              <a:t> CIG in Deroga</a:t>
            </a:r>
            <a:r>
              <a:rPr lang="it-IT" altLang="it-IT" sz="2200" smtClean="0">
                <a:solidFill>
                  <a:schemeClr val="bg1"/>
                </a:solidFill>
              </a:rPr>
              <a:t>: </a:t>
            </a:r>
            <a:r>
              <a:rPr lang="it-IT" sz="2000" smtClean="0">
                <a:solidFill>
                  <a:schemeClr val="bg1"/>
                </a:solidFill>
              </a:rPr>
              <a:t>qualora gli apprendisti siano alle dipendenze di imprese destinatarie della sola </a:t>
            </a:r>
            <a:r>
              <a:rPr lang="it-IT" sz="2000" b="1" smtClean="0">
                <a:solidFill>
                  <a:schemeClr val="bg1"/>
                </a:solidFill>
              </a:rPr>
              <a:t>CIGS</a:t>
            </a:r>
            <a:r>
              <a:rPr lang="it-IT" sz="2000" smtClean="0">
                <a:solidFill>
                  <a:schemeClr val="bg1"/>
                </a:solidFill>
              </a:rPr>
              <a:t>, spetta per causale di intervento diversa dalla “crisi aziendale” (dunque per </a:t>
            </a:r>
            <a:r>
              <a:rPr lang="it-IT" sz="2000" b="1" smtClean="0">
                <a:solidFill>
                  <a:schemeClr val="bg1"/>
                </a:solidFill>
              </a:rPr>
              <a:t>riorganizzazione</a:t>
            </a:r>
            <a:r>
              <a:rPr lang="it-IT" sz="2000" smtClean="0">
                <a:solidFill>
                  <a:schemeClr val="bg1"/>
                </a:solidFill>
              </a:rPr>
              <a:t>). </a:t>
            </a:r>
          </a:p>
          <a:p>
            <a:pPr marL="0" lvl="1" eaLnBrk="1" hangingPunct="1"/>
            <a:endParaRPr lang="it-IT" altLang="it-IT" sz="2200" smtClean="0">
              <a:solidFill>
                <a:schemeClr val="bg1"/>
              </a:solidFill>
            </a:endParaRPr>
          </a:p>
        </p:txBody>
      </p:sp>
      <p:sp>
        <p:nvSpPr>
          <p:cNvPr id="5232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8E7E2A-4FC0-4A7F-8A3C-2B9D4320BC3D}" type="slidenum">
              <a:rPr lang="it-IT" sz="1200">
                <a:solidFill>
                  <a:srgbClr val="FFFFFF"/>
                </a:solidFill>
              </a:rPr>
              <a:pPr>
                <a:spcBef>
                  <a:spcPct val="0"/>
                </a:spcBef>
                <a:buFontTx/>
                <a:buNone/>
              </a:pPr>
              <a:t>371</a:t>
            </a:fld>
            <a:endParaRPr lang="it-IT" sz="1200">
              <a:solidFill>
                <a:srgbClr val="FFFFFF"/>
              </a:solidFill>
            </a:endParaRPr>
          </a:p>
        </p:txBody>
      </p:sp>
      <p:pic>
        <p:nvPicPr>
          <p:cNvPr id="5232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7625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23850" y="1341438"/>
            <a:ext cx="8497888"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2327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333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759450" y="1196975"/>
            <a:ext cx="3384550" cy="69215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prstClr val="black"/>
                </a:solidFill>
              </a:rPr>
              <a:t>Circ. Min. lav. n. 4/2016</a:t>
            </a:r>
          </a:p>
        </p:txBody>
      </p:sp>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9350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1" name="Sottotitolo 2"/>
          <p:cNvSpPr>
            <a:spLocks noGrp="1"/>
          </p:cNvSpPr>
          <p:nvPr>
            <p:ph type="subTitle" idx="1"/>
          </p:nvPr>
        </p:nvSpPr>
        <p:spPr>
          <a:xfrm>
            <a:off x="468313" y="1844675"/>
            <a:ext cx="8135937" cy="4464050"/>
          </a:xfrm>
        </p:spPr>
        <p:txBody>
          <a:bodyPr/>
          <a:lstStyle/>
          <a:p>
            <a:pPr marL="0" lvl="1" algn="just" eaLnBrk="1" hangingPunct="1"/>
            <a:endParaRPr lang="it-IT" altLang="it-IT" sz="2200" smtClean="0">
              <a:solidFill>
                <a:schemeClr val="bg1"/>
              </a:solidFill>
            </a:endParaRPr>
          </a:p>
          <a:p>
            <a:pPr marL="0" lvl="1" algn="just" eaLnBrk="1" hangingPunct="1"/>
            <a:endParaRPr lang="it-IT" altLang="it-IT" sz="2200" smtClean="0">
              <a:solidFill>
                <a:schemeClr val="bg1"/>
              </a:solidFill>
            </a:endParaRPr>
          </a:p>
          <a:p>
            <a:pPr marL="0" lvl="1" eaLnBrk="1" hangingPunct="1"/>
            <a:r>
              <a:rPr lang="it-IT" altLang="it-IT" sz="2200" smtClean="0">
                <a:solidFill>
                  <a:schemeClr val="bg1"/>
                </a:solidFill>
              </a:rPr>
              <a:t>Parallelamente, </a:t>
            </a:r>
            <a:r>
              <a:rPr lang="it-IT" altLang="it-IT" sz="2200" b="1" smtClean="0">
                <a:solidFill>
                  <a:schemeClr val="bg1"/>
                </a:solidFill>
              </a:rPr>
              <a:t>sono destinatari di CIG in deroga:</a:t>
            </a:r>
          </a:p>
          <a:p>
            <a:pPr marL="0" lvl="1" eaLnBrk="1" hangingPunct="1"/>
            <a:endParaRPr lang="it-IT" altLang="it-IT" sz="2200" b="1" smtClean="0">
              <a:solidFill>
                <a:schemeClr val="bg1"/>
              </a:solidFill>
            </a:endParaRPr>
          </a:p>
          <a:p>
            <a:pPr marL="0" lvl="1" algn="just" eaLnBrk="1" hangingPunct="1"/>
            <a:r>
              <a:rPr lang="it-IT" altLang="it-IT" sz="2200" smtClean="0">
                <a:solidFill>
                  <a:schemeClr val="bg1"/>
                </a:solidFill>
              </a:rPr>
              <a:t>- gli </a:t>
            </a:r>
            <a:r>
              <a:rPr lang="it-IT" altLang="it-IT" sz="2200" b="1" smtClean="0">
                <a:solidFill>
                  <a:schemeClr val="bg1"/>
                </a:solidFill>
              </a:rPr>
              <a:t>apprendisti non titolari di contratto professionalizzante ;</a:t>
            </a:r>
          </a:p>
          <a:p>
            <a:pPr marL="0" lvl="1" algn="just" eaLnBrk="1" hangingPunct="1"/>
            <a:r>
              <a:rPr lang="it-IT" altLang="it-IT" sz="2200" smtClean="0">
                <a:solidFill>
                  <a:schemeClr val="bg1"/>
                </a:solidFill>
              </a:rPr>
              <a:t>- nonché gli </a:t>
            </a:r>
            <a:r>
              <a:rPr lang="it-IT" altLang="it-IT" sz="2200" b="1" smtClean="0">
                <a:solidFill>
                  <a:schemeClr val="bg1"/>
                </a:solidFill>
              </a:rPr>
              <a:t>apprendisti con contratto professionalizzante </a:t>
            </a:r>
            <a:r>
              <a:rPr lang="it-IT" altLang="it-IT" sz="2200" smtClean="0">
                <a:solidFill>
                  <a:schemeClr val="bg1"/>
                </a:solidFill>
              </a:rPr>
              <a:t>nei casi in cui </a:t>
            </a:r>
            <a:r>
              <a:rPr lang="it-IT" altLang="it-IT" sz="2200" b="1" smtClean="0">
                <a:solidFill>
                  <a:schemeClr val="bg1"/>
                </a:solidFill>
              </a:rPr>
              <a:t>non ricorrano i presupposti di cui agli artt. 1 e 2 del D.lgs. 148/2015</a:t>
            </a:r>
          </a:p>
          <a:p>
            <a:pPr marL="0" lvl="1" eaLnBrk="1" hangingPunct="1"/>
            <a:endParaRPr lang="it-IT" altLang="it-IT" sz="2200" smtClean="0">
              <a:solidFill>
                <a:schemeClr val="bg1"/>
              </a:solidFill>
            </a:endParaRPr>
          </a:p>
        </p:txBody>
      </p:sp>
      <p:sp>
        <p:nvSpPr>
          <p:cNvPr id="5242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370AC6-4563-4E99-A1F0-4DF754C6E253}" type="slidenum">
              <a:rPr lang="it-IT" sz="1200">
                <a:solidFill>
                  <a:srgbClr val="FFFFFF"/>
                </a:solidFill>
              </a:rPr>
              <a:pPr>
                <a:spcBef>
                  <a:spcPct val="0"/>
                </a:spcBef>
                <a:buFontTx/>
                <a:buNone/>
              </a:pPr>
              <a:t>372</a:t>
            </a:fld>
            <a:endParaRPr lang="it-IT" sz="1200">
              <a:solidFill>
                <a:srgbClr val="FFFFFF"/>
              </a:solidFill>
            </a:endParaRPr>
          </a:p>
        </p:txBody>
      </p:sp>
      <p:pic>
        <p:nvPicPr>
          <p:cNvPr id="5242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7625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23850" y="1341438"/>
            <a:ext cx="8497888"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2429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333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759450" y="1196975"/>
            <a:ext cx="3384550" cy="69215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prstClr val="black"/>
                </a:solidFill>
              </a:rPr>
              <a:t>Circ. Min. lav. n. 4/2016</a:t>
            </a:r>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800" b="1" u="sng" dirty="0" smtClean="0">
              <a:solidFill>
                <a:schemeClr val="bg1"/>
              </a:solidFill>
            </a:endParaRPr>
          </a:p>
          <a:p>
            <a:pPr lvl="1" eaLnBrk="1" hangingPunct="1">
              <a:buFont typeface="Arial" charset="0"/>
              <a:buNone/>
              <a:defRPr/>
            </a:pPr>
            <a:r>
              <a:rPr lang="it-IT" altLang="it-IT" sz="2400" b="1" u="sng" dirty="0" smtClean="0">
                <a:solidFill>
                  <a:schemeClr val="bg1"/>
                </a:solidFill>
              </a:rPr>
              <a:t>Il Contributo addizionale</a:t>
            </a:r>
            <a:endParaRPr lang="it-IT" altLang="it-IT" sz="6000" b="1" u="sng" dirty="0" smtClean="0">
              <a:solidFill>
                <a:schemeClr val="bg1"/>
              </a:solidFill>
            </a:endParaRPr>
          </a:p>
          <a:p>
            <a:pPr marL="0" lvl="1" algn="just" eaLnBrk="1" hangingPunct="1">
              <a:buFont typeface="Arial" charset="0"/>
              <a:buNone/>
              <a:defRPr/>
            </a:pPr>
            <a:endParaRPr lang="it-IT" altLang="it-IT" sz="1000" dirty="0" smtClean="0">
              <a:solidFill>
                <a:schemeClr val="bg1"/>
              </a:solidFill>
            </a:endParaRPr>
          </a:p>
          <a:p>
            <a:pPr marL="0" lvl="1" algn="just" eaLnBrk="1" hangingPunct="1">
              <a:buFont typeface="Arial" charset="0"/>
              <a:buNone/>
              <a:defRPr/>
            </a:pPr>
            <a:r>
              <a:rPr lang="it-IT" altLang="it-IT" sz="2200" dirty="0" smtClean="0">
                <a:solidFill>
                  <a:schemeClr val="bg1"/>
                </a:solidFill>
              </a:rPr>
              <a:t>Trova applicazione anche per la CIG in deroga il nuovo </a:t>
            </a:r>
            <a:r>
              <a:rPr lang="it-IT" altLang="it-IT" sz="2200" b="1" dirty="0" smtClean="0">
                <a:solidFill>
                  <a:schemeClr val="bg1"/>
                </a:solidFill>
              </a:rPr>
              <a:t>Contributo addizionale</a:t>
            </a:r>
            <a:r>
              <a:rPr lang="it-IT" altLang="it-IT" sz="2200" dirty="0" smtClean="0">
                <a:solidFill>
                  <a:schemeClr val="bg1"/>
                </a:solidFill>
              </a:rPr>
              <a:t> previsto dal d.lgs. n. 148/2015 per la CIG Ordinaria e Straordinaria.</a:t>
            </a:r>
          </a:p>
          <a:p>
            <a:pPr marL="0" lvl="1" algn="just" eaLnBrk="1" hangingPunct="1">
              <a:buFont typeface="Arial" charset="0"/>
              <a:buNone/>
              <a:defRPr/>
            </a:pPr>
            <a:endParaRPr lang="it-IT" altLang="it-IT" sz="1000" dirty="0" smtClean="0">
              <a:solidFill>
                <a:schemeClr val="bg1"/>
              </a:solidFill>
            </a:endParaRPr>
          </a:p>
          <a:p>
            <a:pPr marL="0" lvl="1" algn="just" eaLnBrk="1" hangingPunct="1">
              <a:buFont typeface="Arial" charset="0"/>
              <a:buNone/>
              <a:defRPr/>
            </a:pPr>
            <a:r>
              <a:rPr lang="it-IT" altLang="it-IT" sz="2200" dirty="0" smtClean="0">
                <a:solidFill>
                  <a:schemeClr val="bg1"/>
                </a:solidFill>
              </a:rPr>
              <a:t>Lo chiarisce la </a:t>
            </a:r>
            <a:r>
              <a:rPr lang="it-IT" altLang="it-IT" sz="2200" b="1" dirty="0" smtClean="0">
                <a:solidFill>
                  <a:schemeClr val="bg1"/>
                </a:solidFill>
              </a:rPr>
              <a:t>Circ. Min. Lav. n. 4/2016</a:t>
            </a:r>
            <a:r>
              <a:rPr lang="it-IT" altLang="it-IT" sz="2200" dirty="0" smtClean="0">
                <a:solidFill>
                  <a:schemeClr val="bg1"/>
                </a:solidFill>
              </a:rPr>
              <a:t>,</a:t>
            </a:r>
            <a:r>
              <a:rPr lang="it-IT" altLang="it-IT" sz="2200" b="1" dirty="0" smtClean="0">
                <a:solidFill>
                  <a:schemeClr val="bg1"/>
                </a:solidFill>
              </a:rPr>
              <a:t> </a:t>
            </a:r>
            <a:r>
              <a:rPr lang="it-IT" altLang="it-IT" sz="2200" dirty="0" smtClean="0">
                <a:solidFill>
                  <a:schemeClr val="bg1"/>
                </a:solidFill>
              </a:rPr>
              <a:t>in quanto il D.I. n. 83473/2014 nulla dispone al riguardo, mentre invece il </a:t>
            </a:r>
            <a:r>
              <a:rPr lang="it-IT" altLang="it-IT" sz="2200" b="1" dirty="0" smtClean="0">
                <a:solidFill>
                  <a:schemeClr val="bg1"/>
                </a:solidFill>
              </a:rPr>
              <a:t>d.lgs. n. 148/2015</a:t>
            </a:r>
            <a:r>
              <a:rPr lang="it-IT" altLang="it-IT" sz="2200" dirty="0" smtClean="0">
                <a:solidFill>
                  <a:schemeClr val="bg1"/>
                </a:solidFill>
              </a:rPr>
              <a:t> è norma di “</a:t>
            </a:r>
            <a:r>
              <a:rPr lang="it-IT" altLang="it-IT" sz="2200" b="1" i="1" dirty="0" smtClean="0">
                <a:solidFill>
                  <a:schemeClr val="bg1"/>
                </a:solidFill>
              </a:rPr>
              <a:t>fonte primaria</a:t>
            </a:r>
            <a:r>
              <a:rPr lang="it-IT" altLang="it-IT" sz="2200" dirty="0" smtClean="0">
                <a:solidFill>
                  <a:schemeClr val="bg1"/>
                </a:solidFill>
              </a:rPr>
              <a:t>”.</a:t>
            </a:r>
          </a:p>
          <a:p>
            <a:pPr marL="0" lvl="1" algn="just" eaLnBrk="1" hangingPunct="1">
              <a:buFont typeface="Arial" charset="0"/>
              <a:buNone/>
              <a:defRPr/>
            </a:pPr>
            <a:endParaRPr lang="it-IT" altLang="it-IT" sz="2200" dirty="0" smtClean="0">
              <a:solidFill>
                <a:schemeClr val="bg1"/>
              </a:solidFill>
            </a:endParaRPr>
          </a:p>
        </p:txBody>
      </p:sp>
      <p:sp>
        <p:nvSpPr>
          <p:cNvPr id="5253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7DA876-419A-4B96-9E8E-D10269FF84FD}" type="slidenum">
              <a:rPr lang="it-IT" sz="1200">
                <a:solidFill>
                  <a:srgbClr val="FFFFFF"/>
                </a:solidFill>
              </a:rPr>
              <a:pPr>
                <a:spcBef>
                  <a:spcPct val="0"/>
                </a:spcBef>
                <a:buFontTx/>
                <a:buNone/>
              </a:pPr>
              <a:t>373</a:t>
            </a:fld>
            <a:endParaRPr lang="it-IT" sz="1200">
              <a:solidFill>
                <a:srgbClr val="FFFFFF"/>
              </a:solidFill>
            </a:endParaRPr>
          </a:p>
        </p:txBody>
      </p:sp>
      <p:pic>
        <p:nvPicPr>
          <p:cNvPr id="5253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2531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940425" y="5805488"/>
            <a:ext cx="2952750" cy="64770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prstClr val="black"/>
                </a:solidFill>
              </a:rPr>
              <a:t>Circ. n. 4/2016</a:t>
            </a:r>
          </a:p>
        </p:txBody>
      </p:sp>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800" b="1" u="sng" dirty="0" smtClean="0">
              <a:solidFill>
                <a:schemeClr val="bg1"/>
              </a:solidFill>
            </a:endParaRPr>
          </a:p>
          <a:p>
            <a:pPr lvl="1" eaLnBrk="1" hangingPunct="1">
              <a:buFont typeface="Arial" charset="0"/>
              <a:buNone/>
              <a:defRPr/>
            </a:pPr>
            <a:r>
              <a:rPr lang="it-IT" altLang="it-IT" sz="2400" b="1" u="sng" dirty="0" smtClean="0">
                <a:solidFill>
                  <a:schemeClr val="bg1"/>
                </a:solidFill>
              </a:rPr>
              <a:t>Il Contributo addizionale</a:t>
            </a:r>
            <a:endParaRPr lang="it-IT" altLang="it-IT" sz="6000" b="1" u="sng" dirty="0" smtClean="0">
              <a:solidFill>
                <a:schemeClr val="bg1"/>
              </a:solidFill>
            </a:endParaRPr>
          </a:p>
          <a:p>
            <a:pPr marL="0" lvl="1" algn="just" eaLnBrk="1" hangingPunct="1">
              <a:buFont typeface="Arial" charset="0"/>
              <a:buNone/>
              <a:defRPr/>
            </a:pPr>
            <a:r>
              <a:rPr lang="it-IT" altLang="it-IT" sz="2200" dirty="0" smtClean="0">
                <a:solidFill>
                  <a:schemeClr val="bg1"/>
                </a:solidFill>
              </a:rPr>
              <a:t>Il contributo addizionale non è più commisurato all'organico dell'impresa (</a:t>
            </a:r>
            <a:r>
              <a:rPr lang="it-IT" altLang="it-IT" sz="2200" i="1" dirty="0" smtClean="0">
                <a:solidFill>
                  <a:schemeClr val="bg1"/>
                </a:solidFill>
              </a:rPr>
              <a:t>criterio dimensionale</a:t>
            </a:r>
            <a:r>
              <a:rPr lang="it-IT" altLang="it-IT" sz="2200" dirty="0" smtClean="0">
                <a:solidFill>
                  <a:schemeClr val="bg1"/>
                </a:solidFill>
              </a:rPr>
              <a:t>) ma è connesso all'effettivo utilizzo del trattamento (principio del “</a:t>
            </a:r>
            <a:r>
              <a:rPr lang="it-IT" altLang="it-IT" sz="2200" i="1" dirty="0" smtClean="0">
                <a:solidFill>
                  <a:schemeClr val="bg1"/>
                </a:solidFill>
              </a:rPr>
              <a:t>bonus-malus</a:t>
            </a:r>
            <a:r>
              <a:rPr lang="it-IT" altLang="it-IT" sz="2200" dirty="0" smtClean="0">
                <a:solidFill>
                  <a:schemeClr val="bg1"/>
                </a:solidFill>
              </a:rPr>
              <a:t>”):</a:t>
            </a:r>
          </a:p>
          <a:p>
            <a:pPr marL="0" lvl="1" algn="just" eaLnBrk="1" hangingPunct="1">
              <a:buFontTx/>
              <a:buChar char="-"/>
              <a:defRPr/>
            </a:pPr>
            <a:r>
              <a:rPr lang="it-IT" altLang="it-IT" sz="2200" dirty="0" smtClean="0">
                <a:solidFill>
                  <a:schemeClr val="bg1"/>
                </a:solidFill>
              </a:rPr>
              <a:t> </a:t>
            </a:r>
            <a:r>
              <a:rPr lang="it-IT" altLang="it-IT" sz="2200" b="1" dirty="0" smtClean="0">
                <a:solidFill>
                  <a:schemeClr val="bg1"/>
                </a:solidFill>
              </a:rPr>
              <a:t>9%</a:t>
            </a:r>
            <a:r>
              <a:rPr lang="it-IT" altLang="it-IT" sz="2200" dirty="0" smtClean="0">
                <a:solidFill>
                  <a:schemeClr val="bg1"/>
                </a:solidFill>
              </a:rPr>
              <a:t> delle ore di lavoro non prestate sino a 52 settimane nel quinquennio mobile;</a:t>
            </a:r>
          </a:p>
          <a:p>
            <a:pPr marL="0" lvl="1" algn="just" eaLnBrk="1" hangingPunct="1">
              <a:buFontTx/>
              <a:buChar char="-"/>
              <a:defRPr/>
            </a:pPr>
            <a:r>
              <a:rPr lang="it-IT" altLang="it-IT" sz="2200" dirty="0" smtClean="0">
                <a:solidFill>
                  <a:schemeClr val="bg1"/>
                </a:solidFill>
              </a:rPr>
              <a:t> </a:t>
            </a:r>
            <a:r>
              <a:rPr lang="it-IT" altLang="it-IT" sz="2200" b="1" dirty="0" smtClean="0">
                <a:solidFill>
                  <a:schemeClr val="bg1"/>
                </a:solidFill>
              </a:rPr>
              <a:t>12%</a:t>
            </a:r>
            <a:r>
              <a:rPr lang="it-IT" altLang="it-IT" sz="2200" dirty="0" smtClean="0">
                <a:solidFill>
                  <a:schemeClr val="bg1"/>
                </a:solidFill>
              </a:rPr>
              <a:t> sino a 104 settimane;</a:t>
            </a:r>
          </a:p>
          <a:p>
            <a:pPr marL="0" lvl="1" algn="just" eaLnBrk="1" hangingPunct="1">
              <a:buFontTx/>
              <a:buChar char="-"/>
              <a:defRPr/>
            </a:pPr>
            <a:r>
              <a:rPr lang="it-IT" altLang="it-IT" sz="2200" dirty="0" smtClean="0">
                <a:solidFill>
                  <a:schemeClr val="bg1"/>
                </a:solidFill>
              </a:rPr>
              <a:t> </a:t>
            </a:r>
            <a:r>
              <a:rPr lang="it-IT" altLang="it-IT" sz="2200" b="1" dirty="0" smtClean="0">
                <a:solidFill>
                  <a:schemeClr val="bg1"/>
                </a:solidFill>
              </a:rPr>
              <a:t>15% </a:t>
            </a:r>
            <a:r>
              <a:rPr lang="it-IT" altLang="it-IT" sz="2200" dirty="0" smtClean="0">
                <a:solidFill>
                  <a:schemeClr val="bg1"/>
                </a:solidFill>
              </a:rPr>
              <a:t>oltre le 104 settimane.</a:t>
            </a:r>
          </a:p>
        </p:txBody>
      </p:sp>
      <p:sp>
        <p:nvSpPr>
          <p:cNvPr id="5263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BAC890-2747-402E-B3E9-02DE1F7DFB5C}" type="slidenum">
              <a:rPr lang="it-IT" sz="1200">
                <a:solidFill>
                  <a:srgbClr val="FFFFFF"/>
                </a:solidFill>
              </a:rPr>
              <a:pPr>
                <a:spcBef>
                  <a:spcPct val="0"/>
                </a:spcBef>
                <a:buFontTx/>
                <a:buNone/>
              </a:pPr>
              <a:t>374</a:t>
            </a:fld>
            <a:endParaRPr lang="it-IT" sz="1200">
              <a:solidFill>
                <a:srgbClr val="FFFFFF"/>
              </a:solidFill>
            </a:endParaRPr>
          </a:p>
        </p:txBody>
      </p:sp>
      <p:pic>
        <p:nvPicPr>
          <p:cNvPr id="5263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2634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940425" y="5805488"/>
            <a:ext cx="2952750" cy="64770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prstClr val="black"/>
                </a:solidFill>
              </a:rPr>
              <a:t>Circ. n. 4/2016</a:t>
            </a:r>
          </a:p>
        </p:txBody>
      </p:sp>
    </p:spTree>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800" b="1" u="sng" dirty="0" smtClean="0">
              <a:solidFill>
                <a:schemeClr val="bg1"/>
              </a:solidFill>
            </a:endParaRPr>
          </a:p>
          <a:p>
            <a:pPr lvl="1" eaLnBrk="1" hangingPunct="1">
              <a:buFont typeface="Arial" charset="0"/>
              <a:buNone/>
              <a:defRPr/>
            </a:pPr>
            <a:r>
              <a:rPr lang="it-IT" altLang="it-IT" sz="2400" b="1" u="sng" dirty="0" smtClean="0">
                <a:solidFill>
                  <a:schemeClr val="bg1"/>
                </a:solidFill>
              </a:rPr>
              <a:t>Modalità erogazione e termine per il rimborso</a:t>
            </a:r>
            <a:endParaRPr lang="it-IT" altLang="it-IT" sz="6000" b="1" u="sng" dirty="0" smtClean="0">
              <a:solidFill>
                <a:schemeClr val="bg1"/>
              </a:solidFill>
            </a:endParaRPr>
          </a:p>
          <a:p>
            <a:pPr marL="0" lvl="1" algn="just" eaLnBrk="1" hangingPunct="1">
              <a:buFont typeface="Arial" charset="0"/>
              <a:buNone/>
              <a:defRPr/>
            </a:pPr>
            <a:endParaRPr lang="it-IT" altLang="it-IT" sz="1000" dirty="0" smtClean="0">
              <a:solidFill>
                <a:schemeClr val="bg1"/>
              </a:solidFill>
            </a:endParaRPr>
          </a:p>
          <a:p>
            <a:pPr marL="0" lvl="1" algn="just" eaLnBrk="1" hangingPunct="1">
              <a:buFont typeface="Arial" charset="0"/>
              <a:buNone/>
              <a:defRPr/>
            </a:pPr>
            <a:r>
              <a:rPr lang="it-IT" altLang="it-IT" sz="2200" dirty="0" smtClean="0">
                <a:solidFill>
                  <a:schemeClr val="bg1"/>
                </a:solidFill>
              </a:rPr>
              <a:t>La Circ. Min. Lav. n. 4/2016 chiarisce che anche per la CIG in deroga trova applicazione – in quanto norma di “fonte primaria” – l’art. 7, d.lgs. n. 148/2015 secondo cui: “</a:t>
            </a:r>
            <a:r>
              <a:rPr lang="it-IT" altLang="it-IT" sz="2200" i="1" dirty="0" smtClean="0">
                <a:solidFill>
                  <a:schemeClr val="bg1"/>
                </a:solidFill>
              </a:rPr>
              <a:t>il </a:t>
            </a:r>
            <a:r>
              <a:rPr lang="it-IT" altLang="it-IT" sz="2200" b="1" i="1" dirty="0" smtClean="0">
                <a:solidFill>
                  <a:schemeClr val="bg1"/>
                </a:solidFill>
              </a:rPr>
              <a:t>conguaglio</a:t>
            </a:r>
            <a:r>
              <a:rPr lang="it-IT" altLang="it-IT" sz="2200" i="1" dirty="0" smtClean="0">
                <a:solidFill>
                  <a:schemeClr val="bg1"/>
                </a:solidFill>
              </a:rPr>
              <a:t> o la richiesta di </a:t>
            </a:r>
            <a:r>
              <a:rPr lang="it-IT" altLang="it-IT" sz="2200" b="1" i="1" dirty="0" smtClean="0">
                <a:solidFill>
                  <a:schemeClr val="bg1"/>
                </a:solidFill>
              </a:rPr>
              <a:t>rimborso</a:t>
            </a:r>
            <a:r>
              <a:rPr lang="it-IT" altLang="it-IT" sz="2200" i="1" dirty="0" smtClean="0">
                <a:solidFill>
                  <a:schemeClr val="bg1"/>
                </a:solidFill>
              </a:rPr>
              <a:t> delle integrazioni corrisposte ai lavoratori debbano essere effettuati, </a:t>
            </a:r>
            <a:r>
              <a:rPr lang="it-IT" altLang="it-IT" sz="2200" b="1" i="1" dirty="0" smtClean="0">
                <a:solidFill>
                  <a:schemeClr val="bg1"/>
                </a:solidFill>
              </a:rPr>
              <a:t>a pena decadenza entro 6 mesi dalla fine del periodo di paga in corso alla scadenza del termine di durata della concessione o dalla data del provvedimento di concessione, se successivo</a:t>
            </a:r>
            <a:r>
              <a:rPr lang="it-IT" altLang="it-IT" sz="2200" dirty="0" smtClean="0">
                <a:solidFill>
                  <a:schemeClr val="bg1"/>
                </a:solidFill>
              </a:rPr>
              <a:t>”.</a:t>
            </a:r>
          </a:p>
        </p:txBody>
      </p:sp>
      <p:sp>
        <p:nvSpPr>
          <p:cNvPr id="5273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871403-04BF-4F5B-B5DB-B5EEB98753B9}" type="slidenum">
              <a:rPr lang="it-IT" sz="1200">
                <a:solidFill>
                  <a:srgbClr val="FFFFFF"/>
                </a:solidFill>
              </a:rPr>
              <a:pPr>
                <a:spcBef>
                  <a:spcPct val="0"/>
                </a:spcBef>
                <a:buFontTx/>
                <a:buNone/>
              </a:pPr>
              <a:t>375</a:t>
            </a:fld>
            <a:endParaRPr lang="it-IT" sz="1200">
              <a:solidFill>
                <a:srgbClr val="FFFFFF"/>
              </a:solidFill>
            </a:endParaRPr>
          </a:p>
        </p:txBody>
      </p:sp>
      <p:pic>
        <p:nvPicPr>
          <p:cNvPr id="5273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2736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940425" y="5805488"/>
            <a:ext cx="2952750" cy="64770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prstClr val="black"/>
                </a:solidFill>
              </a:rPr>
              <a:t>Circ. n. 4/2016</a:t>
            </a:r>
          </a:p>
        </p:txBody>
      </p:sp>
    </p:spTree>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3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800" b="1" u="sng" dirty="0" smtClean="0">
              <a:solidFill>
                <a:schemeClr val="bg1"/>
              </a:solidFill>
            </a:endParaRPr>
          </a:p>
          <a:p>
            <a:pPr lvl="1" eaLnBrk="1" hangingPunct="1">
              <a:buFont typeface="Arial" charset="0"/>
              <a:buNone/>
              <a:defRPr/>
            </a:pPr>
            <a:r>
              <a:rPr lang="it-IT" altLang="it-IT" sz="2400" b="1" u="sng" dirty="0" smtClean="0">
                <a:solidFill>
                  <a:schemeClr val="bg1"/>
                </a:solidFill>
              </a:rPr>
              <a:t>Termini presentazione della domanda</a:t>
            </a:r>
            <a:endParaRPr lang="it-IT" altLang="it-IT" sz="6000" b="1" u="sng" dirty="0" smtClean="0">
              <a:solidFill>
                <a:schemeClr val="bg1"/>
              </a:solidFill>
            </a:endParaRPr>
          </a:p>
          <a:p>
            <a:pPr marL="0" lvl="1" algn="just" eaLnBrk="1" hangingPunct="1">
              <a:buFont typeface="Arial" charset="0"/>
              <a:buNone/>
              <a:defRPr/>
            </a:pPr>
            <a:endParaRPr lang="it-IT" altLang="it-IT" sz="1000" dirty="0" smtClean="0">
              <a:solidFill>
                <a:schemeClr val="bg1"/>
              </a:solidFill>
            </a:endParaRPr>
          </a:p>
          <a:p>
            <a:pPr marL="0" lvl="1" algn="just" eaLnBrk="1" hangingPunct="1">
              <a:buFont typeface="Arial" charset="0"/>
              <a:buNone/>
              <a:defRPr/>
            </a:pPr>
            <a:r>
              <a:rPr lang="it-IT" altLang="it-IT" sz="2200" dirty="0" smtClean="0">
                <a:solidFill>
                  <a:schemeClr val="bg1"/>
                </a:solidFill>
              </a:rPr>
              <a:t>Sul piano procedurale della “</a:t>
            </a:r>
            <a:r>
              <a:rPr lang="it-IT" altLang="it-IT" sz="2200" i="1" dirty="0" smtClean="0">
                <a:solidFill>
                  <a:schemeClr val="bg1"/>
                </a:solidFill>
              </a:rPr>
              <a:t>domanda di concessione</a:t>
            </a:r>
            <a:r>
              <a:rPr lang="it-IT" altLang="it-IT" sz="2200" dirty="0" smtClean="0">
                <a:solidFill>
                  <a:schemeClr val="bg1"/>
                </a:solidFill>
              </a:rPr>
              <a:t>”, invece, la Circ. Min. Lav. n. 4/2016 chiarisce che il D.I. n. 83473/2014 detta una norma di “</a:t>
            </a:r>
            <a:r>
              <a:rPr lang="it-IT" altLang="it-IT" sz="2200" b="1" i="1" dirty="0" smtClean="0">
                <a:solidFill>
                  <a:schemeClr val="bg1"/>
                </a:solidFill>
              </a:rPr>
              <a:t>fonte complementare</a:t>
            </a:r>
            <a:r>
              <a:rPr lang="it-IT" altLang="it-IT" sz="2200" dirty="0" smtClean="0">
                <a:solidFill>
                  <a:schemeClr val="bg1"/>
                </a:solidFill>
              </a:rPr>
              <a:t>”, </a:t>
            </a:r>
            <a:r>
              <a:rPr lang="it-IT" altLang="it-IT" sz="2200" u="sng" dirty="0" smtClean="0">
                <a:solidFill>
                  <a:schemeClr val="bg1"/>
                </a:solidFill>
              </a:rPr>
              <a:t>che pertanto continua a trovare applicazione</a:t>
            </a:r>
            <a:r>
              <a:rPr lang="it-IT" altLang="it-IT" sz="2200" dirty="0" smtClean="0">
                <a:solidFill>
                  <a:schemeClr val="bg1"/>
                </a:solidFill>
              </a:rPr>
              <a:t> – anche dopo l’entrata in vigore della nuova procedura disposta dal d.lgs. n. 148/2015 – per le domande di concessione e/o proroghe di </a:t>
            </a:r>
            <a:r>
              <a:rPr lang="it-IT" altLang="it-IT" sz="2200" b="1" dirty="0" smtClean="0">
                <a:solidFill>
                  <a:schemeClr val="bg1"/>
                </a:solidFill>
              </a:rPr>
              <a:t>CIG in deroga.</a:t>
            </a:r>
          </a:p>
          <a:p>
            <a:pPr marL="0" lvl="1" algn="just" eaLnBrk="1" hangingPunct="1">
              <a:buFont typeface="Arial" charset="0"/>
              <a:buNone/>
              <a:defRPr/>
            </a:pPr>
            <a:endParaRPr lang="it-IT" altLang="it-IT" sz="2200" b="1" dirty="0" smtClean="0">
              <a:solidFill>
                <a:schemeClr val="bg1"/>
              </a:solidFill>
            </a:endParaRPr>
          </a:p>
          <a:p>
            <a:pPr marL="0" lvl="1" algn="just" eaLnBrk="1" hangingPunct="1">
              <a:buFont typeface="Arial" charset="0"/>
              <a:buNone/>
              <a:defRPr/>
            </a:pPr>
            <a:r>
              <a:rPr lang="it-IT" altLang="it-IT" sz="2200" dirty="0" smtClean="0">
                <a:solidFill>
                  <a:schemeClr val="bg1"/>
                </a:solidFill>
              </a:rPr>
              <a:t> </a:t>
            </a:r>
          </a:p>
        </p:txBody>
      </p:sp>
      <p:sp>
        <p:nvSpPr>
          <p:cNvPr id="5283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5D1B8E-E03B-4610-A943-6887ECDD2B84}" type="slidenum">
              <a:rPr lang="it-IT" sz="1200">
                <a:solidFill>
                  <a:srgbClr val="FFFFFF"/>
                </a:solidFill>
              </a:rPr>
              <a:pPr>
                <a:spcBef>
                  <a:spcPct val="0"/>
                </a:spcBef>
                <a:buFontTx/>
                <a:buNone/>
              </a:pPr>
              <a:t>376</a:t>
            </a:fld>
            <a:endParaRPr lang="it-IT" sz="1200">
              <a:solidFill>
                <a:srgbClr val="FFFFFF"/>
              </a:solidFill>
            </a:endParaRPr>
          </a:p>
        </p:txBody>
      </p:sp>
      <p:pic>
        <p:nvPicPr>
          <p:cNvPr id="5283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2839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940425" y="5805488"/>
            <a:ext cx="2952750" cy="64770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prstClr val="black"/>
                </a:solidFill>
              </a:rPr>
              <a:t>Circ. n. 4/2016</a:t>
            </a:r>
          </a:p>
        </p:txBody>
      </p:sp>
      <p:sp>
        <p:nvSpPr>
          <p:cNvPr id="9" name="Freccia a destra 8"/>
          <p:cNvSpPr/>
          <p:nvPr/>
        </p:nvSpPr>
        <p:spPr>
          <a:xfrm>
            <a:off x="3851275" y="5229225"/>
            <a:ext cx="9794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0"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1913"/>
            <a:ext cx="90011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411"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5762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Segnaposto data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624F0C-2AE6-4E9E-B6FA-58E3BF4EA347}" type="datetime1">
              <a:rPr lang="it-IT" smtClean="0">
                <a:solidFill>
                  <a:srgbClr val="FFFFFF"/>
                </a:solidFill>
              </a:rPr>
              <a:pPr fontAlgn="base">
                <a:spcBef>
                  <a:spcPct val="0"/>
                </a:spcBef>
                <a:spcAft>
                  <a:spcPct val="0"/>
                </a:spcAft>
                <a:defRPr/>
              </a:pPr>
              <a:t>21/03/2016</a:t>
            </a:fld>
            <a:endParaRPr lang="it-IT" smtClean="0">
              <a:solidFill>
                <a:srgbClr val="FFFFFF"/>
              </a:solidFill>
            </a:endParaRPr>
          </a:p>
        </p:txBody>
      </p:sp>
      <p:sp>
        <p:nvSpPr>
          <p:cNvPr id="529413"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565D1C-27FD-4909-A592-F36D43FFFB2F}" type="slidenum">
              <a:rPr lang="it-IT" sz="1200">
                <a:solidFill>
                  <a:srgbClr val="FFFFFF"/>
                </a:solidFill>
              </a:rPr>
              <a:pPr>
                <a:spcBef>
                  <a:spcPct val="0"/>
                </a:spcBef>
                <a:buFontTx/>
                <a:buNone/>
              </a:pPr>
              <a:t>377</a:t>
            </a:fld>
            <a:endParaRPr lang="it-IT" sz="1200">
              <a:solidFill>
                <a:srgbClr val="FFFFFF"/>
              </a:solidFill>
            </a:endParaRPr>
          </a:p>
        </p:txBody>
      </p:sp>
      <p:sp>
        <p:nvSpPr>
          <p:cNvPr id="10" name="Rettangolo 9"/>
          <p:cNvSpPr/>
          <p:nvPr/>
        </p:nvSpPr>
        <p:spPr>
          <a:xfrm>
            <a:off x="323850" y="1268413"/>
            <a:ext cx="4141788" cy="5286375"/>
          </a:xfrm>
          <a:prstGeom prst="rect">
            <a:avLst/>
          </a:prstGeom>
          <a:noFill/>
          <a:ln w="28575" cap="flat" cmpd="sng" algn="ctr">
            <a:solidFill>
              <a:srgbClr val="4F81BD">
                <a:shade val="50000"/>
              </a:srgbClr>
            </a:solidFill>
            <a:prstDash val="solid"/>
          </a:ln>
          <a:effectLst/>
        </p:spPr>
        <p:txBody>
          <a:bodyPr/>
          <a:lstStyle/>
          <a:p>
            <a:pPr algn="ctr" fontAlgn="auto">
              <a:spcBef>
                <a:spcPts val="0"/>
              </a:spcBef>
              <a:spcAft>
                <a:spcPts val="0"/>
              </a:spcAft>
              <a:defRPr/>
            </a:pPr>
            <a:r>
              <a:rPr lang="it-IT" sz="2400" b="1" u="sng" kern="0" dirty="0">
                <a:solidFill>
                  <a:schemeClr val="bg2"/>
                </a:solidFill>
                <a:latin typeface="Calibri"/>
                <a:cs typeface="+mn-cs"/>
              </a:rPr>
              <a:t>CIG </a:t>
            </a:r>
            <a:r>
              <a:rPr lang="it-IT" sz="2400" b="1" u="sng" kern="0" dirty="0" err="1">
                <a:solidFill>
                  <a:schemeClr val="bg2"/>
                </a:solidFill>
                <a:latin typeface="Calibri"/>
                <a:cs typeface="+mn-cs"/>
              </a:rPr>
              <a:t>DI</a:t>
            </a:r>
            <a:r>
              <a:rPr lang="it-IT" sz="2400" b="1" u="sng" kern="0" dirty="0">
                <a:solidFill>
                  <a:schemeClr val="bg2"/>
                </a:solidFill>
                <a:latin typeface="Calibri"/>
                <a:cs typeface="+mn-cs"/>
              </a:rPr>
              <a:t> REGIME</a:t>
            </a:r>
          </a:p>
          <a:p>
            <a:pPr algn="ctr" fontAlgn="auto">
              <a:spcBef>
                <a:spcPts val="0"/>
              </a:spcBef>
              <a:spcAft>
                <a:spcPts val="0"/>
              </a:spcAft>
              <a:defRPr/>
            </a:pPr>
            <a:r>
              <a:rPr lang="it-IT" sz="2000" b="1" kern="0" dirty="0">
                <a:solidFill>
                  <a:schemeClr val="bg2"/>
                </a:solidFill>
                <a:latin typeface="Calibri"/>
                <a:cs typeface="+mn-cs"/>
              </a:rPr>
              <a:t>(D.lgs. N. 148/2015)</a:t>
            </a:r>
          </a:p>
          <a:p>
            <a:pPr algn="ctr" fontAlgn="auto">
              <a:spcBef>
                <a:spcPts val="0"/>
              </a:spcBef>
              <a:spcAft>
                <a:spcPts val="0"/>
              </a:spcAft>
              <a:defRPr/>
            </a:pPr>
            <a:endParaRPr lang="it-IT" sz="1200" b="1" kern="0" dirty="0">
              <a:solidFill>
                <a:prstClr val="white"/>
              </a:solidFill>
              <a:latin typeface="Calibri"/>
              <a:cs typeface="+mn-cs"/>
            </a:endParaRPr>
          </a:p>
          <a:p>
            <a:pPr algn="ctr" fontAlgn="auto">
              <a:spcBef>
                <a:spcPts val="0"/>
              </a:spcBef>
              <a:spcAft>
                <a:spcPts val="0"/>
              </a:spcAft>
              <a:defRPr/>
            </a:pPr>
            <a:endParaRPr lang="it-IT" sz="1200" b="1" kern="0" dirty="0">
              <a:solidFill>
                <a:prstClr val="white"/>
              </a:solidFill>
              <a:latin typeface="Calibri"/>
              <a:cs typeface="+mn-cs"/>
            </a:endParaRPr>
          </a:p>
          <a:p>
            <a:pPr algn="just" fontAlgn="auto">
              <a:spcBef>
                <a:spcPts val="0"/>
              </a:spcBef>
              <a:spcAft>
                <a:spcPts val="0"/>
              </a:spcAft>
              <a:buFontTx/>
              <a:buChar char="-"/>
              <a:defRPr/>
            </a:pPr>
            <a:r>
              <a:rPr lang="it-IT" b="1" kern="0" dirty="0">
                <a:solidFill>
                  <a:schemeClr val="bg1"/>
                </a:solidFill>
                <a:latin typeface="Calibri"/>
                <a:cs typeface="Arial" charset="0"/>
              </a:rPr>
              <a:t>CIGO</a:t>
            </a:r>
            <a:r>
              <a:rPr lang="it-IT" kern="0" dirty="0">
                <a:solidFill>
                  <a:schemeClr val="bg1"/>
                </a:solidFill>
                <a:latin typeface="Calibri"/>
                <a:cs typeface="Arial" charset="0"/>
              </a:rPr>
              <a:t>: La domanda deve essere presentata </a:t>
            </a:r>
            <a:r>
              <a:rPr lang="it-IT" b="1" kern="0" dirty="0">
                <a:solidFill>
                  <a:schemeClr val="bg1"/>
                </a:solidFill>
                <a:latin typeface="Calibri"/>
                <a:cs typeface="Arial" charset="0"/>
              </a:rPr>
              <a:t>entro il termine di 15 giorni dall’inizio della sospensione o riduzione dell’attività lavorativa </a:t>
            </a:r>
            <a:r>
              <a:rPr lang="it-IT" kern="0" dirty="0">
                <a:solidFill>
                  <a:schemeClr val="bg1"/>
                </a:solidFill>
                <a:latin typeface="Calibri"/>
                <a:cs typeface="Arial" charset="0"/>
              </a:rPr>
              <a:t>(art 15, comma 2). </a:t>
            </a:r>
          </a:p>
          <a:p>
            <a:pPr algn="just" fontAlgn="auto">
              <a:spcBef>
                <a:spcPts val="0"/>
              </a:spcBef>
              <a:spcAft>
                <a:spcPts val="0"/>
              </a:spcAft>
              <a:buFontTx/>
              <a:buChar char="-"/>
              <a:defRPr/>
            </a:pPr>
            <a:endParaRPr lang="it-IT" kern="0" dirty="0">
              <a:solidFill>
                <a:schemeClr val="bg1"/>
              </a:solidFill>
              <a:latin typeface="Calibri"/>
              <a:cs typeface="Arial" charset="0"/>
            </a:endParaRPr>
          </a:p>
          <a:p>
            <a:pPr algn="just" fontAlgn="auto">
              <a:spcBef>
                <a:spcPts val="0"/>
              </a:spcBef>
              <a:spcAft>
                <a:spcPts val="0"/>
              </a:spcAft>
              <a:buFontTx/>
              <a:buChar char="-"/>
              <a:defRPr/>
            </a:pPr>
            <a:r>
              <a:rPr lang="it-IT" b="1" kern="0" dirty="0">
                <a:solidFill>
                  <a:schemeClr val="bg1"/>
                </a:solidFill>
                <a:latin typeface="Calibri"/>
                <a:cs typeface="Arial" charset="0"/>
              </a:rPr>
              <a:t>CIGS</a:t>
            </a:r>
            <a:r>
              <a:rPr lang="it-IT" kern="0" dirty="0">
                <a:solidFill>
                  <a:schemeClr val="bg1"/>
                </a:solidFill>
                <a:latin typeface="Calibri"/>
                <a:cs typeface="Arial" charset="0"/>
              </a:rPr>
              <a:t>: La domanda di concessione di trattamento straordinario di integrazione salariale è presentata </a:t>
            </a:r>
            <a:r>
              <a:rPr lang="it-IT" b="1" kern="0" dirty="0">
                <a:solidFill>
                  <a:schemeClr val="bg1"/>
                </a:solidFill>
                <a:latin typeface="Calibri"/>
                <a:cs typeface="Arial" charset="0"/>
              </a:rPr>
              <a:t>entro sette giorni dalla data di conclusione della procedura di consultazione sindacale o dalla data di stipula dell’accordo collettivo aziendale </a:t>
            </a:r>
            <a:r>
              <a:rPr lang="it-IT" kern="0" dirty="0">
                <a:solidFill>
                  <a:schemeClr val="bg1"/>
                </a:solidFill>
                <a:latin typeface="Calibri"/>
                <a:cs typeface="Arial" charset="0"/>
              </a:rPr>
              <a:t>relativo al ricorso all’intervento e deve essere corredata dell’elenco nominativo dei lavoratori interessati dalle sospensioni o riduzioni di orario (art. 25, comma 1).</a:t>
            </a:r>
          </a:p>
          <a:p>
            <a:pPr algn="just" fontAlgn="auto">
              <a:spcBef>
                <a:spcPts val="0"/>
              </a:spcBef>
              <a:spcAft>
                <a:spcPts val="0"/>
              </a:spcAft>
              <a:defRPr/>
            </a:pPr>
            <a:endParaRPr lang="it-IT" sz="1200" b="1" kern="0" dirty="0">
              <a:solidFill>
                <a:srgbClr val="C5E1FE">
                  <a:lumMod val="10000"/>
                </a:srgbClr>
              </a:solidFill>
              <a:latin typeface="Calibri"/>
              <a:cs typeface="+mn-cs"/>
            </a:endParaRPr>
          </a:p>
          <a:p>
            <a:pPr fontAlgn="auto">
              <a:spcBef>
                <a:spcPts val="0"/>
              </a:spcBef>
              <a:spcAft>
                <a:spcPts val="0"/>
              </a:spcAft>
              <a:defRPr/>
            </a:pPr>
            <a:endParaRPr lang="it-IT" sz="1200" b="1" kern="0" dirty="0">
              <a:solidFill>
                <a:prstClr val="white"/>
              </a:solidFill>
              <a:latin typeface="Calibri"/>
              <a:cs typeface="+mn-cs"/>
            </a:endParaRPr>
          </a:p>
          <a:p>
            <a:pPr fontAlgn="auto">
              <a:spcBef>
                <a:spcPts val="0"/>
              </a:spcBef>
              <a:spcAft>
                <a:spcPts val="0"/>
              </a:spcAft>
              <a:defRPr/>
            </a:pPr>
            <a:endParaRPr lang="it-IT" sz="1200" b="1" kern="0" dirty="0">
              <a:solidFill>
                <a:prstClr val="white"/>
              </a:solidFill>
              <a:latin typeface="Calibri"/>
              <a:cs typeface="+mn-cs"/>
            </a:endParaRPr>
          </a:p>
        </p:txBody>
      </p:sp>
      <p:sp>
        <p:nvSpPr>
          <p:cNvPr id="14" name="Rettangolo 13"/>
          <p:cNvSpPr/>
          <p:nvPr/>
        </p:nvSpPr>
        <p:spPr>
          <a:xfrm>
            <a:off x="4716463" y="1285875"/>
            <a:ext cx="4141787" cy="5286375"/>
          </a:xfrm>
          <a:prstGeom prst="rect">
            <a:avLst/>
          </a:prstGeom>
          <a:noFill/>
          <a:ln w="28575" cap="flat" cmpd="sng" algn="ctr">
            <a:solidFill>
              <a:srgbClr val="4F81BD">
                <a:shade val="50000"/>
              </a:srgbClr>
            </a:solidFill>
            <a:prstDash val="solid"/>
          </a:ln>
          <a:effectLst/>
        </p:spPr>
        <p:txBody>
          <a:bodyPr/>
          <a:lstStyle/>
          <a:p>
            <a:pPr algn="ctr" fontAlgn="auto">
              <a:spcBef>
                <a:spcPts val="0"/>
              </a:spcBef>
              <a:spcAft>
                <a:spcPts val="0"/>
              </a:spcAft>
              <a:defRPr/>
            </a:pPr>
            <a:r>
              <a:rPr lang="it-IT" sz="2400" b="1" u="sng" kern="0" dirty="0">
                <a:solidFill>
                  <a:schemeClr val="bg2"/>
                </a:solidFill>
                <a:latin typeface="Calibri"/>
                <a:cs typeface="Arial" charset="0"/>
              </a:rPr>
              <a:t>CIG IN DEROGA</a:t>
            </a:r>
          </a:p>
          <a:p>
            <a:pPr algn="ctr" fontAlgn="auto">
              <a:spcBef>
                <a:spcPts val="0"/>
              </a:spcBef>
              <a:spcAft>
                <a:spcPts val="0"/>
              </a:spcAft>
              <a:defRPr/>
            </a:pPr>
            <a:r>
              <a:rPr lang="it-IT" sz="2000" b="1" kern="0" dirty="0">
                <a:solidFill>
                  <a:schemeClr val="bg2"/>
                </a:solidFill>
                <a:latin typeface="Calibri"/>
                <a:cs typeface="Arial" charset="0"/>
              </a:rPr>
              <a:t>(D.I. n. 83473/2014)</a:t>
            </a:r>
          </a:p>
          <a:p>
            <a:pPr algn="ctr" fontAlgn="auto">
              <a:spcBef>
                <a:spcPts val="0"/>
              </a:spcBef>
              <a:spcAft>
                <a:spcPts val="0"/>
              </a:spcAft>
              <a:defRPr/>
            </a:pPr>
            <a:endParaRPr lang="it-IT" sz="1200" b="1" kern="0" dirty="0">
              <a:solidFill>
                <a:prstClr val="white"/>
              </a:solidFill>
              <a:latin typeface="Calibri"/>
              <a:cs typeface="+mn-cs"/>
            </a:endParaRPr>
          </a:p>
          <a:p>
            <a:pPr algn="just" fontAlgn="auto">
              <a:spcBef>
                <a:spcPts val="0"/>
              </a:spcBef>
              <a:spcAft>
                <a:spcPts val="0"/>
              </a:spcAft>
              <a:defRPr/>
            </a:pPr>
            <a:endParaRPr lang="it-IT" sz="1200" b="1" kern="0" dirty="0">
              <a:solidFill>
                <a:prstClr val="white"/>
              </a:solidFill>
              <a:latin typeface="Calibri"/>
              <a:cs typeface="+mn-cs"/>
            </a:endParaRPr>
          </a:p>
          <a:p>
            <a:pPr algn="just" fontAlgn="auto">
              <a:spcBef>
                <a:spcPts val="0"/>
              </a:spcBef>
              <a:spcAft>
                <a:spcPts val="0"/>
              </a:spcAft>
              <a:defRPr/>
            </a:pPr>
            <a:r>
              <a:rPr lang="it-IT" kern="0" dirty="0">
                <a:solidFill>
                  <a:schemeClr val="bg1"/>
                </a:solidFill>
                <a:latin typeface="Calibri"/>
                <a:cs typeface="+mn-cs"/>
              </a:rPr>
              <a:t>L’azienda presenta, in </a:t>
            </a:r>
            <a:r>
              <a:rPr lang="it-IT" b="1" kern="0" dirty="0">
                <a:solidFill>
                  <a:schemeClr val="bg1"/>
                </a:solidFill>
                <a:latin typeface="Calibri"/>
                <a:cs typeface="+mn-cs"/>
              </a:rPr>
              <a:t>via telematica</a:t>
            </a:r>
            <a:r>
              <a:rPr lang="it-IT" kern="0" dirty="0">
                <a:solidFill>
                  <a:schemeClr val="bg1"/>
                </a:solidFill>
                <a:latin typeface="Calibri"/>
                <a:cs typeface="+mn-cs"/>
              </a:rPr>
              <a:t>, </a:t>
            </a:r>
            <a:r>
              <a:rPr lang="it-IT" b="1" kern="0" dirty="0">
                <a:solidFill>
                  <a:schemeClr val="bg1"/>
                </a:solidFill>
                <a:latin typeface="Calibri"/>
                <a:cs typeface="+mn-cs"/>
              </a:rPr>
              <a:t>all’Inps e alla Regione</a:t>
            </a:r>
            <a:r>
              <a:rPr lang="it-IT" kern="0" dirty="0">
                <a:solidFill>
                  <a:schemeClr val="bg1"/>
                </a:solidFill>
                <a:latin typeface="Calibri"/>
                <a:cs typeface="+mn-cs"/>
              </a:rPr>
              <a:t>, la domanda di </a:t>
            </a:r>
            <a:r>
              <a:rPr lang="it-IT" b="1" kern="0" dirty="0">
                <a:solidFill>
                  <a:schemeClr val="bg1"/>
                </a:solidFill>
                <a:latin typeface="Calibri"/>
                <a:cs typeface="+mn-cs"/>
              </a:rPr>
              <a:t>concessione o proroga</a:t>
            </a:r>
            <a:r>
              <a:rPr lang="it-IT" kern="0" dirty="0">
                <a:solidFill>
                  <a:schemeClr val="bg1"/>
                </a:solidFill>
                <a:latin typeface="Calibri"/>
                <a:cs typeface="+mn-cs"/>
              </a:rPr>
              <a:t> del trattamento di integrazione salariale in deroga alla normativa vigente, corredata dall’accordo, </a:t>
            </a:r>
            <a:r>
              <a:rPr lang="it-IT" b="1" kern="0" dirty="0">
                <a:solidFill>
                  <a:schemeClr val="bg1"/>
                </a:solidFill>
                <a:latin typeface="Calibri"/>
                <a:cs typeface="+mn-cs"/>
              </a:rPr>
              <a:t>entro venti giorni dalla data in cui ha avuto inizio la sospensione o la riduzione dell’orario di lavoro</a:t>
            </a:r>
            <a:r>
              <a:rPr lang="it-IT" kern="0" dirty="0">
                <a:solidFill>
                  <a:schemeClr val="bg1"/>
                </a:solidFill>
                <a:latin typeface="Calibri"/>
                <a:cs typeface="+mn-cs"/>
              </a:rPr>
              <a:t>. In caso di presentazione tardiva della domanda, il trattamento di CIG in deroga decorre dall’inizio della settimana anteriore alla data di presentazione della domanda </a:t>
            </a:r>
          </a:p>
        </p:txBody>
      </p:sp>
      <p:sp>
        <p:nvSpPr>
          <p:cNvPr id="15" name="CasellaDiTesto 14"/>
          <p:cNvSpPr txBox="1"/>
          <p:nvPr/>
        </p:nvSpPr>
        <p:spPr>
          <a:xfrm>
            <a:off x="1451777" y="451768"/>
            <a:ext cx="5286412" cy="369332"/>
          </a:xfrm>
          <a:prstGeom prst="rect">
            <a:avLst/>
          </a:prstGeom>
          <a:solidFill>
            <a:schemeClr val="tx1">
              <a:lumMod val="75000"/>
            </a:schemeClr>
          </a:solidFill>
          <a:ln w="38100" cap="flat" cmpd="sng" algn="ctr">
            <a:solidFill>
              <a:srgbClr val="FF8C19"/>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a:spAutoFit/>
          </a:bodyPr>
          <a:lstStyle/>
          <a:p>
            <a:pPr algn="ctr" fontAlgn="auto">
              <a:spcBef>
                <a:spcPts val="0"/>
              </a:spcBef>
              <a:spcAft>
                <a:spcPts val="0"/>
              </a:spcAft>
              <a:defRPr/>
            </a:pPr>
            <a:r>
              <a:rPr lang="it-IT" b="1" kern="0" dirty="0">
                <a:solidFill>
                  <a:prstClr val="black"/>
                </a:solidFill>
                <a:latin typeface="Calibri"/>
                <a:cs typeface="+mn-cs"/>
              </a:rPr>
              <a:t>TERMINI </a:t>
            </a:r>
            <a:r>
              <a:rPr lang="it-IT" b="1" kern="0" dirty="0" err="1">
                <a:solidFill>
                  <a:prstClr val="black"/>
                </a:solidFill>
                <a:latin typeface="Calibri"/>
                <a:cs typeface="+mn-cs"/>
              </a:rPr>
              <a:t>DI</a:t>
            </a:r>
            <a:r>
              <a:rPr lang="it-IT" b="1" kern="0" dirty="0">
                <a:solidFill>
                  <a:prstClr val="black"/>
                </a:solidFill>
                <a:latin typeface="Calibri"/>
                <a:cs typeface="+mn-cs"/>
              </a:rPr>
              <a:t> PRESENTAZIONE DOMANDA </a:t>
            </a:r>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4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468313" y="1700213"/>
            <a:ext cx="8135937" cy="4537075"/>
          </a:xfrm>
        </p:spPr>
        <p:txBody>
          <a:bodyPr/>
          <a:lstStyle/>
          <a:p>
            <a:pPr lvl="1" eaLnBrk="1" hangingPunct="1">
              <a:buFont typeface="Arial" charset="0"/>
              <a:buNone/>
              <a:defRPr/>
            </a:pPr>
            <a:endParaRPr lang="it-IT" altLang="it-IT" sz="800" b="1" u="sng" dirty="0" smtClean="0">
              <a:solidFill>
                <a:schemeClr val="bg1"/>
              </a:solidFill>
            </a:endParaRPr>
          </a:p>
          <a:p>
            <a:pPr lvl="1" eaLnBrk="1" hangingPunct="1">
              <a:buFont typeface="Arial" charset="0"/>
              <a:buNone/>
              <a:defRPr/>
            </a:pPr>
            <a:r>
              <a:rPr lang="it-IT" altLang="it-IT" sz="2400" b="1" u="sng" dirty="0" smtClean="0">
                <a:solidFill>
                  <a:schemeClr val="bg1"/>
                </a:solidFill>
              </a:rPr>
              <a:t>TFR maturato durante la CIG in deroga </a:t>
            </a:r>
            <a:endParaRPr lang="it-IT" altLang="it-IT" sz="6000" b="1" u="sng" dirty="0" smtClean="0">
              <a:solidFill>
                <a:schemeClr val="bg1"/>
              </a:solidFill>
            </a:endParaRPr>
          </a:p>
          <a:p>
            <a:pPr marL="0" lvl="1" algn="just" eaLnBrk="1" hangingPunct="1">
              <a:buFont typeface="Arial" charset="0"/>
              <a:buNone/>
              <a:defRPr/>
            </a:pPr>
            <a:endParaRPr lang="it-IT" altLang="it-IT" sz="800" dirty="0" smtClean="0">
              <a:solidFill>
                <a:schemeClr val="bg1"/>
              </a:solidFill>
            </a:endParaRPr>
          </a:p>
          <a:p>
            <a:pPr marL="0" lvl="1" algn="just" eaLnBrk="1" hangingPunct="1">
              <a:buFont typeface="Arial" charset="0"/>
              <a:buNone/>
              <a:defRPr/>
            </a:pPr>
            <a:r>
              <a:rPr lang="it-IT" altLang="it-IT" sz="2200" dirty="0" smtClean="0">
                <a:solidFill>
                  <a:schemeClr val="bg1"/>
                </a:solidFill>
              </a:rPr>
              <a:t>La Circ. Min. Lav. n. 4/2016 chiarisce che </a:t>
            </a:r>
            <a:r>
              <a:rPr lang="it-IT" altLang="it-IT" sz="2200" b="1" dirty="0" smtClean="0">
                <a:solidFill>
                  <a:schemeClr val="bg1"/>
                </a:solidFill>
              </a:rPr>
              <a:t>le quote di </a:t>
            </a:r>
            <a:r>
              <a:rPr lang="it-IT" altLang="it-IT" sz="2200" b="1" dirty="0" err="1" smtClean="0">
                <a:solidFill>
                  <a:schemeClr val="bg1"/>
                </a:solidFill>
              </a:rPr>
              <a:t>T.F.R.</a:t>
            </a:r>
            <a:r>
              <a:rPr lang="it-IT" altLang="it-IT" sz="2200" b="1" dirty="0" smtClean="0">
                <a:solidFill>
                  <a:schemeClr val="bg1"/>
                </a:solidFill>
              </a:rPr>
              <a:t> maturate durante il periodo “ininterrotto” di sospensione dal lavoro per CIG</a:t>
            </a:r>
            <a:r>
              <a:rPr lang="it-IT" altLang="it-IT" sz="2200" dirty="0" smtClean="0">
                <a:solidFill>
                  <a:schemeClr val="bg1"/>
                </a:solidFill>
              </a:rPr>
              <a:t> in deroga, e seguito dalla risoluzione del rapporto di lavoro stesso, </a:t>
            </a:r>
            <a:r>
              <a:rPr lang="it-IT" altLang="it-IT" sz="2200" b="1" dirty="0" smtClean="0">
                <a:solidFill>
                  <a:schemeClr val="bg1"/>
                </a:solidFill>
              </a:rPr>
              <a:t>non possono essere rimborsate dall’INPS.</a:t>
            </a:r>
          </a:p>
          <a:p>
            <a:pPr marL="0" lvl="1" algn="just" eaLnBrk="1" hangingPunct="1">
              <a:buFont typeface="Arial" charset="0"/>
              <a:buNone/>
              <a:defRPr/>
            </a:pPr>
            <a:endParaRPr lang="it-IT" altLang="it-IT" sz="1000" dirty="0" smtClean="0">
              <a:solidFill>
                <a:schemeClr val="bg1"/>
              </a:solidFill>
            </a:endParaRPr>
          </a:p>
          <a:p>
            <a:pPr marL="0" lvl="1" algn="just" eaLnBrk="1" hangingPunct="1">
              <a:buFont typeface="Arial" charset="0"/>
              <a:buNone/>
              <a:defRPr/>
            </a:pPr>
            <a:r>
              <a:rPr lang="it-IT" altLang="it-IT" sz="2200" dirty="0" smtClean="0">
                <a:solidFill>
                  <a:schemeClr val="bg1"/>
                </a:solidFill>
              </a:rPr>
              <a:t>Ciò in quanto la </a:t>
            </a:r>
            <a:r>
              <a:rPr lang="it-IT" sz="2200" dirty="0" smtClean="0">
                <a:solidFill>
                  <a:schemeClr val="bg1"/>
                </a:solidFill>
              </a:rPr>
              <a:t>condizione di sospensione dal lavoro per intervento della CIG in deroga non rientra in alcuna fattispecie normativa che ne preveda l’indennizzo, essendo la relativa prestazione finanziata da risorse di natura non contributiva.</a:t>
            </a:r>
          </a:p>
          <a:p>
            <a:pPr marL="0" lvl="1" algn="just" eaLnBrk="1" hangingPunct="1">
              <a:buFont typeface="Arial" charset="0"/>
              <a:buNone/>
              <a:defRPr/>
            </a:pPr>
            <a:endParaRPr lang="it-IT" altLang="it-IT" sz="1000" dirty="0" smtClean="0">
              <a:solidFill>
                <a:schemeClr val="bg1"/>
              </a:solidFill>
            </a:endParaRPr>
          </a:p>
          <a:p>
            <a:pPr marL="0" lvl="1" eaLnBrk="1" hangingPunct="1">
              <a:buFont typeface="Arial" charset="0"/>
              <a:buNone/>
              <a:defRPr/>
            </a:pPr>
            <a:r>
              <a:rPr lang="it-IT" altLang="it-IT" sz="2200" b="1" dirty="0" smtClean="0">
                <a:solidFill>
                  <a:schemeClr val="bg1"/>
                </a:solidFill>
              </a:rPr>
              <a:t>                                                            Pertanto</a:t>
            </a:r>
            <a:r>
              <a:rPr lang="it-IT" altLang="it-IT" sz="2200" dirty="0" smtClean="0">
                <a:solidFill>
                  <a:schemeClr val="bg1"/>
                </a:solidFill>
              </a:rPr>
              <a:t>:   </a:t>
            </a:r>
          </a:p>
          <a:p>
            <a:pPr marL="0" lvl="1" algn="just" eaLnBrk="1" hangingPunct="1">
              <a:buFont typeface="Arial" charset="0"/>
              <a:buNone/>
              <a:defRPr/>
            </a:pPr>
            <a:r>
              <a:rPr lang="it-IT" altLang="it-IT" sz="2200" dirty="0" smtClean="0">
                <a:solidFill>
                  <a:schemeClr val="bg1"/>
                </a:solidFill>
              </a:rPr>
              <a:t> </a:t>
            </a:r>
          </a:p>
        </p:txBody>
      </p:sp>
      <p:sp>
        <p:nvSpPr>
          <p:cNvPr id="5314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AEDD8-D1EC-4C06-AE09-4EB9F70BC395}" type="slidenum">
              <a:rPr lang="it-IT" sz="1200">
                <a:solidFill>
                  <a:srgbClr val="FFFFFF"/>
                </a:solidFill>
              </a:rPr>
              <a:pPr>
                <a:spcBef>
                  <a:spcPct val="0"/>
                </a:spcBef>
                <a:buFontTx/>
                <a:buNone/>
              </a:pPr>
              <a:t>378</a:t>
            </a:fld>
            <a:endParaRPr lang="it-IT" sz="1200">
              <a:solidFill>
                <a:srgbClr val="FFFFFF"/>
              </a:solidFill>
            </a:endParaRPr>
          </a:p>
        </p:txBody>
      </p:sp>
      <p:pic>
        <p:nvPicPr>
          <p:cNvPr id="5314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468313" y="1341438"/>
            <a:ext cx="8497887"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3146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468313" y="5732463"/>
            <a:ext cx="2952750" cy="64770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prstClr val="black"/>
                </a:solidFill>
              </a:rPr>
              <a:t>Circ. n. 4/2016</a:t>
            </a:r>
          </a:p>
        </p:txBody>
      </p:sp>
      <p:sp>
        <p:nvSpPr>
          <p:cNvPr id="10" name="Freccia a destra 9"/>
          <p:cNvSpPr/>
          <p:nvPr/>
        </p:nvSpPr>
        <p:spPr>
          <a:xfrm>
            <a:off x="7164388" y="56610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468313" y="1700213"/>
            <a:ext cx="8135937" cy="4537075"/>
          </a:xfrm>
        </p:spPr>
        <p:txBody>
          <a:bodyPr/>
          <a:lstStyle/>
          <a:p>
            <a:pPr lvl="1" eaLnBrk="1" hangingPunct="1">
              <a:buFont typeface="Arial" charset="0"/>
              <a:buNone/>
              <a:defRPr/>
            </a:pPr>
            <a:endParaRPr lang="it-IT" altLang="it-IT" sz="800" b="1" u="sng" dirty="0" smtClean="0">
              <a:solidFill>
                <a:schemeClr val="bg1"/>
              </a:solidFill>
            </a:endParaRPr>
          </a:p>
          <a:p>
            <a:pPr lvl="1" eaLnBrk="1" hangingPunct="1">
              <a:buFont typeface="Arial" charset="0"/>
              <a:buNone/>
              <a:defRPr/>
            </a:pPr>
            <a:r>
              <a:rPr lang="it-IT" altLang="it-IT" sz="2400" b="1" u="sng" dirty="0" smtClean="0">
                <a:solidFill>
                  <a:schemeClr val="bg1"/>
                </a:solidFill>
              </a:rPr>
              <a:t>TFR</a:t>
            </a:r>
            <a:endParaRPr lang="it-IT" altLang="it-IT" sz="6000" b="1" u="sng" dirty="0" smtClean="0">
              <a:solidFill>
                <a:schemeClr val="bg1"/>
              </a:solidFill>
            </a:endParaRPr>
          </a:p>
          <a:p>
            <a:pPr marL="0" lvl="1" algn="just" eaLnBrk="1" hangingPunct="1">
              <a:buFont typeface="Arial" charset="0"/>
              <a:buNone/>
              <a:defRPr/>
            </a:pPr>
            <a:endParaRPr lang="it-IT" altLang="it-IT" sz="800" dirty="0" smtClean="0">
              <a:solidFill>
                <a:schemeClr val="bg1"/>
              </a:solidFill>
            </a:endParaRPr>
          </a:p>
          <a:p>
            <a:pPr marL="0" lvl="1" algn="just" eaLnBrk="1" hangingPunct="1">
              <a:buFont typeface="Arial" charset="0"/>
              <a:buNone/>
              <a:defRPr/>
            </a:pPr>
            <a:r>
              <a:rPr lang="it-IT" altLang="it-IT" sz="2200" b="1" dirty="0" smtClean="0">
                <a:solidFill>
                  <a:schemeClr val="bg1"/>
                </a:solidFill>
              </a:rPr>
              <a:t>Anche nell’ipotesi </a:t>
            </a:r>
            <a:r>
              <a:rPr lang="it-IT" altLang="it-IT" sz="2200" dirty="0" smtClean="0">
                <a:solidFill>
                  <a:schemeClr val="bg1"/>
                </a:solidFill>
              </a:rPr>
              <a:t>in cui sopravvenga la risoluzione del rapporto di lavoro, dopo un periodo di </a:t>
            </a:r>
            <a:r>
              <a:rPr lang="it-IT" altLang="it-IT" sz="2200" u="sng" dirty="0" smtClean="0">
                <a:solidFill>
                  <a:schemeClr val="bg1"/>
                </a:solidFill>
              </a:rPr>
              <a:t>CIG in deroga </a:t>
            </a:r>
            <a:r>
              <a:rPr lang="it-IT" altLang="it-IT" sz="2200" dirty="0" smtClean="0">
                <a:solidFill>
                  <a:schemeClr val="bg1"/>
                </a:solidFill>
              </a:rPr>
              <a:t>fruito dal lavoratore senza soluzione di continuità rispetto alla fine del periodo d’intervento di </a:t>
            </a:r>
            <a:r>
              <a:rPr lang="it-IT" altLang="it-IT" sz="2200" u="sng" dirty="0" smtClean="0">
                <a:solidFill>
                  <a:schemeClr val="bg1"/>
                </a:solidFill>
              </a:rPr>
              <a:t>CIG Straordinaria</a:t>
            </a:r>
            <a:r>
              <a:rPr lang="it-IT" altLang="it-IT" sz="2200" dirty="0" smtClean="0">
                <a:solidFill>
                  <a:schemeClr val="bg1"/>
                </a:solidFill>
              </a:rPr>
              <a:t>, </a:t>
            </a:r>
            <a:r>
              <a:rPr lang="it-IT" altLang="it-IT" sz="2200" b="1" dirty="0" smtClean="0">
                <a:solidFill>
                  <a:schemeClr val="bg1"/>
                </a:solidFill>
              </a:rPr>
              <a:t>sono erogabili a carico della Cassa integrazione guadagni solo le quote di TFR maturate durante il periodo di intervento di integrazione salariale straordinaria</a:t>
            </a:r>
            <a:r>
              <a:rPr lang="it-IT" altLang="it-IT" sz="2200" dirty="0" smtClean="0">
                <a:solidFill>
                  <a:schemeClr val="bg1"/>
                </a:solidFill>
              </a:rPr>
              <a:t>.</a:t>
            </a:r>
          </a:p>
          <a:p>
            <a:pPr marL="0" lvl="1" algn="just" eaLnBrk="1" hangingPunct="1">
              <a:buFont typeface="Arial" charset="0"/>
              <a:buNone/>
              <a:defRPr/>
            </a:pPr>
            <a:endParaRPr lang="it-IT" altLang="it-IT" sz="2200" dirty="0" smtClean="0">
              <a:solidFill>
                <a:schemeClr val="bg1"/>
              </a:solidFill>
            </a:endParaRPr>
          </a:p>
          <a:p>
            <a:pPr marL="0" lvl="1" eaLnBrk="1" hangingPunct="1">
              <a:buFont typeface="Arial" charset="0"/>
              <a:buNone/>
              <a:defRPr/>
            </a:pPr>
            <a:r>
              <a:rPr lang="it-IT" altLang="it-IT" sz="2200" b="1" dirty="0" smtClean="0">
                <a:solidFill>
                  <a:schemeClr val="bg1"/>
                </a:solidFill>
              </a:rPr>
              <a:t>Conseguentemente, la corresponsione delle quote di TFR maturate durante il periodo di intervento di CIG in deroga resta a carico del datore di lavoro. </a:t>
            </a:r>
          </a:p>
          <a:p>
            <a:pPr marL="0" lvl="1" algn="just" eaLnBrk="1" hangingPunct="1">
              <a:buFont typeface="Arial" charset="0"/>
              <a:buNone/>
              <a:defRPr/>
            </a:pPr>
            <a:r>
              <a:rPr lang="it-IT" altLang="it-IT" sz="2200" dirty="0" smtClean="0">
                <a:solidFill>
                  <a:schemeClr val="bg1"/>
                </a:solidFill>
              </a:rPr>
              <a:t> </a:t>
            </a:r>
          </a:p>
        </p:txBody>
      </p:sp>
      <p:sp>
        <p:nvSpPr>
          <p:cNvPr id="5324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9385E4-290D-4C74-8498-7273F7BEDEC9}" type="slidenum">
              <a:rPr lang="it-IT" sz="1200">
                <a:solidFill>
                  <a:srgbClr val="FFFFFF"/>
                </a:solidFill>
              </a:rPr>
              <a:pPr>
                <a:spcBef>
                  <a:spcPct val="0"/>
                </a:spcBef>
                <a:buFontTx/>
                <a:buNone/>
              </a:pPr>
              <a:t>379</a:t>
            </a:fld>
            <a:endParaRPr lang="it-IT" sz="1200">
              <a:solidFill>
                <a:srgbClr val="FFFFFF"/>
              </a:solidFill>
            </a:endParaRPr>
          </a:p>
        </p:txBody>
      </p:sp>
      <p:pic>
        <p:nvPicPr>
          <p:cNvPr id="5324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468313" y="1341438"/>
            <a:ext cx="8497887" cy="431800"/>
          </a:xfrm>
          <a:prstGeom prst="rect">
            <a:avLst/>
          </a:prstGeom>
          <a:noFill/>
          <a:ln w="9525">
            <a:noFill/>
            <a:miter lim="800000"/>
            <a:headEnd/>
            <a:tailEnd/>
          </a:ln>
        </p:spPr>
        <p:txBody>
          <a:bodyPr/>
          <a:lstStyle/>
          <a:p>
            <a:pPr algn="ctr">
              <a:spcBef>
                <a:spcPct val="20000"/>
              </a:spcBef>
              <a:defRPr/>
            </a:pPr>
            <a:r>
              <a:rPr lang="it-IT" altLang="it-IT" sz="2400" b="1" dirty="0">
                <a:solidFill>
                  <a:schemeClr val="bg2"/>
                </a:solidFill>
                <a:latin typeface="+mn-lt"/>
                <a:cs typeface="Arial" charset="0"/>
              </a:rPr>
              <a:t>2.  </a:t>
            </a:r>
            <a:r>
              <a:rPr lang="it-IT" altLang="it-IT" sz="2400" b="1" u="sng" dirty="0">
                <a:solidFill>
                  <a:schemeClr val="bg2"/>
                </a:solidFill>
                <a:latin typeface="+mn-lt"/>
                <a:cs typeface="Arial" charset="0"/>
              </a:rPr>
              <a:t>CIG in Deroga</a:t>
            </a:r>
            <a:endParaRPr lang="it-IT" altLang="it-IT" sz="2400" u="sng" dirty="0">
              <a:solidFill>
                <a:schemeClr val="bg2"/>
              </a:solidFill>
              <a:latin typeface="+mn-lt"/>
              <a:cs typeface="Arial" charset="0"/>
            </a:endParaRPr>
          </a:p>
        </p:txBody>
      </p:sp>
      <p:pic>
        <p:nvPicPr>
          <p:cNvPr id="53248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5940425" y="1557338"/>
            <a:ext cx="2952750" cy="647700"/>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prstClr val="black"/>
                </a:solidFill>
              </a:rPr>
              <a:t>Circ. n. 4/2016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endParaRPr lang="it-IT" altLang="it-IT" sz="2200" b="1" u="sng" dirty="0" smtClean="0">
              <a:solidFill>
                <a:schemeClr val="bg1"/>
              </a:solidFill>
            </a:endParaRPr>
          </a:p>
          <a:p>
            <a:pPr eaLnBrk="1" hangingPunct="1">
              <a:buFont typeface="Arial" charset="0"/>
              <a:buNone/>
              <a:defRPr/>
            </a:pPr>
            <a:r>
              <a:rPr lang="it-IT" altLang="it-IT" sz="2200" b="1" u="sng" dirty="0" err="1" smtClean="0">
                <a:solidFill>
                  <a:schemeClr val="bg1"/>
                </a:solidFill>
              </a:rPr>
              <a:t>TcWelfare</a:t>
            </a:r>
            <a:endParaRPr lang="it-IT" altLang="it-IT" sz="2200" b="1" u="sng" dirty="0" smtClean="0">
              <a:solidFill>
                <a:schemeClr val="bg1"/>
              </a:solidFill>
            </a:endParaRPr>
          </a:p>
          <a:p>
            <a:pPr eaLnBrk="1" hangingPunct="1">
              <a:buFont typeface="Arial" charset="0"/>
              <a:buNone/>
              <a:defRPr/>
            </a:pPr>
            <a:endParaRPr lang="it-IT" altLang="it-IT" sz="1000" b="1" dirty="0" smtClean="0">
              <a:solidFill>
                <a:schemeClr val="bg1"/>
              </a:solidFill>
            </a:endParaRPr>
          </a:p>
          <a:p>
            <a:pPr algn="just" eaLnBrk="1" hangingPunct="1">
              <a:buFont typeface="Arial" charset="0"/>
              <a:buNone/>
              <a:defRPr/>
            </a:pPr>
            <a:r>
              <a:rPr lang="it-IT" altLang="it-IT" sz="2200" dirty="0" smtClean="0">
                <a:solidFill>
                  <a:schemeClr val="bg1"/>
                </a:solidFill>
              </a:rPr>
              <a:t>È un innovativo software </a:t>
            </a:r>
            <a:r>
              <a:rPr lang="it-IT" altLang="it-IT" sz="2200" b="1" dirty="0" err="1" smtClean="0">
                <a:solidFill>
                  <a:schemeClr val="bg1"/>
                </a:solidFill>
              </a:rPr>
              <a:t>TeleConsul</a:t>
            </a:r>
            <a:r>
              <a:rPr lang="it-IT" altLang="it-IT" sz="2200" dirty="0" smtClean="0">
                <a:solidFill>
                  <a:schemeClr val="bg1"/>
                </a:solidFill>
              </a:rPr>
              <a:t> di consulenza, assistenza e tutela previdenziale, rivolto a datori di lavoro, lavoratori autonomi, subordinati e parasubordinati, dirigenti di impresa, pensionati e cittadini presenti sul territorio italiano.</a:t>
            </a:r>
          </a:p>
          <a:p>
            <a:pPr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Il software pone il </a:t>
            </a:r>
            <a:r>
              <a:rPr lang="it-IT" altLang="it-IT" sz="2200" b="1" dirty="0" smtClean="0">
                <a:solidFill>
                  <a:schemeClr val="bg1"/>
                </a:solidFill>
              </a:rPr>
              <a:t>Consulente del lavoro in contatto diretto con il Patronato</a:t>
            </a:r>
            <a:r>
              <a:rPr lang="it-IT" altLang="it-IT" sz="2200" dirty="0" smtClean="0">
                <a:solidFill>
                  <a:schemeClr val="bg1"/>
                </a:solidFill>
              </a:rPr>
              <a:t> per l’espletamento di una serie di pratiche ed adempimenti.</a:t>
            </a:r>
          </a:p>
        </p:txBody>
      </p:sp>
      <p:sp>
        <p:nvSpPr>
          <p:cNvPr id="419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8F41BB-2CD8-4C72-9952-4C6980D5391F}" type="slidenum">
              <a:rPr lang="it-IT" altLang="it-IT" sz="1200">
                <a:solidFill>
                  <a:srgbClr val="FFFFFF"/>
                </a:solidFill>
              </a:rPr>
              <a:pPr>
                <a:spcBef>
                  <a:spcPct val="0"/>
                </a:spcBef>
                <a:buFontTx/>
                <a:buNone/>
              </a:pPr>
              <a:t>38</a:t>
            </a:fld>
            <a:endParaRPr lang="it-IT" altLang="it-IT" sz="1200">
              <a:solidFill>
                <a:srgbClr val="FFFFFF"/>
              </a:solidFill>
            </a:endParaRPr>
          </a:p>
        </p:txBody>
      </p:sp>
      <p:pic>
        <p:nvPicPr>
          <p:cNvPr id="419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199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a destra rientrata 7"/>
          <p:cNvSpPr/>
          <p:nvPr/>
        </p:nvSpPr>
        <p:spPr>
          <a:xfrm>
            <a:off x="7308850" y="5661025"/>
            <a:ext cx="977900" cy="4841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07" name="Sottotitolo 2"/>
          <p:cNvSpPr>
            <a:spLocks noGrp="1"/>
          </p:cNvSpPr>
          <p:nvPr>
            <p:ph type="subTitle" idx="1"/>
          </p:nvPr>
        </p:nvSpPr>
        <p:spPr>
          <a:xfrm>
            <a:off x="468313" y="1700213"/>
            <a:ext cx="8135937" cy="4537075"/>
          </a:xfrm>
        </p:spPr>
        <p:txBody>
          <a:bodyPr/>
          <a:lstStyle/>
          <a:p>
            <a:pPr lvl="1" eaLnBrk="1" hangingPunct="1"/>
            <a:endParaRPr lang="it-IT" altLang="it-IT" sz="800" b="1" u="sng" smtClean="0">
              <a:solidFill>
                <a:schemeClr val="bg1"/>
              </a:solidFill>
            </a:endParaRPr>
          </a:p>
          <a:p>
            <a:endParaRPr lang="it-IT" altLang="it-IT" sz="2400" b="1" smtClean="0">
              <a:solidFill>
                <a:schemeClr val="bg2"/>
              </a:solidFill>
            </a:endParaRPr>
          </a:p>
          <a:p>
            <a:endParaRPr lang="it-IT" altLang="it-IT" sz="2400" b="1" smtClean="0">
              <a:solidFill>
                <a:schemeClr val="bg2"/>
              </a:solidFill>
            </a:endParaRPr>
          </a:p>
          <a:p>
            <a:endParaRPr lang="it-IT" altLang="it-IT" sz="2400" b="1" smtClean="0">
              <a:solidFill>
                <a:schemeClr val="bg2"/>
              </a:solidFill>
            </a:endParaRPr>
          </a:p>
          <a:p>
            <a:r>
              <a:rPr lang="it-IT" altLang="it-IT" sz="2400" b="1" u="sng" smtClean="0">
                <a:solidFill>
                  <a:schemeClr val="bg2"/>
                </a:solidFill>
              </a:rPr>
              <a:t>Le novità della Legge di Stabilità 2016</a:t>
            </a:r>
            <a:endParaRPr lang="it-IT" altLang="it-IT" sz="2200" smtClean="0">
              <a:solidFill>
                <a:schemeClr val="bg1"/>
              </a:solidFill>
            </a:endParaRPr>
          </a:p>
        </p:txBody>
      </p:sp>
      <p:sp>
        <p:nvSpPr>
          <p:cNvPr id="5335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F5A82B-391B-47EB-88DD-2D84A29DB569}" type="slidenum">
              <a:rPr lang="it-IT" sz="1200">
                <a:solidFill>
                  <a:srgbClr val="FFFFFF"/>
                </a:solidFill>
              </a:rPr>
              <a:pPr>
                <a:spcBef>
                  <a:spcPct val="0"/>
                </a:spcBef>
                <a:buFontTx/>
                <a:buNone/>
              </a:pPr>
              <a:t>380</a:t>
            </a:fld>
            <a:endParaRPr lang="it-IT" sz="1200">
              <a:solidFill>
                <a:srgbClr val="FFFFFF"/>
              </a:solidFill>
            </a:endParaRPr>
          </a:p>
        </p:txBody>
      </p:sp>
      <p:pic>
        <p:nvPicPr>
          <p:cNvPr id="5335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51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1000" b="1" u="sng" dirty="0" smtClean="0">
              <a:solidFill>
                <a:schemeClr val="bg1"/>
              </a:solidFill>
            </a:endParaRPr>
          </a:p>
          <a:p>
            <a:pPr lvl="1" eaLnBrk="1" hangingPunct="1">
              <a:buFont typeface="Arial" charset="0"/>
              <a:buNone/>
              <a:defRPr/>
            </a:pPr>
            <a:endParaRPr lang="it-IT" altLang="it-IT" sz="800" b="1" u="sng" dirty="0" smtClean="0">
              <a:solidFill>
                <a:schemeClr val="bg1"/>
              </a:solidFill>
            </a:endParaRPr>
          </a:p>
          <a:p>
            <a:pPr marL="0" lvl="1" algn="just" eaLnBrk="1" hangingPunct="1">
              <a:buFont typeface="Arial" charset="0"/>
              <a:buNone/>
              <a:defRPr/>
            </a:pPr>
            <a:r>
              <a:rPr lang="it-IT" altLang="it-IT" sz="2400" dirty="0" smtClean="0">
                <a:solidFill>
                  <a:schemeClr val="bg1"/>
                </a:solidFill>
              </a:rPr>
              <a:t>Il </a:t>
            </a:r>
            <a:r>
              <a:rPr lang="it-IT" altLang="it-IT" sz="2400" b="1" dirty="0" smtClean="0">
                <a:solidFill>
                  <a:schemeClr val="bg1"/>
                </a:solidFill>
              </a:rPr>
              <a:t>comma 304</a:t>
            </a:r>
            <a:r>
              <a:rPr lang="it-IT" altLang="it-IT" sz="2400" dirty="0" smtClean="0">
                <a:solidFill>
                  <a:schemeClr val="bg1"/>
                </a:solidFill>
              </a:rPr>
              <a:t> dell’art. 1, legge n. 208/2015 (Legge di stabilità 2016) detta nuove disposizioni per la concessione e/o la proroga del </a:t>
            </a:r>
            <a:r>
              <a:rPr lang="it-IT" altLang="it-IT" sz="2400" b="1" dirty="0" smtClean="0">
                <a:solidFill>
                  <a:schemeClr val="bg1"/>
                </a:solidFill>
              </a:rPr>
              <a:t>trattamento di CIG e di mobilità in deroga</a:t>
            </a:r>
            <a:r>
              <a:rPr lang="it-IT" altLang="it-IT" sz="2400" dirty="0" smtClean="0">
                <a:solidFill>
                  <a:schemeClr val="bg1"/>
                </a:solidFill>
              </a:rPr>
              <a:t>, a decorrere dal 1 gennaio 2016 e fino al 31 dicembre 2016.</a:t>
            </a:r>
          </a:p>
          <a:p>
            <a:pPr marL="0" lvl="1" algn="just" eaLnBrk="1" hangingPunct="1">
              <a:buFont typeface="Arial" charset="0"/>
              <a:buNone/>
              <a:defRPr/>
            </a:pPr>
            <a:endParaRPr lang="it-IT" altLang="it-IT" sz="2400" dirty="0" smtClean="0">
              <a:solidFill>
                <a:schemeClr val="bg1"/>
              </a:solidFill>
            </a:endParaRPr>
          </a:p>
          <a:p>
            <a:pPr marL="0" lvl="1" eaLnBrk="1" hangingPunct="1">
              <a:buFont typeface="Arial" charset="0"/>
              <a:buNone/>
              <a:defRPr/>
            </a:pPr>
            <a:endParaRPr lang="it-IT" altLang="it-IT" sz="2400" dirty="0" smtClean="0">
              <a:solidFill>
                <a:schemeClr val="bg1"/>
              </a:solidFill>
            </a:endParaRPr>
          </a:p>
          <a:p>
            <a:pPr marL="0" lvl="1" algn="just" eaLnBrk="1" hangingPunct="1">
              <a:buFont typeface="Arial" charset="0"/>
              <a:buNone/>
              <a:defRPr/>
            </a:pPr>
            <a:endParaRPr lang="it-IT" altLang="it-IT" sz="2400" dirty="0" smtClean="0">
              <a:solidFill>
                <a:schemeClr val="bg1"/>
              </a:solidFill>
            </a:endParaRPr>
          </a:p>
          <a:p>
            <a:pPr marL="0" lvl="1" algn="just" eaLnBrk="1" hangingPunct="1">
              <a:buFont typeface="Arial" charset="0"/>
              <a:buNone/>
              <a:defRPr/>
            </a:pPr>
            <a:r>
              <a:rPr lang="it-IT" altLang="it-IT" sz="2400" dirty="0" smtClean="0">
                <a:solidFill>
                  <a:schemeClr val="bg1"/>
                </a:solidFill>
              </a:rPr>
              <a:t> </a:t>
            </a:r>
            <a:endParaRPr lang="it-IT" altLang="it-IT" sz="2400" b="1" dirty="0" smtClean="0">
              <a:solidFill>
                <a:schemeClr val="bg1"/>
              </a:solidFill>
            </a:endParaRPr>
          </a:p>
          <a:p>
            <a:pPr lvl="1" algn="just" eaLnBrk="1" hangingPunct="1">
              <a:buFontTx/>
              <a:buChar char="-"/>
              <a:defRPr/>
            </a:pPr>
            <a:endParaRPr lang="it-IT" altLang="it-IT" sz="2000" b="1" dirty="0" smtClean="0">
              <a:solidFill>
                <a:schemeClr val="bg1"/>
              </a:solidFill>
            </a:endParaRPr>
          </a:p>
        </p:txBody>
      </p:sp>
      <p:sp>
        <p:nvSpPr>
          <p:cNvPr id="5345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8F96BE-7E47-4F60-B553-0C89D39C4AD6}" type="slidenum">
              <a:rPr lang="it-IT" sz="1200">
                <a:solidFill>
                  <a:srgbClr val="FFFFFF"/>
                </a:solidFill>
              </a:rPr>
              <a:pPr>
                <a:spcBef>
                  <a:spcPct val="0"/>
                </a:spcBef>
                <a:buFontTx/>
                <a:buNone/>
              </a:pPr>
              <a:t>381</a:t>
            </a:fld>
            <a:endParaRPr lang="it-IT" sz="1200">
              <a:solidFill>
                <a:srgbClr val="FFFFFF"/>
              </a:solidFill>
            </a:endParaRPr>
          </a:p>
        </p:txBody>
      </p:sp>
      <p:pic>
        <p:nvPicPr>
          <p:cNvPr id="5345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defRPr/>
            </a:pPr>
            <a:r>
              <a:rPr lang="it-IT" altLang="it-IT" sz="2400" b="1" dirty="0">
                <a:solidFill>
                  <a:schemeClr val="bg2"/>
                </a:solidFill>
                <a:latin typeface="+mn-lt"/>
                <a:cs typeface="Arial" charset="0"/>
              </a:rPr>
              <a:t>3. </a:t>
            </a:r>
            <a:r>
              <a:rPr lang="it-IT" altLang="it-IT" sz="2400" b="1" u="sng" dirty="0">
                <a:solidFill>
                  <a:schemeClr val="bg2"/>
                </a:solidFill>
                <a:latin typeface="+mn-lt"/>
                <a:cs typeface="Arial" charset="0"/>
              </a:rPr>
              <a:t>Le novità della Legge di Stabilità 2016</a:t>
            </a:r>
            <a:endParaRPr lang="it-IT" altLang="it-IT" sz="2200" dirty="0">
              <a:solidFill>
                <a:schemeClr val="bg1"/>
              </a:solidFill>
              <a:latin typeface="+mn-lt"/>
              <a:cs typeface="Arial" charset="0"/>
            </a:endParaRPr>
          </a:p>
        </p:txBody>
      </p:sp>
      <p:pic>
        <p:nvPicPr>
          <p:cNvPr id="53453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a destra con strisce 8"/>
          <p:cNvSpPr/>
          <p:nvPr/>
        </p:nvSpPr>
        <p:spPr>
          <a:xfrm>
            <a:off x="4356100" y="4797425"/>
            <a:ext cx="977900" cy="4841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1000" b="1" u="sng" dirty="0" smtClean="0">
              <a:solidFill>
                <a:schemeClr val="bg1"/>
              </a:solidFill>
            </a:endParaRPr>
          </a:p>
          <a:p>
            <a:pPr marL="0" lvl="1" eaLnBrk="1" hangingPunct="1">
              <a:buFont typeface="Arial" charset="0"/>
              <a:buNone/>
              <a:defRPr/>
            </a:pPr>
            <a:r>
              <a:rPr lang="it-IT" altLang="it-IT" sz="2400" b="1" u="sng" dirty="0" smtClean="0">
                <a:solidFill>
                  <a:schemeClr val="bg1"/>
                </a:solidFill>
              </a:rPr>
              <a:t>CIG in deroga 2016</a:t>
            </a:r>
          </a:p>
          <a:p>
            <a:pPr marL="0" lvl="1" algn="just" eaLnBrk="1" hangingPunct="1">
              <a:buFont typeface="Arial" charset="0"/>
              <a:buNone/>
              <a:defRPr/>
            </a:pPr>
            <a:r>
              <a:rPr lang="it-IT" altLang="it-IT" sz="2400" dirty="0" smtClean="0">
                <a:solidFill>
                  <a:schemeClr val="bg1"/>
                </a:solidFill>
              </a:rPr>
              <a:t>Il D.I. n. 83473/2014 aveva previsto i seguenti limiti di durata:</a:t>
            </a:r>
          </a:p>
          <a:p>
            <a:pPr marL="0" lvl="1" algn="just" eaLnBrk="1" hangingPunct="1">
              <a:buFontTx/>
              <a:buChar char="-"/>
              <a:defRPr/>
            </a:pPr>
            <a:r>
              <a:rPr lang="it-IT" altLang="it-IT" sz="2400" b="1" dirty="0" smtClean="0">
                <a:solidFill>
                  <a:schemeClr val="bg1"/>
                </a:solidFill>
              </a:rPr>
              <a:t>2014</a:t>
            </a:r>
            <a:r>
              <a:rPr lang="it-IT" altLang="it-IT" sz="2400" dirty="0" smtClean="0">
                <a:solidFill>
                  <a:schemeClr val="bg1"/>
                </a:solidFill>
              </a:rPr>
              <a:t>: per un periodo non superiore a 11 mesi in un anno;</a:t>
            </a:r>
          </a:p>
          <a:p>
            <a:pPr marL="0" lvl="1" algn="just" eaLnBrk="1" hangingPunct="1">
              <a:buFontTx/>
              <a:buChar char="-"/>
              <a:defRPr/>
            </a:pPr>
            <a:r>
              <a:rPr lang="it-IT" altLang="it-IT" sz="2400" b="1" dirty="0" smtClean="0">
                <a:solidFill>
                  <a:schemeClr val="bg1"/>
                </a:solidFill>
              </a:rPr>
              <a:t>2015</a:t>
            </a:r>
            <a:r>
              <a:rPr lang="it-IT" altLang="it-IT" sz="2400" dirty="0" smtClean="0">
                <a:solidFill>
                  <a:schemeClr val="bg1"/>
                </a:solidFill>
              </a:rPr>
              <a:t>: per un periodo non superiore a 5 mesi in un anno.</a:t>
            </a:r>
          </a:p>
          <a:p>
            <a:pPr marL="0" lvl="1" algn="just" eaLnBrk="1" hangingPunct="1">
              <a:buFont typeface="Arial" charset="0"/>
              <a:buNone/>
              <a:defRPr/>
            </a:pPr>
            <a:endParaRPr lang="it-IT" altLang="it-IT" sz="2400" dirty="0" smtClean="0">
              <a:solidFill>
                <a:schemeClr val="bg1"/>
              </a:solidFill>
            </a:endParaRPr>
          </a:p>
          <a:p>
            <a:pPr marL="0" lvl="1" algn="just" eaLnBrk="1" hangingPunct="1">
              <a:buFont typeface="Arial" charset="0"/>
              <a:buNone/>
              <a:defRPr/>
            </a:pPr>
            <a:r>
              <a:rPr lang="it-IT" altLang="it-IT" sz="2400" dirty="0" smtClean="0">
                <a:solidFill>
                  <a:schemeClr val="bg1"/>
                </a:solidFill>
              </a:rPr>
              <a:t>La </a:t>
            </a:r>
            <a:r>
              <a:rPr lang="it-IT" altLang="it-IT" sz="2400" b="1" dirty="0" smtClean="0">
                <a:solidFill>
                  <a:schemeClr val="bg1"/>
                </a:solidFill>
              </a:rPr>
              <a:t>l. n. 208/2015 </a:t>
            </a:r>
            <a:r>
              <a:rPr lang="it-IT" altLang="it-IT" sz="2400" dirty="0" smtClean="0">
                <a:solidFill>
                  <a:schemeClr val="bg1"/>
                </a:solidFill>
              </a:rPr>
              <a:t>ha previsto il seguente limite di durata:</a:t>
            </a:r>
          </a:p>
          <a:p>
            <a:pPr marL="0" lvl="1" algn="just" eaLnBrk="1" hangingPunct="1">
              <a:buFont typeface="Arial" charset="0"/>
              <a:buNone/>
              <a:defRPr/>
            </a:pPr>
            <a:r>
              <a:rPr lang="it-IT" altLang="it-IT" sz="2400" dirty="0" smtClean="0">
                <a:solidFill>
                  <a:schemeClr val="bg1"/>
                </a:solidFill>
              </a:rPr>
              <a:t>- </a:t>
            </a:r>
            <a:r>
              <a:rPr lang="it-IT" altLang="it-IT" sz="2400" b="1" u="sng" dirty="0" smtClean="0">
                <a:solidFill>
                  <a:schemeClr val="bg1"/>
                </a:solidFill>
              </a:rPr>
              <a:t>2016</a:t>
            </a:r>
            <a:r>
              <a:rPr lang="it-IT" altLang="it-IT" sz="2400" dirty="0" smtClean="0">
                <a:solidFill>
                  <a:schemeClr val="bg1"/>
                </a:solidFill>
              </a:rPr>
              <a:t>: </a:t>
            </a:r>
            <a:r>
              <a:rPr lang="it-IT" altLang="it-IT" sz="2400" i="1" dirty="0" smtClean="0">
                <a:solidFill>
                  <a:schemeClr val="bg1"/>
                </a:solidFill>
              </a:rPr>
              <a:t>concesso o prorogato per un periodo non superiore a 3 mesi nell’arco di un anno</a:t>
            </a:r>
            <a:r>
              <a:rPr lang="it-IT" altLang="it-IT" sz="2400" dirty="0" smtClean="0">
                <a:solidFill>
                  <a:schemeClr val="bg1"/>
                </a:solidFill>
              </a:rPr>
              <a:t>.</a:t>
            </a:r>
          </a:p>
          <a:p>
            <a:pPr marL="0" lvl="1" algn="just" eaLnBrk="1" hangingPunct="1">
              <a:buFontTx/>
              <a:buChar char="-"/>
              <a:defRPr/>
            </a:pPr>
            <a:endParaRPr lang="it-IT" altLang="it-IT" sz="2400" dirty="0" smtClean="0">
              <a:solidFill>
                <a:schemeClr val="bg1"/>
              </a:solidFill>
            </a:endParaRPr>
          </a:p>
          <a:p>
            <a:pPr marL="0" lvl="1" eaLnBrk="1" hangingPunct="1">
              <a:buFont typeface="Arial" charset="0"/>
              <a:buNone/>
              <a:defRPr/>
            </a:pPr>
            <a:endParaRPr lang="it-IT" altLang="it-IT" sz="2400" dirty="0" smtClean="0">
              <a:solidFill>
                <a:schemeClr val="bg1"/>
              </a:solidFill>
            </a:endParaRPr>
          </a:p>
          <a:p>
            <a:pPr marL="0" lvl="1" algn="just" eaLnBrk="1" hangingPunct="1">
              <a:buFont typeface="Arial" charset="0"/>
              <a:buNone/>
              <a:defRPr/>
            </a:pPr>
            <a:endParaRPr lang="it-IT" altLang="it-IT" sz="2400" dirty="0" smtClean="0">
              <a:solidFill>
                <a:schemeClr val="bg1"/>
              </a:solidFill>
            </a:endParaRPr>
          </a:p>
          <a:p>
            <a:pPr marL="0" lvl="1" algn="just" eaLnBrk="1" hangingPunct="1">
              <a:buFont typeface="Arial" charset="0"/>
              <a:buNone/>
              <a:defRPr/>
            </a:pPr>
            <a:r>
              <a:rPr lang="it-IT" altLang="it-IT" sz="2400" dirty="0" smtClean="0">
                <a:solidFill>
                  <a:schemeClr val="bg1"/>
                </a:solidFill>
              </a:rPr>
              <a:t> </a:t>
            </a:r>
            <a:endParaRPr lang="it-IT" altLang="it-IT" sz="2400" b="1" dirty="0" smtClean="0">
              <a:solidFill>
                <a:schemeClr val="bg1"/>
              </a:solidFill>
            </a:endParaRPr>
          </a:p>
          <a:p>
            <a:pPr lvl="1" algn="just" eaLnBrk="1" hangingPunct="1">
              <a:buFontTx/>
              <a:buChar char="-"/>
              <a:defRPr/>
            </a:pPr>
            <a:endParaRPr lang="it-IT" altLang="it-IT" sz="2000" b="1" dirty="0" smtClean="0">
              <a:solidFill>
                <a:schemeClr val="bg1"/>
              </a:solidFill>
            </a:endParaRPr>
          </a:p>
        </p:txBody>
      </p:sp>
      <p:sp>
        <p:nvSpPr>
          <p:cNvPr id="5355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9821CB-F2D7-4FB3-9182-A482777BBC04}" type="slidenum">
              <a:rPr lang="it-IT" sz="1200">
                <a:solidFill>
                  <a:srgbClr val="FFFFFF"/>
                </a:solidFill>
              </a:rPr>
              <a:pPr>
                <a:spcBef>
                  <a:spcPct val="0"/>
                </a:spcBef>
                <a:buFontTx/>
                <a:buNone/>
              </a:pPr>
              <a:t>382</a:t>
            </a:fld>
            <a:endParaRPr lang="it-IT" sz="1200">
              <a:solidFill>
                <a:srgbClr val="FFFFFF"/>
              </a:solidFill>
            </a:endParaRPr>
          </a:p>
        </p:txBody>
      </p:sp>
      <p:pic>
        <p:nvPicPr>
          <p:cNvPr id="5355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defRPr/>
            </a:pPr>
            <a:r>
              <a:rPr lang="it-IT" altLang="it-IT" sz="2400" b="1" dirty="0">
                <a:solidFill>
                  <a:schemeClr val="bg2"/>
                </a:solidFill>
                <a:latin typeface="+mn-lt"/>
                <a:cs typeface="Arial" charset="0"/>
              </a:rPr>
              <a:t>3. </a:t>
            </a:r>
            <a:r>
              <a:rPr lang="it-IT" altLang="it-IT" sz="2400" b="1" u="sng" dirty="0">
                <a:solidFill>
                  <a:schemeClr val="bg2"/>
                </a:solidFill>
                <a:latin typeface="+mn-lt"/>
                <a:cs typeface="Arial" charset="0"/>
              </a:rPr>
              <a:t>Le novità della Legge di Stabilità 2016</a:t>
            </a:r>
            <a:endParaRPr lang="it-IT" altLang="it-IT" sz="2200" dirty="0">
              <a:solidFill>
                <a:schemeClr val="bg1"/>
              </a:solidFill>
              <a:latin typeface="+mn-lt"/>
              <a:cs typeface="Arial" charset="0"/>
            </a:endParaRPr>
          </a:p>
        </p:txBody>
      </p:sp>
      <p:pic>
        <p:nvPicPr>
          <p:cNvPr id="53555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5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1000" b="1" u="sng" dirty="0" smtClean="0">
              <a:solidFill>
                <a:schemeClr val="bg1"/>
              </a:solidFill>
            </a:endParaRPr>
          </a:p>
          <a:p>
            <a:pPr marL="0" lvl="1" eaLnBrk="1" hangingPunct="1">
              <a:buFont typeface="Arial" charset="0"/>
              <a:buNone/>
              <a:defRPr/>
            </a:pPr>
            <a:r>
              <a:rPr lang="it-IT" altLang="it-IT" sz="2400" b="1" u="sng" dirty="0" smtClean="0">
                <a:solidFill>
                  <a:schemeClr val="bg1"/>
                </a:solidFill>
              </a:rPr>
              <a:t>Mobilità  in deroga 2016</a:t>
            </a:r>
          </a:p>
          <a:p>
            <a:pPr marL="0" lvl="1" eaLnBrk="1" hangingPunct="1">
              <a:buFont typeface="Arial" charset="0"/>
              <a:buNone/>
              <a:defRPr/>
            </a:pPr>
            <a:endParaRPr lang="it-IT" altLang="it-IT" sz="1000" b="1" u="sng" dirty="0" smtClean="0">
              <a:solidFill>
                <a:schemeClr val="bg1"/>
              </a:solidFill>
            </a:endParaRPr>
          </a:p>
          <a:p>
            <a:pPr marL="0" lvl="1" algn="just" eaLnBrk="1" hangingPunct="1">
              <a:buFont typeface="Arial" charset="0"/>
              <a:buNone/>
              <a:defRPr/>
            </a:pPr>
            <a:r>
              <a:rPr lang="it-IT" altLang="it-IT" sz="2400" dirty="0" smtClean="0">
                <a:solidFill>
                  <a:schemeClr val="bg1"/>
                </a:solidFill>
              </a:rPr>
              <a:t>Il D.I. n. 83473/2014 aveva previsto i seguenti limiti di durata:</a:t>
            </a:r>
          </a:p>
          <a:p>
            <a:pPr marL="0" lvl="1" eaLnBrk="1" hangingPunct="1">
              <a:buFont typeface="Arial" charset="0"/>
              <a:buNone/>
              <a:defRPr/>
            </a:pPr>
            <a:r>
              <a:rPr lang="it-IT" altLang="it-IT" sz="2400" b="1" u="sng" dirty="0" smtClean="0">
                <a:solidFill>
                  <a:schemeClr val="bg1"/>
                </a:solidFill>
              </a:rPr>
              <a:t>2014</a:t>
            </a:r>
          </a:p>
          <a:p>
            <a:pPr marL="0" lvl="1" algn="just" eaLnBrk="1" hangingPunct="1">
              <a:buFontTx/>
              <a:buChar char="-"/>
              <a:defRPr/>
            </a:pPr>
            <a:r>
              <a:rPr lang="it-IT" altLang="it-IT" sz="2200" dirty="0" smtClean="0">
                <a:solidFill>
                  <a:schemeClr val="bg1"/>
                </a:solidFill>
              </a:rPr>
              <a:t> </a:t>
            </a:r>
            <a:r>
              <a:rPr lang="it-IT" altLang="it-IT" sz="2200" u="sng" dirty="0" smtClean="0">
                <a:solidFill>
                  <a:schemeClr val="bg1"/>
                </a:solidFill>
              </a:rPr>
              <a:t>per coloro che abbiano già beneficiato di prestazioni di mobilità in deroga per almeno 3 anni, anche non continuativi</a:t>
            </a:r>
            <a:r>
              <a:rPr lang="it-IT" altLang="it-IT" sz="2200" dirty="0" smtClean="0">
                <a:solidFill>
                  <a:schemeClr val="bg1"/>
                </a:solidFill>
              </a:rPr>
              <a:t>: per un periodo temporale complessivo di </a:t>
            </a:r>
            <a:r>
              <a:rPr lang="it-IT" altLang="it-IT" sz="2200" b="1" dirty="0" smtClean="0">
                <a:solidFill>
                  <a:schemeClr val="bg1"/>
                </a:solidFill>
              </a:rPr>
              <a:t>5 mesi </a:t>
            </a:r>
            <a:r>
              <a:rPr lang="it-IT" altLang="it-IT" sz="2200" dirty="0" smtClean="0">
                <a:solidFill>
                  <a:schemeClr val="bg1"/>
                </a:solidFill>
              </a:rPr>
              <a:t>nel 2014 (più altri 3 mesi nelle aree svantaggiate);</a:t>
            </a:r>
          </a:p>
          <a:p>
            <a:pPr marL="0" lvl="1" algn="just" eaLnBrk="1" hangingPunct="1">
              <a:buFontTx/>
              <a:buChar char="-"/>
              <a:defRPr/>
            </a:pPr>
            <a:r>
              <a:rPr lang="it-IT" altLang="it-IT" sz="2200" dirty="0" smtClean="0">
                <a:solidFill>
                  <a:schemeClr val="bg1"/>
                </a:solidFill>
              </a:rPr>
              <a:t>  </a:t>
            </a:r>
            <a:r>
              <a:rPr lang="it-IT" altLang="it-IT" sz="2200" u="sng" dirty="0" smtClean="0">
                <a:solidFill>
                  <a:schemeClr val="bg1"/>
                </a:solidFill>
              </a:rPr>
              <a:t>per coloro che abbiano beneficiato di prestazioni di mobilità in deroga per un periodo inferiore a 3 anni, anche non continuativi</a:t>
            </a:r>
            <a:r>
              <a:rPr lang="it-IT" altLang="it-IT" sz="2200" dirty="0" smtClean="0">
                <a:solidFill>
                  <a:schemeClr val="bg1"/>
                </a:solidFill>
              </a:rPr>
              <a:t>: per un periodo temporale complessivo di </a:t>
            </a:r>
            <a:r>
              <a:rPr lang="it-IT" altLang="it-IT" sz="2200" b="1" dirty="0" smtClean="0">
                <a:solidFill>
                  <a:schemeClr val="bg1"/>
                </a:solidFill>
              </a:rPr>
              <a:t>7 mesi </a:t>
            </a:r>
            <a:r>
              <a:rPr lang="it-IT" altLang="it-IT" sz="2200" dirty="0" smtClean="0">
                <a:solidFill>
                  <a:schemeClr val="bg1"/>
                </a:solidFill>
              </a:rPr>
              <a:t>nel 2014 (più altri 3 mesi nelle aree svantaggiate).</a:t>
            </a:r>
            <a:endParaRPr lang="it-IT" altLang="it-IT" sz="2400" dirty="0" smtClean="0">
              <a:solidFill>
                <a:schemeClr val="bg1"/>
              </a:solidFill>
            </a:endParaRPr>
          </a:p>
          <a:p>
            <a:pPr marL="0" lvl="1" algn="just" eaLnBrk="1" hangingPunct="1">
              <a:buFont typeface="Arial" charset="0"/>
              <a:buNone/>
              <a:defRPr/>
            </a:pPr>
            <a:r>
              <a:rPr lang="it-IT" altLang="it-IT" sz="2400" dirty="0" smtClean="0">
                <a:solidFill>
                  <a:schemeClr val="bg1"/>
                </a:solidFill>
              </a:rPr>
              <a:t> </a:t>
            </a:r>
            <a:endParaRPr lang="it-IT" altLang="it-IT" sz="2400" b="1" dirty="0" smtClean="0">
              <a:solidFill>
                <a:schemeClr val="bg1"/>
              </a:solidFill>
            </a:endParaRPr>
          </a:p>
          <a:p>
            <a:pPr lvl="1" algn="just" eaLnBrk="1" hangingPunct="1">
              <a:buFontTx/>
              <a:buChar char="-"/>
              <a:defRPr/>
            </a:pPr>
            <a:endParaRPr lang="it-IT" altLang="it-IT" sz="2000" b="1" dirty="0" smtClean="0">
              <a:solidFill>
                <a:schemeClr val="bg1"/>
              </a:solidFill>
            </a:endParaRPr>
          </a:p>
        </p:txBody>
      </p:sp>
      <p:sp>
        <p:nvSpPr>
          <p:cNvPr id="5365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035334-4946-43F4-8D9F-8C8A43135FDE}" type="slidenum">
              <a:rPr lang="it-IT" sz="1200">
                <a:solidFill>
                  <a:srgbClr val="FFFFFF"/>
                </a:solidFill>
              </a:rPr>
              <a:pPr>
                <a:spcBef>
                  <a:spcPct val="0"/>
                </a:spcBef>
                <a:buFontTx/>
                <a:buNone/>
              </a:pPr>
              <a:t>383</a:t>
            </a:fld>
            <a:endParaRPr lang="it-IT" sz="1200">
              <a:solidFill>
                <a:srgbClr val="FFFFFF"/>
              </a:solidFill>
            </a:endParaRPr>
          </a:p>
        </p:txBody>
      </p:sp>
      <p:pic>
        <p:nvPicPr>
          <p:cNvPr id="5365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defRPr/>
            </a:pPr>
            <a:r>
              <a:rPr lang="it-IT" altLang="it-IT" sz="2400" b="1" dirty="0">
                <a:solidFill>
                  <a:schemeClr val="bg2"/>
                </a:solidFill>
                <a:latin typeface="+mn-lt"/>
                <a:cs typeface="Arial" charset="0"/>
              </a:rPr>
              <a:t>3. </a:t>
            </a:r>
            <a:r>
              <a:rPr lang="it-IT" altLang="it-IT" sz="2400" b="1" u="sng" dirty="0">
                <a:solidFill>
                  <a:schemeClr val="bg2"/>
                </a:solidFill>
                <a:latin typeface="+mn-lt"/>
                <a:cs typeface="Arial" charset="0"/>
              </a:rPr>
              <a:t>Le novità della Legge di Stabilità 2016</a:t>
            </a:r>
            <a:endParaRPr lang="it-IT" altLang="it-IT" sz="2200" dirty="0">
              <a:solidFill>
                <a:schemeClr val="bg1"/>
              </a:solidFill>
              <a:latin typeface="+mn-lt"/>
              <a:cs typeface="Arial" charset="0"/>
            </a:endParaRPr>
          </a:p>
        </p:txBody>
      </p:sp>
      <p:pic>
        <p:nvPicPr>
          <p:cNvPr id="53658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323850" y="1989138"/>
            <a:ext cx="8569325" cy="4535487"/>
          </a:xfrm>
        </p:spPr>
        <p:txBody>
          <a:bodyPr/>
          <a:lstStyle/>
          <a:p>
            <a:pPr marL="0" lvl="1" eaLnBrk="1" hangingPunct="1">
              <a:buFont typeface="Arial" charset="0"/>
              <a:buNone/>
              <a:defRPr/>
            </a:pPr>
            <a:r>
              <a:rPr lang="it-IT" altLang="it-IT" sz="2400" b="1" u="sng" dirty="0" smtClean="0">
                <a:solidFill>
                  <a:schemeClr val="bg1"/>
                </a:solidFill>
              </a:rPr>
              <a:t>Mobilità  in deroga 2016</a:t>
            </a:r>
          </a:p>
          <a:p>
            <a:pPr marL="0" lvl="1" eaLnBrk="1" hangingPunct="1">
              <a:buFont typeface="Arial" charset="0"/>
              <a:buNone/>
              <a:defRPr/>
            </a:pPr>
            <a:endParaRPr lang="it-IT" altLang="it-IT" sz="1000" b="1" u="sng" dirty="0" smtClean="0">
              <a:solidFill>
                <a:schemeClr val="bg1"/>
              </a:solidFill>
            </a:endParaRPr>
          </a:p>
          <a:p>
            <a:pPr marL="0" lvl="1" algn="just" eaLnBrk="1" hangingPunct="1">
              <a:buFont typeface="Arial" charset="0"/>
              <a:buNone/>
              <a:defRPr/>
            </a:pPr>
            <a:r>
              <a:rPr lang="it-IT" altLang="it-IT" sz="2400" dirty="0" smtClean="0">
                <a:solidFill>
                  <a:schemeClr val="bg1"/>
                </a:solidFill>
              </a:rPr>
              <a:t>Il D.I. n. 83473/2014 aveva previsto i seguenti limiti di durata:</a:t>
            </a:r>
          </a:p>
          <a:p>
            <a:pPr marL="0" lvl="1" eaLnBrk="1" hangingPunct="1">
              <a:buFont typeface="Arial" charset="0"/>
              <a:buNone/>
              <a:defRPr/>
            </a:pPr>
            <a:r>
              <a:rPr lang="it-IT" altLang="it-IT" sz="2400" b="1" u="sng" dirty="0" smtClean="0">
                <a:solidFill>
                  <a:schemeClr val="bg1"/>
                </a:solidFill>
              </a:rPr>
              <a:t>2015-2016</a:t>
            </a:r>
          </a:p>
          <a:p>
            <a:pPr marL="0" lvl="1" algn="just" eaLnBrk="1" hangingPunct="1">
              <a:buFontTx/>
              <a:buChar char="-"/>
              <a:defRPr/>
            </a:pPr>
            <a:r>
              <a:rPr lang="it-IT" altLang="it-IT" sz="2200" dirty="0" smtClean="0">
                <a:solidFill>
                  <a:schemeClr val="bg1"/>
                </a:solidFill>
              </a:rPr>
              <a:t> </a:t>
            </a:r>
            <a:r>
              <a:rPr lang="it-IT" altLang="it-IT" sz="2200" u="sng" dirty="0" smtClean="0">
                <a:solidFill>
                  <a:schemeClr val="bg1"/>
                </a:solidFill>
              </a:rPr>
              <a:t>per coloro che abbiano già beneficiato di prestazioni di mobilità in deroga per almeno 3 anni, anche non continuativi</a:t>
            </a:r>
            <a:r>
              <a:rPr lang="it-IT" altLang="it-IT" sz="2200" dirty="0" smtClean="0">
                <a:solidFill>
                  <a:schemeClr val="bg1"/>
                </a:solidFill>
              </a:rPr>
              <a:t>: </a:t>
            </a:r>
            <a:r>
              <a:rPr lang="it-IT" altLang="it-IT" sz="2200" b="1" dirty="0" smtClean="0">
                <a:solidFill>
                  <a:schemeClr val="bg1"/>
                </a:solidFill>
              </a:rPr>
              <a:t>nessun trattamento</a:t>
            </a:r>
            <a:r>
              <a:rPr lang="it-IT" altLang="it-IT" sz="2200" dirty="0" smtClean="0">
                <a:solidFill>
                  <a:schemeClr val="bg1"/>
                </a:solidFill>
              </a:rPr>
              <a:t>;</a:t>
            </a:r>
          </a:p>
          <a:p>
            <a:pPr marL="0" lvl="1" algn="just" eaLnBrk="1" hangingPunct="1">
              <a:buFontTx/>
              <a:buChar char="-"/>
              <a:defRPr/>
            </a:pPr>
            <a:r>
              <a:rPr lang="it-IT" altLang="it-IT" sz="2200" dirty="0" smtClean="0">
                <a:solidFill>
                  <a:schemeClr val="bg1"/>
                </a:solidFill>
              </a:rPr>
              <a:t>  </a:t>
            </a:r>
            <a:r>
              <a:rPr lang="it-IT" altLang="it-IT" sz="2200" u="sng" dirty="0" smtClean="0">
                <a:solidFill>
                  <a:schemeClr val="bg1"/>
                </a:solidFill>
              </a:rPr>
              <a:t>per coloro che abbiano beneficiato di prestazioni di mobilità in deroga per un periodo inferiore a 3 anni, anche non continuativi</a:t>
            </a:r>
            <a:r>
              <a:rPr lang="it-IT" altLang="it-IT" sz="2200" dirty="0" smtClean="0">
                <a:solidFill>
                  <a:schemeClr val="bg1"/>
                </a:solidFill>
              </a:rPr>
              <a:t>: per non più di </a:t>
            </a:r>
            <a:r>
              <a:rPr lang="it-IT" altLang="it-IT" sz="2200" b="1" dirty="0" smtClean="0">
                <a:solidFill>
                  <a:schemeClr val="bg1"/>
                </a:solidFill>
              </a:rPr>
              <a:t>6 mesi</a:t>
            </a:r>
            <a:r>
              <a:rPr lang="it-IT" altLang="it-IT" sz="2200" dirty="0" smtClean="0">
                <a:solidFill>
                  <a:schemeClr val="bg1"/>
                </a:solidFill>
              </a:rPr>
              <a:t>, non ulteriormente prorogabili (più altri 2 mesi nelle aree svantaggiate).</a:t>
            </a:r>
          </a:p>
          <a:p>
            <a:pPr marL="0" lvl="1" algn="just" eaLnBrk="1" hangingPunct="1">
              <a:buFontTx/>
              <a:buChar char="-"/>
              <a:defRPr/>
            </a:pPr>
            <a:endParaRPr lang="it-IT" altLang="it-IT" sz="800" dirty="0" smtClean="0">
              <a:solidFill>
                <a:schemeClr val="bg1"/>
              </a:solidFill>
            </a:endParaRPr>
          </a:p>
          <a:p>
            <a:pPr marL="0" lvl="1" algn="just" eaLnBrk="1" hangingPunct="1">
              <a:buFont typeface="Arial" charset="0"/>
              <a:buNone/>
              <a:defRPr/>
            </a:pPr>
            <a:r>
              <a:rPr lang="it-IT" altLang="it-IT" sz="2200" dirty="0" smtClean="0">
                <a:solidFill>
                  <a:schemeClr val="bg1"/>
                </a:solidFill>
              </a:rPr>
              <a:t> </a:t>
            </a:r>
            <a:endParaRPr lang="it-IT" altLang="it-IT" sz="2400" dirty="0" smtClean="0">
              <a:solidFill>
                <a:schemeClr val="bg1"/>
              </a:solidFill>
            </a:endParaRPr>
          </a:p>
          <a:p>
            <a:pPr marL="0" lvl="1" algn="just" eaLnBrk="1" hangingPunct="1">
              <a:buFont typeface="Arial" charset="0"/>
              <a:buNone/>
              <a:defRPr/>
            </a:pPr>
            <a:r>
              <a:rPr lang="it-IT" altLang="it-IT" sz="2400" dirty="0" smtClean="0">
                <a:solidFill>
                  <a:schemeClr val="bg1"/>
                </a:solidFill>
              </a:rPr>
              <a:t> </a:t>
            </a:r>
            <a:endParaRPr lang="it-IT" altLang="it-IT" sz="2400" b="1" dirty="0" smtClean="0">
              <a:solidFill>
                <a:schemeClr val="bg1"/>
              </a:solidFill>
            </a:endParaRPr>
          </a:p>
          <a:p>
            <a:pPr lvl="1" algn="just" eaLnBrk="1" hangingPunct="1">
              <a:buFontTx/>
              <a:buChar char="-"/>
              <a:defRPr/>
            </a:pPr>
            <a:endParaRPr lang="it-IT" altLang="it-IT" sz="2000" b="1" dirty="0" smtClean="0">
              <a:solidFill>
                <a:schemeClr val="bg1"/>
              </a:solidFill>
            </a:endParaRPr>
          </a:p>
        </p:txBody>
      </p:sp>
      <p:sp>
        <p:nvSpPr>
          <p:cNvPr id="5376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9DF934-8327-4BCD-8505-93E59A125146}" type="slidenum">
              <a:rPr lang="it-IT" sz="1200">
                <a:solidFill>
                  <a:srgbClr val="FFFFFF"/>
                </a:solidFill>
              </a:rPr>
              <a:pPr>
                <a:spcBef>
                  <a:spcPct val="0"/>
                </a:spcBef>
                <a:buFontTx/>
                <a:buNone/>
              </a:pPr>
              <a:t>384</a:t>
            </a:fld>
            <a:endParaRPr lang="it-IT" sz="1200">
              <a:solidFill>
                <a:srgbClr val="FFFFFF"/>
              </a:solidFill>
            </a:endParaRPr>
          </a:p>
        </p:txBody>
      </p:sp>
      <p:pic>
        <p:nvPicPr>
          <p:cNvPr id="53760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defRPr/>
            </a:pPr>
            <a:r>
              <a:rPr lang="it-IT" altLang="it-IT" sz="2400" b="1" dirty="0">
                <a:solidFill>
                  <a:schemeClr val="bg2"/>
                </a:solidFill>
                <a:latin typeface="+mn-lt"/>
                <a:cs typeface="Arial" charset="0"/>
              </a:rPr>
              <a:t>3. </a:t>
            </a:r>
            <a:r>
              <a:rPr lang="it-IT" altLang="it-IT" sz="2400" b="1" u="sng" dirty="0">
                <a:solidFill>
                  <a:schemeClr val="bg2"/>
                </a:solidFill>
                <a:latin typeface="+mn-lt"/>
                <a:cs typeface="Arial" charset="0"/>
              </a:rPr>
              <a:t>Le novità della Legge di Stabilità 2016</a:t>
            </a:r>
            <a:endParaRPr lang="it-IT" altLang="it-IT" sz="2200" dirty="0">
              <a:solidFill>
                <a:schemeClr val="bg1"/>
              </a:solidFill>
              <a:latin typeface="+mn-lt"/>
              <a:cs typeface="Arial" charset="0"/>
            </a:endParaRPr>
          </a:p>
        </p:txBody>
      </p:sp>
      <p:pic>
        <p:nvPicPr>
          <p:cNvPr id="53760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323850" y="1989138"/>
            <a:ext cx="8569325" cy="4535487"/>
          </a:xfrm>
        </p:spPr>
        <p:txBody>
          <a:bodyPr/>
          <a:lstStyle/>
          <a:p>
            <a:pPr marL="0" lvl="1" eaLnBrk="1" hangingPunct="1">
              <a:buFont typeface="Arial" charset="0"/>
              <a:buNone/>
              <a:defRPr/>
            </a:pPr>
            <a:r>
              <a:rPr lang="it-IT" altLang="it-IT" sz="2400" b="1" u="sng" dirty="0" smtClean="0">
                <a:solidFill>
                  <a:schemeClr val="bg1"/>
                </a:solidFill>
              </a:rPr>
              <a:t>Mobilità  in deroga 2016</a:t>
            </a:r>
          </a:p>
          <a:p>
            <a:pPr marL="0" lvl="1" eaLnBrk="1" hangingPunct="1">
              <a:buFont typeface="Arial" charset="0"/>
              <a:buNone/>
              <a:defRPr/>
            </a:pPr>
            <a:endParaRPr lang="it-IT" altLang="it-IT" sz="1000" b="1" u="sng" dirty="0" smtClean="0">
              <a:solidFill>
                <a:schemeClr val="bg1"/>
              </a:solidFill>
            </a:endParaRPr>
          </a:p>
          <a:p>
            <a:pPr marL="0" lvl="1" algn="just" eaLnBrk="1" hangingPunct="1">
              <a:buFont typeface="Arial" charset="0"/>
              <a:buNone/>
              <a:defRPr/>
            </a:pPr>
            <a:r>
              <a:rPr lang="it-IT" altLang="it-IT" sz="2400" dirty="0" smtClean="0">
                <a:solidFill>
                  <a:schemeClr val="bg1"/>
                </a:solidFill>
              </a:rPr>
              <a:t>La legge di stabilità 2016 interviene sul limite residuo dell’applicazione della </a:t>
            </a:r>
            <a:r>
              <a:rPr lang="it-IT" altLang="it-IT" sz="2400" b="1" dirty="0" smtClean="0">
                <a:solidFill>
                  <a:schemeClr val="bg1"/>
                </a:solidFill>
              </a:rPr>
              <a:t>Mobilità in deroga dettando una rettifica per il 2016</a:t>
            </a:r>
            <a:r>
              <a:rPr lang="it-IT" altLang="it-IT" sz="2400" dirty="0" smtClean="0">
                <a:solidFill>
                  <a:schemeClr val="bg1"/>
                </a:solidFill>
              </a:rPr>
              <a:t>:</a:t>
            </a:r>
          </a:p>
          <a:p>
            <a:pPr marL="0" lvl="1" algn="just" eaLnBrk="1" hangingPunct="1">
              <a:buFont typeface="Arial" charset="0"/>
              <a:buNone/>
              <a:defRPr/>
            </a:pPr>
            <a:r>
              <a:rPr lang="it-IT" altLang="it-IT" sz="2200" b="1" dirty="0" smtClean="0">
                <a:solidFill>
                  <a:schemeClr val="bg1"/>
                </a:solidFill>
              </a:rPr>
              <a:t>1)  </a:t>
            </a:r>
            <a:r>
              <a:rPr lang="it-IT" altLang="it-IT" sz="2200" dirty="0" smtClean="0">
                <a:solidFill>
                  <a:schemeClr val="bg1"/>
                </a:solidFill>
              </a:rPr>
              <a:t>Fermo restando che il trattamento di Mobilità in deroga non può essere concesso ai lavoratori che - alla data di decorrenza del trattamento - abbiano già beneficiato di prestazioni di mobilità in deroga per almeno tre anni, anche non continuativi ... </a:t>
            </a:r>
          </a:p>
          <a:p>
            <a:pPr marL="0" lvl="1" algn="just" eaLnBrk="1" hangingPunct="1">
              <a:buFont typeface="Arial" charset="0"/>
              <a:buNone/>
              <a:defRPr/>
            </a:pPr>
            <a:r>
              <a:rPr lang="it-IT" altLang="it-IT" sz="2200" b="1" dirty="0" smtClean="0">
                <a:solidFill>
                  <a:schemeClr val="bg1"/>
                </a:solidFill>
              </a:rPr>
              <a:t>2)   </a:t>
            </a:r>
            <a:r>
              <a:rPr lang="it-IT" altLang="it-IT" sz="2200" dirty="0" smtClean="0">
                <a:solidFill>
                  <a:schemeClr val="bg1"/>
                </a:solidFill>
              </a:rPr>
              <a:t>Per i restanti lavoratori il trattamento può essere concesso </a:t>
            </a:r>
            <a:r>
              <a:rPr lang="it-IT" altLang="it-IT" sz="2200" b="1" dirty="0" smtClean="0">
                <a:solidFill>
                  <a:schemeClr val="bg1"/>
                </a:solidFill>
              </a:rPr>
              <a:t>per non più di 4 mesi (non più 6)</a:t>
            </a:r>
            <a:r>
              <a:rPr lang="it-IT" altLang="it-IT" sz="2200" dirty="0" smtClean="0">
                <a:solidFill>
                  <a:schemeClr val="bg1"/>
                </a:solidFill>
              </a:rPr>
              <a:t>, non ulteriormente prorogabili (più altri 2 mesi nelle aree svantaggiate).</a:t>
            </a:r>
            <a:r>
              <a:rPr lang="it-IT" altLang="it-IT" sz="2400" dirty="0" smtClean="0">
                <a:solidFill>
                  <a:schemeClr val="bg1"/>
                </a:solidFill>
              </a:rPr>
              <a:t> </a:t>
            </a:r>
            <a:endParaRPr lang="it-IT" altLang="it-IT" sz="2400" b="1" dirty="0" smtClean="0">
              <a:solidFill>
                <a:schemeClr val="bg1"/>
              </a:solidFill>
            </a:endParaRPr>
          </a:p>
          <a:p>
            <a:pPr lvl="1" algn="just" eaLnBrk="1" hangingPunct="1">
              <a:buFontTx/>
              <a:buChar char="-"/>
              <a:defRPr/>
            </a:pPr>
            <a:endParaRPr lang="it-IT" altLang="it-IT" sz="2000" b="1" dirty="0" smtClean="0">
              <a:solidFill>
                <a:schemeClr val="bg1"/>
              </a:solidFill>
            </a:endParaRPr>
          </a:p>
        </p:txBody>
      </p:sp>
      <p:sp>
        <p:nvSpPr>
          <p:cNvPr id="5386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448772-9AA9-47D9-A53F-8B5211ED7152}" type="slidenum">
              <a:rPr lang="it-IT" sz="1200">
                <a:solidFill>
                  <a:srgbClr val="FFFFFF"/>
                </a:solidFill>
              </a:rPr>
              <a:pPr>
                <a:spcBef>
                  <a:spcPct val="0"/>
                </a:spcBef>
                <a:buFontTx/>
                <a:buNone/>
              </a:pPr>
              <a:t>385</a:t>
            </a:fld>
            <a:endParaRPr lang="it-IT" sz="1200">
              <a:solidFill>
                <a:srgbClr val="FFFFFF"/>
              </a:solidFill>
            </a:endParaRPr>
          </a:p>
        </p:txBody>
      </p:sp>
      <p:pic>
        <p:nvPicPr>
          <p:cNvPr id="5386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defRPr/>
            </a:pPr>
            <a:r>
              <a:rPr lang="it-IT" altLang="it-IT" sz="2400" b="1" dirty="0">
                <a:solidFill>
                  <a:schemeClr val="bg2"/>
                </a:solidFill>
                <a:latin typeface="+mn-lt"/>
                <a:cs typeface="Arial" charset="0"/>
              </a:rPr>
              <a:t>3. </a:t>
            </a:r>
            <a:r>
              <a:rPr lang="it-IT" altLang="it-IT" sz="2400" b="1" u="sng" dirty="0">
                <a:solidFill>
                  <a:schemeClr val="bg2"/>
                </a:solidFill>
                <a:latin typeface="+mn-lt"/>
                <a:cs typeface="Arial" charset="0"/>
              </a:rPr>
              <a:t>Le novità della Legge di Stabilità 2016</a:t>
            </a:r>
            <a:endParaRPr lang="it-IT" altLang="it-IT" sz="2200" dirty="0">
              <a:solidFill>
                <a:schemeClr val="bg1"/>
              </a:solidFill>
              <a:latin typeface="+mn-lt"/>
              <a:cs typeface="Arial" charset="0"/>
            </a:endParaRPr>
          </a:p>
        </p:txBody>
      </p:sp>
      <p:pic>
        <p:nvPicPr>
          <p:cNvPr id="53863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6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9651" name="Sottotitolo 2"/>
          <p:cNvSpPr>
            <a:spLocks noGrp="1"/>
          </p:cNvSpPr>
          <p:nvPr>
            <p:ph type="subTitle" idx="1"/>
          </p:nvPr>
        </p:nvSpPr>
        <p:spPr>
          <a:xfrm>
            <a:off x="468313" y="1700213"/>
            <a:ext cx="8135937" cy="4537075"/>
          </a:xfrm>
        </p:spPr>
        <p:txBody>
          <a:bodyPr/>
          <a:lstStyle/>
          <a:p>
            <a:pPr lvl="1" eaLnBrk="1" hangingPunct="1"/>
            <a:endParaRPr lang="it-IT" altLang="it-IT" sz="800" b="1" u="sng" dirty="0" smtClean="0">
              <a:solidFill>
                <a:schemeClr val="bg1"/>
              </a:solidFill>
            </a:endParaRPr>
          </a:p>
          <a:p>
            <a:endParaRPr lang="it-IT" altLang="it-IT" sz="2400" b="1" dirty="0" smtClean="0">
              <a:solidFill>
                <a:schemeClr val="bg2"/>
              </a:solidFill>
            </a:endParaRPr>
          </a:p>
          <a:p>
            <a:pPr>
              <a:spcBef>
                <a:spcPts val="1200"/>
              </a:spcBef>
              <a:spcAft>
                <a:spcPts val="600"/>
              </a:spcAft>
            </a:pPr>
            <a:r>
              <a:rPr lang="it-IT" altLang="it-IT" sz="2400" b="1" u="sng" dirty="0" smtClean="0">
                <a:solidFill>
                  <a:schemeClr val="bg2"/>
                </a:solidFill>
              </a:rPr>
              <a:t>Anno 2016:</a:t>
            </a:r>
          </a:p>
          <a:p>
            <a:pPr>
              <a:spcBef>
                <a:spcPts val="1200"/>
              </a:spcBef>
              <a:spcAft>
                <a:spcPts val="600"/>
              </a:spcAft>
            </a:pPr>
            <a:r>
              <a:rPr lang="it-IT" altLang="it-IT" sz="2400" b="1" u="sng" dirty="0" smtClean="0">
                <a:solidFill>
                  <a:schemeClr val="bg2"/>
                </a:solidFill>
              </a:rPr>
              <a:t>il necessario raccordo tra le discipline di</a:t>
            </a:r>
          </a:p>
          <a:p>
            <a:pPr>
              <a:spcBef>
                <a:spcPts val="1200"/>
              </a:spcBef>
              <a:spcAft>
                <a:spcPts val="600"/>
              </a:spcAft>
            </a:pPr>
            <a:r>
              <a:rPr lang="it-IT" altLang="it-IT" sz="2400" b="1" u="sng" dirty="0" smtClean="0">
                <a:solidFill>
                  <a:schemeClr val="bg2"/>
                </a:solidFill>
              </a:rPr>
              <a:t>Ammortizzatori in deroga </a:t>
            </a:r>
          </a:p>
          <a:p>
            <a:pPr>
              <a:spcBef>
                <a:spcPts val="1200"/>
              </a:spcBef>
              <a:spcAft>
                <a:spcPts val="600"/>
              </a:spcAft>
            </a:pPr>
            <a:r>
              <a:rPr lang="it-IT" altLang="it-IT" sz="2400" b="1" u="sng" dirty="0" smtClean="0">
                <a:solidFill>
                  <a:schemeClr val="bg2"/>
                </a:solidFill>
              </a:rPr>
              <a:t>e</a:t>
            </a:r>
          </a:p>
          <a:p>
            <a:pPr>
              <a:spcBef>
                <a:spcPts val="1200"/>
              </a:spcBef>
              <a:spcAft>
                <a:spcPts val="600"/>
              </a:spcAft>
            </a:pPr>
            <a:r>
              <a:rPr lang="it-IT" altLang="it-IT" sz="2400" b="1" u="sng" dirty="0" smtClean="0">
                <a:solidFill>
                  <a:schemeClr val="bg2"/>
                </a:solidFill>
              </a:rPr>
              <a:t> Fondi di Solidarietà (Bilaterali Alternativi e di Integrazione salariale)</a:t>
            </a:r>
            <a:endParaRPr lang="it-IT" altLang="it-IT" sz="2200" dirty="0" smtClean="0">
              <a:solidFill>
                <a:schemeClr val="bg1"/>
              </a:solidFill>
            </a:endParaRPr>
          </a:p>
        </p:txBody>
      </p:sp>
      <p:sp>
        <p:nvSpPr>
          <p:cNvPr id="5396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6C18EC-CA6C-4E43-8162-E2F2FEAE3BBB}" type="slidenum">
              <a:rPr lang="it-IT" sz="1200">
                <a:solidFill>
                  <a:srgbClr val="FFFFFF"/>
                </a:solidFill>
              </a:rPr>
              <a:pPr>
                <a:spcBef>
                  <a:spcPct val="0"/>
                </a:spcBef>
                <a:buFontTx/>
                <a:buNone/>
              </a:pPr>
              <a:t>386</a:t>
            </a:fld>
            <a:endParaRPr lang="it-IT" sz="1200">
              <a:solidFill>
                <a:srgbClr val="FFFFFF"/>
              </a:solidFill>
            </a:endParaRPr>
          </a:p>
        </p:txBody>
      </p:sp>
      <p:pic>
        <p:nvPicPr>
          <p:cNvPr id="5396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965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323850" y="1989138"/>
            <a:ext cx="8569325" cy="4535487"/>
          </a:xfrm>
        </p:spPr>
        <p:txBody>
          <a:bodyPr/>
          <a:lstStyle/>
          <a:p>
            <a:pPr marL="0" lvl="1" eaLnBrk="1" hangingPunct="1">
              <a:buFont typeface="Arial" charset="0"/>
              <a:buNone/>
              <a:defRPr/>
            </a:pPr>
            <a:endParaRPr lang="it-IT" altLang="it-IT" sz="2400" b="1" u="sng" dirty="0" smtClean="0">
              <a:solidFill>
                <a:schemeClr val="bg1"/>
              </a:solidFill>
            </a:endParaRPr>
          </a:p>
          <a:p>
            <a:pPr marL="0" lvl="1" eaLnBrk="1" hangingPunct="1">
              <a:buFont typeface="Arial" charset="0"/>
              <a:buNone/>
              <a:defRPr/>
            </a:pPr>
            <a:endParaRPr lang="it-IT" altLang="it-IT" sz="2400" b="1" u="sng" dirty="0" smtClean="0">
              <a:solidFill>
                <a:schemeClr val="bg1"/>
              </a:solidFill>
            </a:endParaRPr>
          </a:p>
          <a:p>
            <a:pPr marL="0" lvl="1" eaLnBrk="1" hangingPunct="1">
              <a:buFont typeface="Arial" charset="0"/>
              <a:buNone/>
              <a:defRPr/>
            </a:pPr>
            <a:r>
              <a:rPr lang="it-IT" altLang="it-IT" sz="2400" b="1" u="sng" dirty="0" smtClean="0">
                <a:solidFill>
                  <a:schemeClr val="bg1"/>
                </a:solidFill>
              </a:rPr>
              <a:t>Si segnalano 2 Note del Ministero del Lavoro:</a:t>
            </a:r>
          </a:p>
          <a:p>
            <a:pPr marL="0" lvl="1" eaLnBrk="1" hangingPunct="1">
              <a:buFont typeface="Arial" charset="0"/>
              <a:buNone/>
              <a:defRPr/>
            </a:pPr>
            <a:endParaRPr lang="it-IT" altLang="it-IT" sz="2400" b="1" u="sng" dirty="0" smtClean="0">
              <a:solidFill>
                <a:schemeClr val="bg1"/>
              </a:solidFill>
            </a:endParaRPr>
          </a:p>
          <a:p>
            <a:pPr marL="0" lvl="1" eaLnBrk="1" hangingPunct="1">
              <a:buFont typeface="Arial" charset="0"/>
              <a:buNone/>
              <a:defRPr/>
            </a:pPr>
            <a:endParaRPr lang="it-IT" altLang="it-IT" sz="1000" b="1" u="sng" dirty="0" smtClean="0">
              <a:solidFill>
                <a:schemeClr val="bg1"/>
              </a:solidFill>
            </a:endParaRPr>
          </a:p>
          <a:p>
            <a:pPr marL="0" lvl="1" algn="just" eaLnBrk="1" hangingPunct="1">
              <a:buFont typeface="Arial" charset="0"/>
              <a:buNone/>
              <a:defRPr/>
            </a:pPr>
            <a:r>
              <a:rPr lang="it-IT" altLang="it-IT" sz="2200" b="1" dirty="0" smtClean="0">
                <a:solidFill>
                  <a:schemeClr val="bg1"/>
                </a:solidFill>
              </a:rPr>
              <a:t>   1) Nota </a:t>
            </a:r>
            <a:r>
              <a:rPr lang="it-IT" altLang="it-IT" sz="2200" b="1" dirty="0" err="1" smtClean="0">
                <a:solidFill>
                  <a:schemeClr val="bg1"/>
                </a:solidFill>
              </a:rPr>
              <a:t>prot</a:t>
            </a:r>
            <a:r>
              <a:rPr lang="it-IT" altLang="it-IT" sz="2200" b="1" dirty="0" smtClean="0">
                <a:solidFill>
                  <a:schemeClr val="bg1"/>
                </a:solidFill>
              </a:rPr>
              <a:t>. n. 40/3223 del 11.02.2016: </a:t>
            </a:r>
            <a:r>
              <a:rPr lang="it-IT" altLang="it-IT" sz="2200" dirty="0" smtClean="0">
                <a:solidFill>
                  <a:schemeClr val="bg1"/>
                </a:solidFill>
              </a:rPr>
              <a:t>Raccordo disciplina ammortizzatori sociali in deroga e istituzione del Fondo di Integrazione Salariale</a:t>
            </a:r>
            <a:endParaRPr lang="it-IT" altLang="it-IT" sz="6000" dirty="0" smtClean="0">
              <a:solidFill>
                <a:schemeClr val="bg1"/>
              </a:solidFill>
            </a:endParaRPr>
          </a:p>
          <a:p>
            <a:pPr marL="0" lvl="1" algn="just" eaLnBrk="1" hangingPunct="1">
              <a:buFont typeface="Arial" charset="0"/>
              <a:buNone/>
              <a:defRPr/>
            </a:pPr>
            <a:r>
              <a:rPr lang="it-IT" altLang="it-IT" sz="2200" b="1" dirty="0" smtClean="0">
                <a:solidFill>
                  <a:schemeClr val="bg1"/>
                </a:solidFill>
              </a:rPr>
              <a:t>   2) Nota </a:t>
            </a:r>
            <a:r>
              <a:rPr lang="it-IT" altLang="it-IT" sz="2200" b="1" dirty="0" err="1" smtClean="0">
                <a:solidFill>
                  <a:schemeClr val="bg1"/>
                </a:solidFill>
              </a:rPr>
              <a:t>prot</a:t>
            </a:r>
            <a:r>
              <a:rPr lang="it-IT" altLang="it-IT" sz="2200" b="1" dirty="0" smtClean="0">
                <a:solidFill>
                  <a:schemeClr val="bg1"/>
                </a:solidFill>
              </a:rPr>
              <a:t>. n. 40/4831 del 01.03.2016</a:t>
            </a:r>
            <a:r>
              <a:rPr lang="it-IT" altLang="it-IT" sz="2200" dirty="0" smtClean="0">
                <a:solidFill>
                  <a:schemeClr val="bg1"/>
                </a:solidFill>
              </a:rPr>
              <a:t>: Raccordo disciplina ammortizzatori sociali in deroga e Fondo di Integrazione Salariale</a:t>
            </a:r>
            <a:endParaRPr lang="it-IT" altLang="it-IT" sz="2200" b="1" dirty="0" smtClean="0">
              <a:solidFill>
                <a:schemeClr val="bg1"/>
              </a:solidFill>
            </a:endParaRPr>
          </a:p>
          <a:p>
            <a:pPr lvl="1" algn="just" eaLnBrk="1" hangingPunct="1">
              <a:buFontTx/>
              <a:buChar char="-"/>
              <a:defRPr/>
            </a:pPr>
            <a:endParaRPr lang="it-IT" altLang="it-IT" sz="2000" b="1" dirty="0" smtClean="0">
              <a:solidFill>
                <a:schemeClr val="bg1"/>
              </a:solidFill>
            </a:endParaRPr>
          </a:p>
        </p:txBody>
      </p:sp>
      <p:sp>
        <p:nvSpPr>
          <p:cNvPr id="5406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39A815-B19C-4C96-A588-0B369F499875}" type="slidenum">
              <a:rPr lang="it-IT" sz="1200">
                <a:solidFill>
                  <a:srgbClr val="FFFFFF"/>
                </a:solidFill>
              </a:rPr>
              <a:pPr>
                <a:spcBef>
                  <a:spcPct val="0"/>
                </a:spcBef>
                <a:buFontTx/>
                <a:buNone/>
              </a:pPr>
              <a:t>387</a:t>
            </a:fld>
            <a:endParaRPr lang="it-IT" sz="1200">
              <a:solidFill>
                <a:srgbClr val="FFFFFF"/>
              </a:solidFill>
            </a:endParaRPr>
          </a:p>
        </p:txBody>
      </p:sp>
      <p:pic>
        <p:nvPicPr>
          <p:cNvPr id="5406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defRPr/>
            </a:pPr>
            <a:r>
              <a:rPr lang="it-IT" altLang="it-IT" sz="2400" b="1" dirty="0">
                <a:solidFill>
                  <a:schemeClr val="bg2"/>
                </a:solidFill>
                <a:latin typeface="+mn-lt"/>
                <a:cs typeface="Arial" charset="0"/>
              </a:rPr>
              <a:t>4. </a:t>
            </a:r>
            <a:r>
              <a:rPr lang="it-IT" altLang="it-IT" sz="2400" b="1" u="sng" dirty="0">
                <a:solidFill>
                  <a:schemeClr val="bg2"/>
                </a:solidFill>
                <a:latin typeface="+mn-lt"/>
                <a:cs typeface="Arial" charset="0"/>
              </a:rPr>
              <a:t>Raccordo tra Ammortizzatori in Deroga e Fondi di  Solidarietà</a:t>
            </a:r>
            <a:endParaRPr lang="it-IT" altLang="it-IT" sz="2200" dirty="0">
              <a:solidFill>
                <a:schemeClr val="bg1"/>
              </a:solidFill>
              <a:latin typeface="+mn-lt"/>
              <a:cs typeface="Arial" charset="0"/>
            </a:endParaRPr>
          </a:p>
        </p:txBody>
      </p:sp>
      <p:pic>
        <p:nvPicPr>
          <p:cNvPr id="54067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699" name="Sottotitolo 2"/>
          <p:cNvSpPr>
            <a:spLocks noGrp="1"/>
          </p:cNvSpPr>
          <p:nvPr>
            <p:ph type="subTitle" idx="1"/>
          </p:nvPr>
        </p:nvSpPr>
        <p:spPr>
          <a:xfrm>
            <a:off x="468313" y="1989138"/>
            <a:ext cx="8135937" cy="4248150"/>
          </a:xfrm>
        </p:spPr>
        <p:txBody>
          <a:bodyPr/>
          <a:lstStyle/>
          <a:p>
            <a:pPr lvl="1" eaLnBrk="1" hangingPunct="1"/>
            <a:endParaRPr lang="it-IT" altLang="it-IT" sz="1000" b="1" u="sng" smtClean="0">
              <a:solidFill>
                <a:schemeClr val="bg1"/>
              </a:solidFill>
            </a:endParaRPr>
          </a:p>
          <a:p>
            <a:pPr lvl="1" eaLnBrk="1" hangingPunct="1"/>
            <a:endParaRPr lang="it-IT" altLang="it-IT" sz="800" b="1" u="sng" smtClean="0">
              <a:solidFill>
                <a:schemeClr val="bg1"/>
              </a:solidFill>
            </a:endParaRPr>
          </a:p>
          <a:p>
            <a:pPr lvl="1" algn="just" eaLnBrk="1" hangingPunct="1"/>
            <a:r>
              <a:rPr lang="it-IT" altLang="it-IT" sz="2200" smtClean="0">
                <a:solidFill>
                  <a:schemeClr val="bg1"/>
                </a:solidFill>
              </a:rPr>
              <a:t>Viene chiarito che la normativa in materia di </a:t>
            </a:r>
            <a:r>
              <a:rPr lang="it-IT" altLang="it-IT" sz="2200" b="1" smtClean="0">
                <a:solidFill>
                  <a:schemeClr val="bg1"/>
                </a:solidFill>
              </a:rPr>
              <a:t>Fondo di integrazione salariale</a:t>
            </a:r>
            <a:r>
              <a:rPr lang="it-IT" altLang="it-IT" sz="2200" smtClean="0">
                <a:solidFill>
                  <a:schemeClr val="bg1"/>
                </a:solidFill>
              </a:rPr>
              <a:t> – nelle more dell’emanazione del relativo decreto interministeriale (Lavoro ed Economia) – trova applicazione, a decorrere dal 1° gennaio 2016, per coloro che risultino già iscritti al </a:t>
            </a:r>
            <a:r>
              <a:rPr lang="it-IT" altLang="it-IT" sz="2200" b="1" smtClean="0">
                <a:solidFill>
                  <a:schemeClr val="bg1"/>
                </a:solidFill>
              </a:rPr>
              <a:t>Fondo di solidarietà residuale</a:t>
            </a:r>
            <a:r>
              <a:rPr lang="it-IT" altLang="it-IT" sz="2200" smtClean="0">
                <a:solidFill>
                  <a:schemeClr val="bg1"/>
                </a:solidFill>
              </a:rPr>
              <a:t> (che a decorrere dal 1° gennaio 2016 ha assunto la denominazione di Fondo di integrazione salariale), i quali, pertanto, dal 1° gennaio 2016, verseranno le nuove aliquote di contribuzione e potranno fruire delle nuove prestazioni di cui al decreto legislativo 148/2015.</a:t>
            </a:r>
          </a:p>
          <a:p>
            <a:pPr lvl="1" algn="just" eaLnBrk="1" hangingPunct="1">
              <a:buFontTx/>
              <a:buChar char="-"/>
            </a:pPr>
            <a:endParaRPr lang="it-IT" altLang="it-IT" sz="2000" b="1" smtClean="0">
              <a:solidFill>
                <a:schemeClr val="bg1"/>
              </a:solidFill>
            </a:endParaRPr>
          </a:p>
        </p:txBody>
      </p:sp>
      <p:sp>
        <p:nvSpPr>
          <p:cNvPr id="5417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41DB63-8122-42B9-B96B-54C555F9BA55}" type="slidenum">
              <a:rPr lang="it-IT" sz="1200">
                <a:solidFill>
                  <a:srgbClr val="FFFFFF"/>
                </a:solidFill>
              </a:rPr>
              <a:pPr>
                <a:spcBef>
                  <a:spcPct val="0"/>
                </a:spcBef>
                <a:buFontTx/>
                <a:buNone/>
              </a:pPr>
              <a:t>388</a:t>
            </a:fld>
            <a:endParaRPr lang="it-IT" sz="1200">
              <a:solidFill>
                <a:srgbClr val="FFFFFF"/>
              </a:solidFill>
            </a:endParaRPr>
          </a:p>
        </p:txBody>
      </p:sp>
      <p:pic>
        <p:nvPicPr>
          <p:cNvPr id="5417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200" b="1" dirty="0">
                <a:solidFill>
                  <a:schemeClr val="bg1"/>
                </a:solidFill>
                <a:latin typeface="+mn-lt"/>
                <a:cs typeface="Arial" charset="0"/>
              </a:rPr>
              <a:t>4.1. </a:t>
            </a:r>
            <a:r>
              <a:rPr lang="it-IT" altLang="it-IT" sz="2200" b="1" u="sng" dirty="0">
                <a:solidFill>
                  <a:schemeClr val="bg1"/>
                </a:solidFill>
                <a:latin typeface="+mn-lt"/>
                <a:cs typeface="Arial" charset="0"/>
              </a:rPr>
              <a:t>Nota </a:t>
            </a:r>
            <a:r>
              <a:rPr lang="it-IT" altLang="it-IT" sz="2200" b="1" u="sng" dirty="0" err="1">
                <a:solidFill>
                  <a:schemeClr val="bg1"/>
                </a:solidFill>
                <a:latin typeface="+mn-lt"/>
                <a:cs typeface="Arial" charset="0"/>
              </a:rPr>
              <a:t>prot</a:t>
            </a:r>
            <a:r>
              <a:rPr lang="it-IT" altLang="it-IT" sz="2200" b="1" u="sng" dirty="0">
                <a:solidFill>
                  <a:schemeClr val="bg1"/>
                </a:solidFill>
                <a:latin typeface="+mn-lt"/>
                <a:cs typeface="Arial" charset="0"/>
              </a:rPr>
              <a:t>. n. 40/3223 del 11.02.2016</a:t>
            </a:r>
            <a:endParaRPr lang="it-IT" altLang="it-IT" sz="2200" u="sng" dirty="0">
              <a:solidFill>
                <a:schemeClr val="bg1"/>
              </a:solidFill>
              <a:latin typeface="+mn-lt"/>
              <a:cs typeface="Arial" charset="0"/>
            </a:endParaRPr>
          </a:p>
        </p:txBody>
      </p:sp>
      <p:pic>
        <p:nvPicPr>
          <p:cNvPr id="54170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6696075" y="5805488"/>
            <a:ext cx="2447925" cy="792162"/>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prstClr val="black"/>
                </a:solidFill>
              </a:rPr>
              <a:t>Nota n. 40/3223 del 11.2.2016</a:t>
            </a:r>
          </a:p>
        </p:txBody>
      </p:sp>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3" name="Sottotitolo 2"/>
          <p:cNvSpPr>
            <a:spLocks noGrp="1"/>
          </p:cNvSpPr>
          <p:nvPr>
            <p:ph type="subTitle" idx="1"/>
          </p:nvPr>
        </p:nvSpPr>
        <p:spPr>
          <a:xfrm>
            <a:off x="468313" y="1989138"/>
            <a:ext cx="8135937" cy="4248150"/>
          </a:xfrm>
        </p:spPr>
        <p:txBody>
          <a:bodyPr/>
          <a:lstStyle/>
          <a:p>
            <a:pPr lvl="1" eaLnBrk="1" hangingPunct="1"/>
            <a:endParaRPr lang="it-IT" altLang="it-IT" sz="1000" b="1" u="sng" dirty="0" smtClean="0">
              <a:solidFill>
                <a:schemeClr val="bg1"/>
              </a:solidFill>
            </a:endParaRPr>
          </a:p>
          <a:p>
            <a:pPr lvl="1" eaLnBrk="1" hangingPunct="1"/>
            <a:endParaRPr lang="it-IT" altLang="it-IT" sz="800" b="1" u="sng" dirty="0" smtClean="0">
              <a:solidFill>
                <a:schemeClr val="bg1"/>
              </a:solidFill>
            </a:endParaRPr>
          </a:p>
          <a:p>
            <a:pPr lvl="1" algn="just" eaLnBrk="1" hangingPunct="1"/>
            <a:r>
              <a:rPr lang="it-IT" altLang="it-IT" sz="2400" dirty="0" smtClean="0">
                <a:solidFill>
                  <a:schemeClr val="bg1"/>
                </a:solidFill>
              </a:rPr>
              <a:t>Inoltre, </a:t>
            </a:r>
            <a:r>
              <a:rPr lang="it-IT" altLang="it-IT" sz="2400" u="sng" dirty="0" smtClean="0">
                <a:solidFill>
                  <a:schemeClr val="bg1"/>
                </a:solidFill>
              </a:rPr>
              <a:t>per l’anno 2016 </a:t>
            </a:r>
            <a:r>
              <a:rPr lang="it-IT" altLang="it-IT" sz="2400" dirty="0" smtClean="0">
                <a:solidFill>
                  <a:schemeClr val="bg1"/>
                </a:solidFill>
              </a:rPr>
              <a:t>le aziende che rientrano nel campo di applicazione del </a:t>
            </a:r>
            <a:r>
              <a:rPr lang="it-IT" altLang="it-IT" sz="2400" b="1" dirty="0" smtClean="0">
                <a:solidFill>
                  <a:schemeClr val="bg1"/>
                </a:solidFill>
              </a:rPr>
              <a:t>Fondo di integrazione salariale</a:t>
            </a:r>
            <a:r>
              <a:rPr lang="it-IT" altLang="it-IT" sz="2400" dirty="0" smtClean="0">
                <a:solidFill>
                  <a:schemeClr val="bg1"/>
                </a:solidFill>
              </a:rPr>
              <a:t> possono scegliere di accedere alle </a:t>
            </a:r>
            <a:r>
              <a:rPr lang="it-IT" altLang="it-IT" sz="2400" b="1" dirty="0" smtClean="0">
                <a:solidFill>
                  <a:schemeClr val="bg1"/>
                </a:solidFill>
              </a:rPr>
              <a:t>prestazioni ivi previste </a:t>
            </a:r>
            <a:r>
              <a:rPr lang="it-IT" altLang="it-IT" sz="2400" dirty="0" smtClean="0">
                <a:solidFill>
                  <a:schemeClr val="bg1"/>
                </a:solidFill>
              </a:rPr>
              <a:t>ovvero (dunque in </a:t>
            </a:r>
            <a:r>
              <a:rPr lang="it-IT" altLang="it-IT" sz="2400" b="1" dirty="0" smtClean="0">
                <a:solidFill>
                  <a:schemeClr val="bg1"/>
                </a:solidFill>
              </a:rPr>
              <a:t>alternativa</a:t>
            </a:r>
            <a:r>
              <a:rPr lang="it-IT" altLang="it-IT" sz="2400" dirty="0" smtClean="0">
                <a:solidFill>
                  <a:schemeClr val="bg1"/>
                </a:solidFill>
              </a:rPr>
              <a:t>) agli </a:t>
            </a:r>
            <a:r>
              <a:rPr lang="it-IT" altLang="it-IT" sz="2400" b="1" dirty="0" smtClean="0">
                <a:solidFill>
                  <a:schemeClr val="bg1"/>
                </a:solidFill>
              </a:rPr>
              <a:t>Ammortizzatori sociali in deroga</a:t>
            </a:r>
            <a:r>
              <a:rPr lang="it-IT" altLang="it-IT" sz="2400" dirty="0" smtClean="0">
                <a:solidFill>
                  <a:schemeClr val="bg1"/>
                </a:solidFill>
              </a:rPr>
              <a:t> (sebbene nei limiti e nel rispetto dei requisiti soggettivi previsti dal Decreto Interministeriale n. 83473/2014 ).</a:t>
            </a:r>
            <a:endParaRPr lang="it-IT" altLang="it-IT" sz="2000" b="1" dirty="0" smtClean="0">
              <a:solidFill>
                <a:schemeClr val="bg1"/>
              </a:solidFill>
            </a:endParaRPr>
          </a:p>
        </p:txBody>
      </p:sp>
      <p:sp>
        <p:nvSpPr>
          <p:cNvPr id="5427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CB69BF-3F34-47D4-94F7-F319C28128E0}" type="slidenum">
              <a:rPr lang="it-IT" sz="1200">
                <a:solidFill>
                  <a:srgbClr val="FFFFFF"/>
                </a:solidFill>
              </a:rPr>
              <a:pPr>
                <a:spcBef>
                  <a:spcPct val="0"/>
                </a:spcBef>
                <a:buFontTx/>
                <a:buNone/>
              </a:pPr>
              <a:t>389</a:t>
            </a:fld>
            <a:endParaRPr lang="it-IT" sz="1200">
              <a:solidFill>
                <a:srgbClr val="FFFFFF"/>
              </a:solidFill>
            </a:endParaRPr>
          </a:p>
        </p:txBody>
      </p:sp>
      <p:pic>
        <p:nvPicPr>
          <p:cNvPr id="5427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200" b="1" dirty="0">
                <a:solidFill>
                  <a:schemeClr val="bg1"/>
                </a:solidFill>
                <a:latin typeface="+mn-lt"/>
                <a:cs typeface="Arial" charset="0"/>
              </a:rPr>
              <a:t>4.1. </a:t>
            </a:r>
            <a:r>
              <a:rPr lang="it-IT" altLang="it-IT" sz="2200" b="1" u="sng" dirty="0">
                <a:solidFill>
                  <a:schemeClr val="bg1"/>
                </a:solidFill>
                <a:latin typeface="+mn-lt"/>
                <a:cs typeface="Arial" charset="0"/>
              </a:rPr>
              <a:t>Nota </a:t>
            </a:r>
            <a:r>
              <a:rPr lang="it-IT" altLang="it-IT" sz="2200" b="1" u="sng" dirty="0" err="1">
                <a:solidFill>
                  <a:schemeClr val="bg1"/>
                </a:solidFill>
                <a:latin typeface="+mn-lt"/>
                <a:cs typeface="Arial" charset="0"/>
              </a:rPr>
              <a:t>prot</a:t>
            </a:r>
            <a:r>
              <a:rPr lang="it-IT" altLang="it-IT" sz="2200" b="1" u="sng" dirty="0">
                <a:solidFill>
                  <a:schemeClr val="bg1"/>
                </a:solidFill>
                <a:latin typeface="+mn-lt"/>
                <a:cs typeface="Arial" charset="0"/>
              </a:rPr>
              <a:t>. n. 40/3223 del 11.02.2016</a:t>
            </a:r>
            <a:endParaRPr lang="it-IT" altLang="it-IT" sz="2200" u="sng" dirty="0">
              <a:solidFill>
                <a:schemeClr val="bg1"/>
              </a:solidFill>
              <a:latin typeface="+mn-lt"/>
              <a:cs typeface="Arial" charset="0"/>
            </a:endParaRPr>
          </a:p>
        </p:txBody>
      </p:sp>
      <p:pic>
        <p:nvPicPr>
          <p:cNvPr id="54272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6696075" y="5805488"/>
            <a:ext cx="2447925" cy="792162"/>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prstClr val="black"/>
                </a:solidFill>
              </a:rPr>
              <a:t>Nota n. 40/3223 del 11.2.2016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u="sng" dirty="0" err="1" smtClean="0">
                <a:solidFill>
                  <a:schemeClr val="bg1"/>
                </a:solidFill>
              </a:rPr>
              <a:t>TcWelfare</a:t>
            </a:r>
            <a:endParaRPr lang="it-IT" altLang="it-IT" sz="2200" b="1" u="sng" dirty="0" smtClean="0">
              <a:solidFill>
                <a:schemeClr val="bg1"/>
              </a:solidFill>
            </a:endParaRP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r>
              <a:rPr lang="it-IT" altLang="it-IT" sz="2200" dirty="0" smtClean="0">
                <a:solidFill>
                  <a:schemeClr val="bg1"/>
                </a:solidFill>
              </a:rPr>
              <a:t>Tra le principali funzionalità:</a:t>
            </a:r>
          </a:p>
          <a:p>
            <a:pPr algn="just" eaLnBrk="1" hangingPunct="1">
              <a:buFont typeface="Arial" charset="0"/>
              <a:buNone/>
              <a:defRPr/>
            </a:pPr>
            <a:r>
              <a:rPr lang="it-IT" altLang="it-IT" sz="2200" dirty="0" smtClean="0">
                <a:solidFill>
                  <a:schemeClr val="bg1"/>
                </a:solidFill>
              </a:rPr>
              <a:t>• valutazione della posizione previdenziale con calcoli pensionistici anche previsionali;</a:t>
            </a:r>
          </a:p>
          <a:p>
            <a:pPr algn="just" eaLnBrk="1" hangingPunct="1">
              <a:buFont typeface="Arial" charset="0"/>
              <a:buNone/>
              <a:defRPr/>
            </a:pPr>
            <a:r>
              <a:rPr lang="it-IT" altLang="it-IT" sz="2200" dirty="0" smtClean="0">
                <a:solidFill>
                  <a:schemeClr val="bg1"/>
                </a:solidFill>
              </a:rPr>
              <a:t>• trasmissione e richiesta di servizi di patronato;</a:t>
            </a:r>
          </a:p>
          <a:p>
            <a:pPr algn="just" eaLnBrk="1" hangingPunct="1">
              <a:buFont typeface="Arial" charset="0"/>
              <a:buNone/>
              <a:defRPr/>
            </a:pPr>
            <a:r>
              <a:rPr lang="it-IT" altLang="it-IT" sz="2200" dirty="0" smtClean="0">
                <a:solidFill>
                  <a:schemeClr val="bg1"/>
                </a:solidFill>
              </a:rPr>
              <a:t>• monitoraggio in tempo reale dello stato delle pratiche trasmesse e dei servizi richiesti.</a:t>
            </a:r>
          </a:p>
          <a:p>
            <a:pPr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 </a:t>
            </a:r>
            <a:r>
              <a:rPr lang="it-IT" altLang="it-IT" sz="2200" b="1" dirty="0" smtClean="0">
                <a:solidFill>
                  <a:schemeClr val="bg1"/>
                </a:solidFill>
              </a:rPr>
              <a:t>Dal 12 marzo 2016 sarà possibile trasmettere anche le </a:t>
            </a:r>
            <a:r>
              <a:rPr lang="it-IT" altLang="it-IT" sz="2200" b="1" i="1" dirty="0" smtClean="0">
                <a:solidFill>
                  <a:schemeClr val="bg1"/>
                </a:solidFill>
              </a:rPr>
              <a:t>dimissioni on </a:t>
            </a:r>
            <a:r>
              <a:rPr lang="it-IT" altLang="it-IT" sz="2200" b="1" i="1" dirty="0" err="1" smtClean="0">
                <a:solidFill>
                  <a:schemeClr val="bg1"/>
                </a:solidFill>
              </a:rPr>
              <a:t>line</a:t>
            </a:r>
            <a:r>
              <a:rPr lang="it-IT" altLang="it-IT" sz="2200" i="1" dirty="0" smtClean="0">
                <a:solidFill>
                  <a:schemeClr val="bg1"/>
                </a:solidFill>
              </a:rPr>
              <a:t> </a:t>
            </a:r>
            <a:r>
              <a:rPr lang="it-IT" altLang="it-IT" sz="2200" dirty="0" smtClean="0">
                <a:solidFill>
                  <a:schemeClr val="bg1"/>
                </a:solidFill>
              </a:rPr>
              <a:t>(a seguito di convenzione siglata con i patronati, quali soggetti abilitati alla procedura di comunicazione telematica). </a:t>
            </a:r>
          </a:p>
        </p:txBody>
      </p:sp>
      <p:sp>
        <p:nvSpPr>
          <p:cNvPr id="430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F9FD84-6453-4F34-920F-43F0174135CF}" type="slidenum">
              <a:rPr lang="it-IT" altLang="it-IT" sz="1200">
                <a:solidFill>
                  <a:srgbClr val="FFFFFF"/>
                </a:solidFill>
              </a:rPr>
              <a:pPr>
                <a:spcBef>
                  <a:spcPct val="0"/>
                </a:spcBef>
                <a:buFontTx/>
                <a:buNone/>
              </a:pPr>
              <a:t>39</a:t>
            </a:fld>
            <a:endParaRPr lang="it-IT" altLang="it-IT" sz="1200">
              <a:solidFill>
                <a:srgbClr val="FFFFFF"/>
              </a:solidFill>
            </a:endParaRPr>
          </a:p>
        </p:txBody>
      </p:sp>
      <p:pic>
        <p:nvPicPr>
          <p:cNvPr id="430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301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1000" b="1" u="sng" dirty="0" smtClean="0">
              <a:solidFill>
                <a:schemeClr val="bg1"/>
              </a:solidFill>
            </a:endParaRPr>
          </a:p>
          <a:p>
            <a:pPr marL="0" lvl="1" eaLnBrk="1" hangingPunct="1">
              <a:buFont typeface="Arial" charset="0"/>
              <a:buNone/>
              <a:defRPr/>
            </a:pPr>
            <a:r>
              <a:rPr lang="it-IT" altLang="it-IT" sz="2200" b="1" u="sng" dirty="0" smtClean="0">
                <a:solidFill>
                  <a:schemeClr val="bg1"/>
                </a:solidFill>
              </a:rPr>
              <a:t>Raccordo con i Fondi di solidarietà bilaterali alternativi</a:t>
            </a:r>
          </a:p>
          <a:p>
            <a:pPr marL="0" lvl="1" algn="just" eaLnBrk="1" hangingPunct="1">
              <a:buFont typeface="Arial" charset="0"/>
              <a:buNone/>
              <a:defRPr/>
            </a:pPr>
            <a:endParaRPr lang="it-IT" altLang="it-IT" sz="2200" dirty="0" smtClean="0">
              <a:solidFill>
                <a:schemeClr val="bg1"/>
              </a:solidFill>
            </a:endParaRPr>
          </a:p>
          <a:p>
            <a:pPr marL="0" lvl="1" algn="just" eaLnBrk="1" hangingPunct="1">
              <a:buFont typeface="Arial" charset="0"/>
              <a:buNone/>
              <a:defRPr/>
            </a:pPr>
            <a:r>
              <a:rPr lang="it-IT" altLang="it-IT" sz="2200" dirty="0" smtClean="0">
                <a:solidFill>
                  <a:schemeClr val="bg1"/>
                </a:solidFill>
              </a:rPr>
              <a:t>La Nota chiarisce che la possibilità concessa alle aziende che rientrano nel campo di applicazione del </a:t>
            </a:r>
            <a:r>
              <a:rPr lang="it-IT" altLang="it-IT" sz="2200" b="1" dirty="0" smtClean="0">
                <a:solidFill>
                  <a:schemeClr val="bg1"/>
                </a:solidFill>
              </a:rPr>
              <a:t>Fondo di Integrazione Salariale</a:t>
            </a:r>
            <a:r>
              <a:rPr lang="it-IT" altLang="it-IT" sz="2200" dirty="0" smtClean="0">
                <a:solidFill>
                  <a:schemeClr val="bg1"/>
                </a:solidFill>
              </a:rPr>
              <a:t> di scegliere di accedere alle prestazioni del Fondo medesime o agli ammortizzatori sociali in deroga (nei limiti previsti dal D.I. n. 83473), è da intendersi estesa anche alle </a:t>
            </a:r>
            <a:r>
              <a:rPr lang="it-IT" altLang="it-IT" sz="2200" b="1" dirty="0" smtClean="0">
                <a:solidFill>
                  <a:schemeClr val="bg1"/>
                </a:solidFill>
              </a:rPr>
              <a:t>aziende che rientrano nel campo di applicazione dei Fondi di Solidarietà Bilaterali Alternativi</a:t>
            </a:r>
            <a:r>
              <a:rPr lang="it-IT" altLang="it-IT" sz="2200" dirty="0" smtClean="0">
                <a:solidFill>
                  <a:schemeClr val="bg1"/>
                </a:solidFill>
              </a:rPr>
              <a:t>, le quali potranno, pertanto, scegliere di accedere agli ammortizzatori sociali in deroga o alle prestazioni previste dai suddetti Fondi di Solidarietà Bilaterali Alternativi.</a:t>
            </a:r>
          </a:p>
        </p:txBody>
      </p:sp>
      <p:sp>
        <p:nvSpPr>
          <p:cNvPr id="5437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44FE44-4A59-4F7F-8612-1FA8A93A6D4A}" type="slidenum">
              <a:rPr lang="it-IT" sz="1200">
                <a:solidFill>
                  <a:srgbClr val="FFFFFF"/>
                </a:solidFill>
              </a:rPr>
              <a:pPr>
                <a:spcBef>
                  <a:spcPct val="0"/>
                </a:spcBef>
                <a:buFontTx/>
                <a:buNone/>
              </a:pPr>
              <a:t>390</a:t>
            </a:fld>
            <a:endParaRPr lang="it-IT" sz="1200">
              <a:solidFill>
                <a:srgbClr val="FFFFFF"/>
              </a:solidFill>
            </a:endParaRPr>
          </a:p>
        </p:txBody>
      </p:sp>
      <p:pic>
        <p:nvPicPr>
          <p:cNvPr id="5437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200" b="1" dirty="0">
                <a:solidFill>
                  <a:schemeClr val="bg1"/>
                </a:solidFill>
                <a:latin typeface="+mn-lt"/>
                <a:cs typeface="Arial" charset="0"/>
              </a:rPr>
              <a:t>4.2. </a:t>
            </a:r>
            <a:r>
              <a:rPr lang="it-IT" altLang="it-IT" sz="2200" b="1" u="sng" dirty="0">
                <a:solidFill>
                  <a:schemeClr val="bg1"/>
                </a:solidFill>
                <a:latin typeface="+mn-lt"/>
                <a:cs typeface="Arial" charset="0"/>
              </a:rPr>
              <a:t>Nota </a:t>
            </a:r>
            <a:r>
              <a:rPr lang="it-IT" altLang="it-IT" sz="2200" b="1" u="sng" dirty="0" err="1">
                <a:solidFill>
                  <a:schemeClr val="bg1"/>
                </a:solidFill>
                <a:latin typeface="+mn-lt"/>
                <a:cs typeface="Arial" charset="0"/>
              </a:rPr>
              <a:t>prot</a:t>
            </a:r>
            <a:r>
              <a:rPr lang="it-IT" altLang="it-IT" sz="2200" b="1" u="sng" dirty="0">
                <a:solidFill>
                  <a:schemeClr val="bg1"/>
                </a:solidFill>
                <a:latin typeface="+mn-lt"/>
                <a:cs typeface="Arial" charset="0"/>
              </a:rPr>
              <a:t>. n. 40/4831 del 1.03.2016</a:t>
            </a:r>
            <a:endParaRPr lang="it-IT" altLang="it-IT" sz="2200" u="sng" dirty="0">
              <a:solidFill>
                <a:schemeClr val="bg1"/>
              </a:solidFill>
              <a:latin typeface="+mn-lt"/>
              <a:cs typeface="Arial" charset="0"/>
            </a:endParaRPr>
          </a:p>
        </p:txBody>
      </p:sp>
      <p:pic>
        <p:nvPicPr>
          <p:cNvPr id="54375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6696075" y="5805488"/>
            <a:ext cx="2447925" cy="792162"/>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prstClr val="black"/>
                </a:solidFill>
              </a:rPr>
              <a:t>Nota n. 40/4831 del  1.3.2016</a:t>
            </a:r>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1000" b="1" u="sng" dirty="0" smtClean="0">
              <a:solidFill>
                <a:schemeClr val="bg1"/>
              </a:solidFill>
            </a:endParaRPr>
          </a:p>
          <a:p>
            <a:pPr marL="0" lvl="1" eaLnBrk="1" hangingPunct="1">
              <a:buFont typeface="Arial" charset="0"/>
              <a:buNone/>
              <a:defRPr/>
            </a:pPr>
            <a:r>
              <a:rPr lang="it-IT" altLang="it-IT" sz="2200" b="1" u="sng" dirty="0" smtClean="0">
                <a:solidFill>
                  <a:schemeClr val="bg1"/>
                </a:solidFill>
              </a:rPr>
              <a:t>Alternatività e libertà di scelta</a:t>
            </a:r>
          </a:p>
          <a:p>
            <a:pPr marL="0" lvl="1" algn="just" eaLnBrk="1" hangingPunct="1">
              <a:buFont typeface="Arial" charset="0"/>
              <a:buNone/>
              <a:defRPr/>
            </a:pPr>
            <a:endParaRPr lang="it-IT" altLang="it-IT" sz="1000" dirty="0" smtClean="0">
              <a:solidFill>
                <a:schemeClr val="bg1"/>
              </a:solidFill>
            </a:endParaRPr>
          </a:p>
          <a:p>
            <a:pPr marL="0" lvl="1" algn="just" eaLnBrk="1" hangingPunct="1">
              <a:buFont typeface="Arial" charset="0"/>
              <a:buNone/>
              <a:defRPr/>
            </a:pPr>
            <a:r>
              <a:rPr lang="it-IT" altLang="it-IT" sz="2200" dirty="0" smtClean="0">
                <a:solidFill>
                  <a:schemeClr val="bg1"/>
                </a:solidFill>
              </a:rPr>
              <a:t>Il Ministero riconosce alle succitate aziende ampia libertà di scelta tra i due istituti, con l'unica limitazione della </a:t>
            </a:r>
            <a:r>
              <a:rPr lang="it-IT" altLang="it-IT" sz="2200" b="1" dirty="0" smtClean="0">
                <a:solidFill>
                  <a:schemeClr val="bg1"/>
                </a:solidFill>
              </a:rPr>
              <a:t>alternatività</a:t>
            </a:r>
            <a:r>
              <a:rPr lang="it-IT" altLang="it-IT" sz="2200" dirty="0" smtClean="0">
                <a:solidFill>
                  <a:schemeClr val="bg1"/>
                </a:solidFill>
              </a:rPr>
              <a:t> tra gli stessi.</a:t>
            </a:r>
          </a:p>
          <a:p>
            <a:pPr marL="0" lvl="1" algn="just" eaLnBrk="1" hangingPunct="1">
              <a:buFont typeface="Arial" charset="0"/>
              <a:buNone/>
              <a:defRPr/>
            </a:pPr>
            <a:endParaRPr lang="it-IT" altLang="it-IT" sz="1000" dirty="0" smtClean="0">
              <a:solidFill>
                <a:schemeClr val="bg1"/>
              </a:solidFill>
            </a:endParaRPr>
          </a:p>
          <a:p>
            <a:pPr marL="0" lvl="1" algn="just" eaLnBrk="1" hangingPunct="1">
              <a:buFont typeface="Arial" charset="0"/>
              <a:buNone/>
              <a:defRPr/>
            </a:pPr>
            <a:r>
              <a:rPr lang="it-IT" altLang="it-IT" sz="2200" u="sng" dirty="0" smtClean="0">
                <a:solidFill>
                  <a:schemeClr val="bg1"/>
                </a:solidFill>
              </a:rPr>
              <a:t>Ciò vuol dire che </a:t>
            </a:r>
            <a:r>
              <a:rPr lang="it-IT" altLang="it-IT" sz="2200" b="1" u="sng" dirty="0" smtClean="0">
                <a:solidFill>
                  <a:schemeClr val="bg1"/>
                </a:solidFill>
              </a:rPr>
              <a:t>l'azienda non può presentare domande </a:t>
            </a:r>
            <a:r>
              <a:rPr lang="it-IT" altLang="it-IT" sz="2200" u="sng" dirty="0" smtClean="0">
                <a:solidFill>
                  <a:schemeClr val="bg1"/>
                </a:solidFill>
              </a:rPr>
              <a:t>di CIG in deroga e domande per trattamenti garantiti dal Fondo di Integrazione salariale </a:t>
            </a:r>
            <a:r>
              <a:rPr lang="it-IT" altLang="it-IT" sz="2200" b="1" u="sng" dirty="0" smtClean="0">
                <a:solidFill>
                  <a:schemeClr val="bg1"/>
                </a:solidFill>
              </a:rPr>
              <a:t>aventi ad oggetto periodi d'intervento parzialmente o totalmente coincidenti</a:t>
            </a:r>
            <a:r>
              <a:rPr lang="it-IT" altLang="it-IT" sz="2200" u="sng" dirty="0" smtClean="0">
                <a:solidFill>
                  <a:schemeClr val="bg1"/>
                </a:solidFill>
              </a:rPr>
              <a:t>.</a:t>
            </a:r>
          </a:p>
          <a:p>
            <a:pPr marL="0" lvl="1" algn="just" eaLnBrk="1" hangingPunct="1">
              <a:buFont typeface="Arial" charset="0"/>
              <a:buNone/>
              <a:defRPr/>
            </a:pPr>
            <a:endParaRPr lang="it-IT" altLang="it-IT" sz="1000" u="sng" dirty="0" smtClean="0">
              <a:solidFill>
                <a:schemeClr val="bg1"/>
              </a:solidFill>
            </a:endParaRPr>
          </a:p>
          <a:p>
            <a:pPr marL="0" lvl="1" algn="just" eaLnBrk="1" hangingPunct="1">
              <a:buFont typeface="Arial" charset="0"/>
              <a:buNone/>
              <a:defRPr/>
            </a:pPr>
            <a:r>
              <a:rPr lang="it-IT" altLang="it-IT" sz="2200" u="sng" dirty="0" smtClean="0">
                <a:solidFill>
                  <a:schemeClr val="bg1"/>
                </a:solidFill>
              </a:rPr>
              <a:t>L'INPS dovrà verificare che la fruizione da parte dell'azienda non costituisca una duplicazione delle prestazioni corrisposte</a:t>
            </a:r>
          </a:p>
        </p:txBody>
      </p:sp>
      <p:sp>
        <p:nvSpPr>
          <p:cNvPr id="5447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1EEA43-5196-4821-8F8C-7D938568A9F6}" type="slidenum">
              <a:rPr lang="it-IT" sz="1200">
                <a:solidFill>
                  <a:srgbClr val="FFFFFF"/>
                </a:solidFill>
              </a:rPr>
              <a:pPr>
                <a:spcBef>
                  <a:spcPct val="0"/>
                </a:spcBef>
                <a:buFontTx/>
                <a:buNone/>
              </a:pPr>
              <a:t>391</a:t>
            </a:fld>
            <a:endParaRPr lang="it-IT" sz="1200">
              <a:solidFill>
                <a:srgbClr val="FFFFFF"/>
              </a:solidFill>
            </a:endParaRPr>
          </a:p>
        </p:txBody>
      </p:sp>
      <p:pic>
        <p:nvPicPr>
          <p:cNvPr id="5447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200" b="1" dirty="0">
                <a:solidFill>
                  <a:schemeClr val="bg1"/>
                </a:solidFill>
                <a:latin typeface="+mn-lt"/>
                <a:cs typeface="Arial" charset="0"/>
              </a:rPr>
              <a:t>4.2. </a:t>
            </a:r>
            <a:r>
              <a:rPr lang="it-IT" altLang="it-IT" sz="2200" b="1" u="sng" dirty="0">
                <a:solidFill>
                  <a:schemeClr val="bg1"/>
                </a:solidFill>
                <a:latin typeface="+mn-lt"/>
                <a:cs typeface="Arial" charset="0"/>
              </a:rPr>
              <a:t>Nota </a:t>
            </a:r>
            <a:r>
              <a:rPr lang="it-IT" altLang="it-IT" sz="2200" b="1" u="sng" dirty="0" err="1">
                <a:solidFill>
                  <a:schemeClr val="bg1"/>
                </a:solidFill>
                <a:latin typeface="+mn-lt"/>
                <a:cs typeface="Arial" charset="0"/>
              </a:rPr>
              <a:t>prot</a:t>
            </a:r>
            <a:r>
              <a:rPr lang="it-IT" altLang="it-IT" sz="2200" b="1" u="sng" dirty="0">
                <a:solidFill>
                  <a:schemeClr val="bg1"/>
                </a:solidFill>
                <a:latin typeface="+mn-lt"/>
                <a:cs typeface="Arial" charset="0"/>
              </a:rPr>
              <a:t>. n. 40/4831 del 1.03.2016</a:t>
            </a:r>
            <a:endParaRPr lang="it-IT" altLang="it-IT" sz="2200" u="sng" dirty="0">
              <a:solidFill>
                <a:schemeClr val="bg1"/>
              </a:solidFill>
              <a:latin typeface="+mn-lt"/>
              <a:cs typeface="Arial" charset="0"/>
            </a:endParaRPr>
          </a:p>
        </p:txBody>
      </p:sp>
      <p:pic>
        <p:nvPicPr>
          <p:cNvPr id="54477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6696075" y="5805488"/>
            <a:ext cx="2447925" cy="792162"/>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prstClr val="black"/>
                </a:solidFill>
              </a:rPr>
              <a:t>Nota n. 40/4831 del  1.3.2016</a:t>
            </a:r>
          </a:p>
        </p:txBody>
      </p:sp>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7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350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ottotitolo 2"/>
          <p:cNvSpPr>
            <a:spLocks noGrp="1"/>
          </p:cNvSpPr>
          <p:nvPr>
            <p:ph type="subTitle" idx="1"/>
          </p:nvPr>
        </p:nvSpPr>
        <p:spPr>
          <a:xfrm>
            <a:off x="468313" y="1989138"/>
            <a:ext cx="8135937" cy="4248150"/>
          </a:xfrm>
        </p:spPr>
        <p:txBody>
          <a:bodyPr/>
          <a:lstStyle/>
          <a:p>
            <a:pPr lvl="1" eaLnBrk="1" hangingPunct="1">
              <a:buFont typeface="Arial" charset="0"/>
              <a:buNone/>
              <a:defRPr/>
            </a:pPr>
            <a:endParaRPr lang="it-IT" altLang="it-IT" sz="1000" b="1" u="sng" dirty="0" smtClean="0">
              <a:solidFill>
                <a:schemeClr val="bg1"/>
              </a:solidFill>
            </a:endParaRPr>
          </a:p>
          <a:p>
            <a:pPr marL="0" lvl="1" eaLnBrk="1" hangingPunct="1">
              <a:buFont typeface="Arial" charset="0"/>
              <a:buNone/>
              <a:defRPr/>
            </a:pPr>
            <a:endParaRPr lang="it-IT" altLang="it-IT" sz="2200" b="1" u="sng" dirty="0" smtClean="0">
              <a:solidFill>
                <a:schemeClr val="bg1"/>
              </a:solidFill>
            </a:endParaRPr>
          </a:p>
          <a:p>
            <a:pPr marL="0" lvl="1" eaLnBrk="1" hangingPunct="1">
              <a:buFont typeface="Arial" charset="0"/>
              <a:buNone/>
              <a:defRPr/>
            </a:pPr>
            <a:r>
              <a:rPr lang="it-IT" altLang="it-IT" sz="2200" b="1" u="sng" dirty="0" smtClean="0">
                <a:solidFill>
                  <a:schemeClr val="bg1"/>
                </a:solidFill>
              </a:rPr>
              <a:t>Computo periodi di fruizione </a:t>
            </a:r>
          </a:p>
          <a:p>
            <a:pPr marL="0" lvl="1" algn="just" eaLnBrk="1" hangingPunct="1">
              <a:buFont typeface="Arial" charset="0"/>
              <a:buNone/>
              <a:defRPr/>
            </a:pPr>
            <a:endParaRPr lang="it-IT" altLang="it-IT" sz="1000" dirty="0" smtClean="0">
              <a:solidFill>
                <a:schemeClr val="bg1"/>
              </a:solidFill>
            </a:endParaRPr>
          </a:p>
          <a:p>
            <a:pPr marL="0" lvl="1" algn="just" eaLnBrk="1" hangingPunct="1">
              <a:buFont typeface="Arial" charset="0"/>
              <a:buNone/>
              <a:defRPr/>
            </a:pPr>
            <a:r>
              <a:rPr lang="it-IT" altLang="it-IT" sz="2200" dirty="0" smtClean="0">
                <a:solidFill>
                  <a:schemeClr val="bg1"/>
                </a:solidFill>
              </a:rPr>
              <a:t>Infine, per quanto riguarda il computo dei rispettivi periodi di fruizione si chiarisce che </a:t>
            </a:r>
            <a:r>
              <a:rPr lang="it-IT" altLang="it-IT" sz="2200" b="1" dirty="0" smtClean="0">
                <a:solidFill>
                  <a:schemeClr val="bg1"/>
                </a:solidFill>
              </a:rPr>
              <a:t>i singoli istituti devono essere conteggiati in maniera autonoma</a:t>
            </a:r>
            <a:r>
              <a:rPr lang="it-IT" altLang="it-IT" sz="2200" dirty="0" smtClean="0">
                <a:solidFill>
                  <a:schemeClr val="bg1"/>
                </a:solidFill>
              </a:rPr>
              <a:t>, ossia il periodo di fruizione di un istituto si "neutralizza" ai fini del computo della fruizione dell'altro istituto.</a:t>
            </a:r>
          </a:p>
        </p:txBody>
      </p:sp>
      <p:sp>
        <p:nvSpPr>
          <p:cNvPr id="5457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8DC0CD-95CE-41AB-A484-2C6BE174B8E6}" type="slidenum">
              <a:rPr lang="it-IT" sz="1200">
                <a:solidFill>
                  <a:srgbClr val="FFFFFF"/>
                </a:solidFill>
              </a:rPr>
              <a:pPr>
                <a:spcBef>
                  <a:spcPct val="0"/>
                </a:spcBef>
                <a:buFontTx/>
                <a:buNone/>
              </a:pPr>
              <a:t>392</a:t>
            </a:fld>
            <a:endParaRPr lang="it-IT" sz="1200">
              <a:solidFill>
                <a:srgbClr val="FFFFFF"/>
              </a:solidFill>
            </a:endParaRPr>
          </a:p>
        </p:txBody>
      </p:sp>
      <p:pic>
        <p:nvPicPr>
          <p:cNvPr id="5457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08050"/>
            <a:ext cx="2176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spcBef>
                <a:spcPct val="20000"/>
              </a:spcBef>
              <a:defRPr/>
            </a:pPr>
            <a:r>
              <a:rPr lang="it-IT" altLang="it-IT" sz="2200" b="1" dirty="0">
                <a:solidFill>
                  <a:schemeClr val="bg1"/>
                </a:solidFill>
                <a:latin typeface="+mn-lt"/>
                <a:cs typeface="Arial" charset="0"/>
              </a:rPr>
              <a:t>4.2. </a:t>
            </a:r>
            <a:r>
              <a:rPr lang="it-IT" altLang="it-IT" sz="2200" b="1" u="sng" dirty="0">
                <a:solidFill>
                  <a:schemeClr val="bg1"/>
                </a:solidFill>
                <a:latin typeface="+mn-lt"/>
                <a:cs typeface="Arial" charset="0"/>
              </a:rPr>
              <a:t>Nota </a:t>
            </a:r>
            <a:r>
              <a:rPr lang="it-IT" altLang="it-IT" sz="2200" b="1" u="sng" dirty="0" err="1">
                <a:solidFill>
                  <a:schemeClr val="bg1"/>
                </a:solidFill>
                <a:latin typeface="+mn-lt"/>
                <a:cs typeface="Arial" charset="0"/>
              </a:rPr>
              <a:t>prot</a:t>
            </a:r>
            <a:r>
              <a:rPr lang="it-IT" altLang="it-IT" sz="2200" b="1" u="sng" dirty="0">
                <a:solidFill>
                  <a:schemeClr val="bg1"/>
                </a:solidFill>
                <a:latin typeface="+mn-lt"/>
                <a:cs typeface="Arial" charset="0"/>
              </a:rPr>
              <a:t>. n. 40/4831 del 1.03.2016</a:t>
            </a:r>
            <a:endParaRPr lang="it-IT" altLang="it-IT" sz="2200" u="sng" dirty="0">
              <a:solidFill>
                <a:schemeClr val="bg1"/>
              </a:solidFill>
              <a:latin typeface="+mn-lt"/>
              <a:cs typeface="Arial" charset="0"/>
            </a:endParaRPr>
          </a:p>
        </p:txBody>
      </p:sp>
      <p:pic>
        <p:nvPicPr>
          <p:cNvPr id="54579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ella a 6 punte 10"/>
          <p:cNvSpPr/>
          <p:nvPr/>
        </p:nvSpPr>
        <p:spPr>
          <a:xfrm>
            <a:off x="6696075" y="5805488"/>
            <a:ext cx="2447925" cy="792162"/>
          </a:xfrm>
          <a:prstGeom prst="star6">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prstClr val="black"/>
                </a:solidFill>
              </a:rPr>
              <a:t>Nota n. 40/4831 del  1.3.2016</a:t>
            </a:r>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8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6819" name="Sottotitolo 2"/>
          <p:cNvSpPr>
            <a:spLocks noGrp="1"/>
          </p:cNvSpPr>
          <p:nvPr>
            <p:ph type="subTitle" idx="1"/>
          </p:nvPr>
        </p:nvSpPr>
        <p:spPr>
          <a:xfrm>
            <a:off x="1403350" y="3141663"/>
            <a:ext cx="6400800" cy="1871662"/>
          </a:xfrm>
        </p:spPr>
        <p:txBody>
          <a:bodyPr/>
          <a:lstStyle/>
          <a:p>
            <a:pPr eaLnBrk="1" hangingPunct="1"/>
            <a:r>
              <a:rPr lang="it-IT" altLang="it-IT" sz="3400" b="1" smtClean="0">
                <a:solidFill>
                  <a:schemeClr val="bg1"/>
                </a:solidFill>
              </a:rPr>
              <a:t>Assegno di Disoccupazione </a:t>
            </a:r>
          </a:p>
          <a:p>
            <a:pPr eaLnBrk="1" hangingPunct="1"/>
            <a:r>
              <a:rPr lang="it-IT" altLang="it-IT" sz="4000" b="1" smtClean="0">
                <a:solidFill>
                  <a:schemeClr val="bg1"/>
                </a:solidFill>
              </a:rPr>
              <a:t>ASDI</a:t>
            </a:r>
          </a:p>
        </p:txBody>
      </p:sp>
      <p:sp>
        <p:nvSpPr>
          <p:cNvPr id="5468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9D228D-4DEA-479C-8C3D-C2D059EBA4D3}" type="slidenum">
              <a:rPr lang="it-IT" altLang="it-IT" sz="1200">
                <a:solidFill>
                  <a:srgbClr val="FFFFFF"/>
                </a:solidFill>
              </a:rPr>
              <a:pPr>
                <a:spcBef>
                  <a:spcPct val="0"/>
                </a:spcBef>
                <a:buFontTx/>
                <a:buNone/>
              </a:pPr>
              <a:t>393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468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8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843" name="Sottotitolo 2"/>
          <p:cNvSpPr>
            <a:spLocks noGrp="1"/>
          </p:cNvSpPr>
          <p:nvPr>
            <p:ph type="subTitle" idx="1"/>
          </p:nvPr>
        </p:nvSpPr>
        <p:spPr>
          <a:xfrm>
            <a:off x="468313" y="1628775"/>
            <a:ext cx="8207375" cy="4608513"/>
          </a:xfrm>
        </p:spPr>
        <p:txBody>
          <a:bodyPr/>
          <a:lstStyle/>
          <a:p>
            <a:pPr eaLnBrk="1" hangingPunct="1"/>
            <a:r>
              <a:rPr lang="it-IT" altLang="it-IT" dirty="0" smtClean="0">
                <a:solidFill>
                  <a:schemeClr val="bg1"/>
                </a:solidFill>
              </a:rPr>
              <a:t>FONTI NORMATIVE</a:t>
            </a:r>
          </a:p>
          <a:p>
            <a:pPr eaLnBrk="1" hangingPunct="1"/>
            <a:endParaRPr lang="it-IT" altLang="it-IT" dirty="0" smtClean="0">
              <a:solidFill>
                <a:schemeClr val="bg1"/>
              </a:solidFill>
            </a:endParaRPr>
          </a:p>
          <a:p>
            <a:pPr algn="just" eaLnBrk="1" hangingPunct="1">
              <a:buFont typeface="Arial" panose="020B0604020202020204" pitchFamily="34" charset="0"/>
              <a:buChar char="•"/>
            </a:pPr>
            <a:r>
              <a:rPr lang="it-IT" altLang="it-IT" sz="2000" dirty="0" smtClean="0">
                <a:solidFill>
                  <a:schemeClr val="bg1"/>
                </a:solidFill>
              </a:rPr>
              <a:t>legge 183/2014 </a:t>
            </a:r>
          </a:p>
          <a:p>
            <a:pPr algn="just" eaLnBrk="1" hangingPunct="1">
              <a:buFont typeface="Arial" panose="020B0604020202020204" pitchFamily="34" charset="0"/>
              <a:buChar char="•"/>
            </a:pPr>
            <a:r>
              <a:rPr lang="it-IT" altLang="it-IT" sz="2000" dirty="0" smtClean="0">
                <a:solidFill>
                  <a:schemeClr val="bg1"/>
                </a:solidFill>
              </a:rPr>
              <a:t>d. </a:t>
            </a:r>
            <a:r>
              <a:rPr lang="it-IT" altLang="it-IT" sz="2000" dirty="0" err="1" smtClean="0">
                <a:solidFill>
                  <a:schemeClr val="bg1"/>
                </a:solidFill>
              </a:rPr>
              <a:t>lgs</a:t>
            </a:r>
            <a:r>
              <a:rPr lang="it-IT" altLang="it-IT" sz="2000" dirty="0" smtClean="0">
                <a:solidFill>
                  <a:schemeClr val="bg1"/>
                </a:solidFill>
              </a:rPr>
              <a:t> </a:t>
            </a:r>
            <a:r>
              <a:rPr lang="it-IT" altLang="it-IT" sz="2000" dirty="0">
                <a:solidFill>
                  <a:schemeClr val="bg1"/>
                </a:solidFill>
              </a:rPr>
              <a:t>22/2015, art. </a:t>
            </a:r>
            <a:r>
              <a:rPr lang="it-IT" altLang="it-IT" sz="2000" dirty="0" smtClean="0">
                <a:solidFill>
                  <a:schemeClr val="bg1"/>
                </a:solidFill>
              </a:rPr>
              <a:t>5; art. 16 comma 6</a:t>
            </a:r>
          </a:p>
          <a:p>
            <a:pPr algn="just" eaLnBrk="1" hangingPunct="1">
              <a:buFont typeface="Arial" panose="020B0604020202020204" pitchFamily="34" charset="0"/>
              <a:buChar char="•"/>
            </a:pPr>
            <a:r>
              <a:rPr lang="it-IT" altLang="it-IT" sz="2000" dirty="0" smtClean="0">
                <a:solidFill>
                  <a:schemeClr val="bg1"/>
                </a:solidFill>
              </a:rPr>
              <a:t>decreto ministeriale 29 ottobre 2015 (gazzetta n. 13 del 18/01/2016)</a:t>
            </a:r>
          </a:p>
          <a:p>
            <a:pPr algn="just" eaLnBrk="1" hangingPunct="1">
              <a:buFont typeface="Arial" panose="020B0604020202020204" pitchFamily="34" charset="0"/>
              <a:buChar char="•"/>
            </a:pPr>
            <a:r>
              <a:rPr lang="it-IT" altLang="it-IT" sz="2000" dirty="0" smtClean="0">
                <a:solidFill>
                  <a:schemeClr val="bg1"/>
                </a:solidFill>
              </a:rPr>
              <a:t>MLPS nota direttoriale del 29/12/2015</a:t>
            </a:r>
          </a:p>
          <a:p>
            <a:pPr algn="just" eaLnBrk="1" hangingPunct="1">
              <a:buFont typeface="Arial" panose="020B0604020202020204" pitchFamily="34" charset="0"/>
              <a:buChar char="•"/>
            </a:pPr>
            <a:r>
              <a:rPr lang="it-IT" altLang="it-IT" sz="2000" dirty="0" smtClean="0">
                <a:solidFill>
                  <a:schemeClr val="bg1"/>
                </a:solidFill>
              </a:rPr>
              <a:t>circolare INPS 47/2016 3/3/2016</a:t>
            </a:r>
          </a:p>
          <a:p>
            <a:pPr algn="just" eaLnBrk="1" hangingPunct="1">
              <a:buFont typeface="Arial" panose="020B0604020202020204" pitchFamily="34" charset="0"/>
              <a:buChar char="•"/>
            </a:pPr>
            <a:r>
              <a:rPr lang="it-IT" altLang="it-IT" sz="2000" dirty="0" smtClean="0">
                <a:solidFill>
                  <a:schemeClr val="bg1"/>
                </a:solidFill>
              </a:rPr>
              <a:t>art. 1 c. 2 </a:t>
            </a:r>
            <a:r>
              <a:rPr lang="it-IT" altLang="it-IT" sz="2000" dirty="0" err="1" smtClean="0">
                <a:solidFill>
                  <a:schemeClr val="bg1"/>
                </a:solidFill>
              </a:rPr>
              <a:t>lett</a:t>
            </a:r>
            <a:r>
              <a:rPr lang="it-IT" altLang="it-IT" sz="2000" dirty="0" smtClean="0">
                <a:solidFill>
                  <a:schemeClr val="bg1"/>
                </a:solidFill>
              </a:rPr>
              <a:t>. c </a:t>
            </a:r>
            <a:r>
              <a:rPr lang="it-IT" altLang="it-IT" sz="2000" dirty="0" err="1" smtClean="0">
                <a:solidFill>
                  <a:schemeClr val="bg1"/>
                </a:solidFill>
              </a:rPr>
              <a:t>dlgs</a:t>
            </a:r>
            <a:r>
              <a:rPr lang="it-IT" altLang="it-IT" sz="2000" dirty="0" smtClean="0">
                <a:solidFill>
                  <a:schemeClr val="bg1"/>
                </a:solidFill>
              </a:rPr>
              <a:t> 1881/2000</a:t>
            </a:r>
          </a:p>
          <a:p>
            <a:pPr algn="just" eaLnBrk="1" hangingPunct="1"/>
            <a:endParaRPr lang="it-IT" altLang="it-IT" dirty="0" smtClean="0">
              <a:solidFill>
                <a:schemeClr val="bg1"/>
              </a:solidFill>
            </a:endParaRPr>
          </a:p>
        </p:txBody>
      </p:sp>
      <p:sp>
        <p:nvSpPr>
          <p:cNvPr id="5478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815F20-32EE-42D7-9F7A-71A2EAA7FF93}" type="slidenum">
              <a:rPr lang="it-IT" altLang="it-IT" sz="1200">
                <a:solidFill>
                  <a:srgbClr val="FFFFFF"/>
                </a:solidFill>
              </a:rPr>
              <a:pPr>
                <a:spcBef>
                  <a:spcPct val="0"/>
                </a:spcBef>
                <a:buFontTx/>
                <a:buNone/>
              </a:pPr>
              <a:t>394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47846"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8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867" name="Sottotitolo 2"/>
          <p:cNvSpPr>
            <a:spLocks noGrp="1"/>
          </p:cNvSpPr>
          <p:nvPr>
            <p:ph type="subTitle" idx="1"/>
          </p:nvPr>
        </p:nvSpPr>
        <p:spPr>
          <a:xfrm>
            <a:off x="468313" y="1628775"/>
            <a:ext cx="8207375" cy="4608513"/>
          </a:xfrm>
        </p:spPr>
        <p:txBody>
          <a:bodyPr/>
          <a:lstStyle/>
          <a:p>
            <a:pPr algn="just" eaLnBrk="1" hangingPunct="1"/>
            <a:endParaRPr lang="it-IT" altLang="it-IT" sz="2600" smtClean="0">
              <a:solidFill>
                <a:schemeClr val="bg1"/>
              </a:solidFill>
            </a:endParaRPr>
          </a:p>
          <a:p>
            <a:pPr algn="just" eaLnBrk="1" hangingPunct="1"/>
            <a:r>
              <a:rPr lang="it-IT" altLang="it-IT" sz="2600" smtClean="0">
                <a:solidFill>
                  <a:schemeClr val="bg1"/>
                </a:solidFill>
              </a:rPr>
              <a:t>L’ARTICOLO 16, COMMA 1, DEL DECRETO LEGISLATIVO N. 22 DEL 4 MARZO 2015, RECANTE  “DISPOSIZIONI PER IL RIORDINO DELLA NORMATIVA IN MATERIA DI AMMORTIZZATORI SOCIALI IN CASO DI DISOCCUPAZIONE INVOLONTARIA E DI RICOLLOCAZIONE DEI LAVORATORI DISOCCUPATI, IN ATTUAZIONE DELLA LEGGE 10 DICEMBRE 2014, N. 183”, HA ISTITUITO, A DECORRERE DALL’1 MAGGIO 2015, E IN VIA SPERIMENTALE PER IL SOLO 2015, L’ASSEGNO DI DISOCCUPAZIONE (ASDI)</a:t>
            </a:r>
          </a:p>
        </p:txBody>
      </p:sp>
      <p:sp>
        <p:nvSpPr>
          <p:cNvPr id="5488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1201EF-C021-45E1-9702-461353D3A789}" type="slidenum">
              <a:rPr lang="it-IT" altLang="it-IT" sz="1200">
                <a:solidFill>
                  <a:srgbClr val="FFFFFF"/>
                </a:solidFill>
              </a:rPr>
              <a:pPr>
                <a:spcBef>
                  <a:spcPct val="0"/>
                </a:spcBef>
                <a:buFontTx/>
                <a:buNone/>
              </a:pPr>
              <a:t>395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48870"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887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9891" name="Sottotitolo 2"/>
          <p:cNvSpPr>
            <a:spLocks noGrp="1"/>
          </p:cNvSpPr>
          <p:nvPr>
            <p:ph type="subTitle" idx="1"/>
          </p:nvPr>
        </p:nvSpPr>
        <p:spPr>
          <a:xfrm>
            <a:off x="468313" y="1628775"/>
            <a:ext cx="8207375" cy="4608513"/>
          </a:xfrm>
        </p:spPr>
        <p:txBody>
          <a:bodyPr/>
          <a:lstStyle/>
          <a:p>
            <a:pPr algn="just" eaLnBrk="1" hangingPunct="1"/>
            <a:endParaRPr lang="it-IT" altLang="it-IT" sz="2600" smtClean="0">
              <a:solidFill>
                <a:schemeClr val="bg1"/>
              </a:solidFill>
            </a:endParaRPr>
          </a:p>
          <a:p>
            <a:pPr algn="just" eaLnBrk="1" hangingPunct="1">
              <a:lnSpc>
                <a:spcPct val="150000"/>
              </a:lnSpc>
            </a:pPr>
            <a:r>
              <a:rPr lang="it-IT" altLang="it-IT" sz="2600" smtClean="0">
                <a:solidFill>
                  <a:schemeClr val="bg1"/>
                </a:solidFill>
              </a:rPr>
              <a:t>LA LEGGE DI STABILITÀ 2016 HA TRASFORMATO L’ASDI IN MISURA STABILE PER GLI ANNI 2016-2017-2018-2019 CHE AD OGGI NON È PIÙ CONSIDERABILE UN INTERVENTO SPERIMENTALE</a:t>
            </a:r>
          </a:p>
        </p:txBody>
      </p:sp>
      <p:sp>
        <p:nvSpPr>
          <p:cNvPr id="5498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85EE364-2B3A-4FD1-AD2D-04E9A52A95D6}" type="slidenum">
              <a:rPr lang="it-IT" altLang="it-IT" sz="1200">
                <a:solidFill>
                  <a:srgbClr val="FFFFFF"/>
                </a:solidFill>
              </a:rPr>
              <a:pPr>
                <a:spcBef>
                  <a:spcPct val="0"/>
                </a:spcBef>
                <a:buFontTx/>
                <a:buNone/>
              </a:pPr>
              <a:t>396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49894"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989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9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15" name="Sottotitolo 2"/>
          <p:cNvSpPr>
            <a:spLocks noGrp="1"/>
          </p:cNvSpPr>
          <p:nvPr>
            <p:ph type="subTitle" idx="1"/>
          </p:nvPr>
        </p:nvSpPr>
        <p:spPr>
          <a:xfrm>
            <a:off x="468313" y="1628775"/>
            <a:ext cx="8207375" cy="4608513"/>
          </a:xfrm>
        </p:spPr>
        <p:txBody>
          <a:bodyPr/>
          <a:lstStyle/>
          <a:p>
            <a:pPr algn="just" eaLnBrk="1" hangingPunct="1"/>
            <a:endParaRPr lang="it-IT" altLang="it-IT" sz="2600" dirty="0" smtClean="0">
              <a:solidFill>
                <a:schemeClr val="bg1"/>
              </a:solidFill>
            </a:endParaRPr>
          </a:p>
          <a:p>
            <a:pPr algn="just" eaLnBrk="1" hangingPunct="1">
              <a:lnSpc>
                <a:spcPct val="150000"/>
              </a:lnSpc>
            </a:pPr>
            <a:r>
              <a:rPr lang="it-IT" altLang="it-IT" sz="2600" dirty="0" smtClean="0">
                <a:solidFill>
                  <a:schemeClr val="bg1"/>
                </a:solidFill>
              </a:rPr>
              <a:t>L’ASDI È UNA PRESTAZIONE DI NATURA ASSISTENZIALE DI SOSTEGNO AL REDDITO ED È, PERTANTO, </a:t>
            </a:r>
            <a:r>
              <a:rPr lang="it-IT" altLang="it-IT" sz="2600" b="1" dirty="0" smtClean="0">
                <a:solidFill>
                  <a:schemeClr val="bg1"/>
                </a:solidFill>
              </a:rPr>
              <a:t>ESENTE DALL’IMPOSTA SUL REDDITO DELLE PERSONE FISICHE </a:t>
            </a:r>
          </a:p>
          <a:p>
            <a:pPr algn="just" eaLnBrk="1" hangingPunct="1">
              <a:lnSpc>
                <a:spcPct val="150000"/>
              </a:lnSpc>
            </a:pPr>
            <a:endParaRPr lang="it-IT" altLang="it-IT" sz="1100" dirty="0" smtClean="0">
              <a:solidFill>
                <a:schemeClr val="bg1"/>
              </a:solidFill>
            </a:endParaRPr>
          </a:p>
          <a:p>
            <a:pPr algn="just" eaLnBrk="1" hangingPunct="1">
              <a:lnSpc>
                <a:spcPct val="150000"/>
              </a:lnSpc>
            </a:pPr>
            <a:r>
              <a:rPr lang="it-IT" altLang="it-IT" sz="2600" dirty="0" smtClean="0">
                <a:solidFill>
                  <a:schemeClr val="bg1"/>
                </a:solidFill>
              </a:rPr>
              <a:t>VIENE EROGATA DALL’INPS AI SOGGETTI BENEFICIARI CHE DEVONO NECESSARIAMENTE POSSEDERE DETERMINATI REQUISITI</a:t>
            </a:r>
          </a:p>
        </p:txBody>
      </p:sp>
      <p:sp>
        <p:nvSpPr>
          <p:cNvPr id="5509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1486E0-909B-4C97-8384-D42905481F8C}" type="slidenum">
              <a:rPr lang="it-IT" altLang="it-IT" sz="1200">
                <a:solidFill>
                  <a:srgbClr val="FFFFFF"/>
                </a:solidFill>
              </a:rPr>
              <a:pPr>
                <a:spcBef>
                  <a:spcPct val="0"/>
                </a:spcBef>
                <a:buFontTx/>
                <a:buNone/>
              </a:pPr>
              <a:t>397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50918"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091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19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1939" name="Sottotitolo 2"/>
          <p:cNvSpPr>
            <a:spLocks noGrp="1"/>
          </p:cNvSpPr>
          <p:nvPr>
            <p:ph type="subTitle" idx="1"/>
          </p:nvPr>
        </p:nvSpPr>
        <p:spPr>
          <a:xfrm>
            <a:off x="468313" y="1628775"/>
            <a:ext cx="8207375" cy="4608513"/>
          </a:xfrm>
        </p:spPr>
        <p:txBody>
          <a:bodyPr/>
          <a:lstStyle/>
          <a:p>
            <a:pPr eaLnBrk="1" hangingPunct="1"/>
            <a:r>
              <a:rPr lang="it-IT" altLang="it-IT" sz="2600" b="1" dirty="0" smtClean="0">
                <a:solidFill>
                  <a:schemeClr val="bg1"/>
                </a:solidFill>
              </a:rPr>
              <a:t>DESTINATARI</a:t>
            </a:r>
          </a:p>
          <a:p>
            <a:pPr eaLnBrk="1" hangingPunct="1"/>
            <a:r>
              <a:rPr lang="it-IT" altLang="it-IT" sz="2600" dirty="0" smtClean="0">
                <a:solidFill>
                  <a:schemeClr val="bg1"/>
                </a:solidFill>
              </a:rPr>
              <a:t>Art. 16 comma 1 d. </a:t>
            </a:r>
            <a:r>
              <a:rPr lang="it-IT" altLang="it-IT" sz="2600" dirty="0" err="1" smtClean="0">
                <a:solidFill>
                  <a:schemeClr val="bg1"/>
                </a:solidFill>
              </a:rPr>
              <a:t>lgs</a:t>
            </a:r>
            <a:r>
              <a:rPr lang="it-IT" altLang="it-IT" sz="2600" dirty="0" smtClean="0">
                <a:solidFill>
                  <a:schemeClr val="bg1"/>
                </a:solidFill>
              </a:rPr>
              <a:t> 22/2015</a:t>
            </a:r>
          </a:p>
          <a:p>
            <a:pPr eaLnBrk="1" hangingPunct="1">
              <a:lnSpc>
                <a:spcPct val="150000"/>
              </a:lnSpc>
            </a:pPr>
            <a:endParaRPr lang="it-IT" altLang="it-IT" sz="1000" dirty="0" smtClean="0">
              <a:solidFill>
                <a:schemeClr val="bg1"/>
              </a:solidFill>
            </a:endParaRPr>
          </a:p>
          <a:p>
            <a:pPr eaLnBrk="1" hangingPunct="1">
              <a:lnSpc>
                <a:spcPct val="150000"/>
              </a:lnSpc>
            </a:pPr>
            <a:r>
              <a:rPr lang="it-IT" altLang="it-IT" sz="2400" dirty="0" smtClean="0">
                <a:solidFill>
                  <a:schemeClr val="bg1"/>
                </a:solidFill>
              </a:rPr>
              <a:t>I SOGGETTI BENEFICIARI DELL’ASDI SONO COLORO I QUALI HANNO USUFRUITO DELLA </a:t>
            </a:r>
            <a:r>
              <a:rPr lang="it-IT" altLang="it-IT" sz="2400" b="1" dirty="0" smtClean="0">
                <a:solidFill>
                  <a:schemeClr val="bg1"/>
                </a:solidFill>
              </a:rPr>
              <a:t>NASPI</a:t>
            </a:r>
            <a:r>
              <a:rPr lang="it-IT" altLang="it-IT" sz="2400" dirty="0" smtClean="0">
                <a:solidFill>
                  <a:schemeClr val="bg1"/>
                </a:solidFill>
              </a:rPr>
              <a:t> PER L’INTERA DURATA DEL TRATTAMENTO (</a:t>
            </a:r>
            <a:r>
              <a:rPr lang="it-IT" altLang="it-IT" sz="2400" b="1" dirty="0" smtClean="0">
                <a:solidFill>
                  <a:srgbClr val="FF0000"/>
                </a:solidFill>
              </a:rPr>
              <a:t>ANCHE OLTRE IL 31/12/2015</a:t>
            </a:r>
            <a:r>
              <a:rPr lang="it-IT" altLang="it-IT" sz="2600" dirty="0" smtClean="0">
                <a:solidFill>
                  <a:schemeClr val="bg1"/>
                </a:solidFill>
              </a:rPr>
              <a:t>)</a:t>
            </a:r>
          </a:p>
          <a:p>
            <a:pPr eaLnBrk="1" hangingPunct="1">
              <a:lnSpc>
                <a:spcPct val="150000"/>
              </a:lnSpc>
            </a:pPr>
            <a:endParaRPr lang="it-IT" altLang="it-IT" sz="2600" dirty="0" smtClean="0">
              <a:solidFill>
                <a:schemeClr val="bg1"/>
              </a:solidFill>
            </a:endParaRPr>
          </a:p>
        </p:txBody>
      </p:sp>
      <p:sp>
        <p:nvSpPr>
          <p:cNvPr id="5519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4200AE-F95F-405E-9694-EF9192F07A0C}" type="slidenum">
              <a:rPr lang="it-IT" altLang="it-IT" sz="1200">
                <a:solidFill>
                  <a:srgbClr val="FFFFFF"/>
                </a:solidFill>
              </a:rPr>
              <a:pPr>
                <a:spcBef>
                  <a:spcPct val="0"/>
                </a:spcBef>
                <a:buFontTx/>
                <a:buNone/>
              </a:pPr>
              <a:t>398</a:t>
            </a:fld>
            <a:endParaRPr lang="it-IT" altLang="it-IT" sz="1200">
              <a:solidFill>
                <a:srgbClr val="FFFFFF"/>
              </a:solidFill>
            </a:endParaRPr>
          </a:p>
        </p:txBody>
      </p:sp>
      <p:pic>
        <p:nvPicPr>
          <p:cNvPr id="5519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194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in giù 8"/>
          <p:cNvSpPr/>
          <p:nvPr/>
        </p:nvSpPr>
        <p:spPr>
          <a:xfrm>
            <a:off x="4283968" y="4581525"/>
            <a:ext cx="79216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Rettangolo 9"/>
          <p:cNvSpPr/>
          <p:nvPr/>
        </p:nvSpPr>
        <p:spPr>
          <a:xfrm>
            <a:off x="1115317" y="5144507"/>
            <a:ext cx="7129463" cy="11525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r>
              <a:rPr lang="it-IT" altLang="it-IT" b="1" dirty="0">
                <a:solidFill>
                  <a:srgbClr val="FF0000"/>
                </a:solidFill>
              </a:rPr>
              <a:t>modifica introdotta dal combinato disposto dell’art. 16 d. </a:t>
            </a:r>
            <a:r>
              <a:rPr lang="it-IT" altLang="it-IT" b="1" dirty="0" err="1">
                <a:solidFill>
                  <a:srgbClr val="FF0000"/>
                </a:solidFill>
              </a:rPr>
              <a:t>lgs</a:t>
            </a:r>
            <a:r>
              <a:rPr lang="it-IT" altLang="it-IT" b="1" dirty="0">
                <a:solidFill>
                  <a:srgbClr val="FF0000"/>
                </a:solidFill>
              </a:rPr>
              <a:t>. 22/2015 con art. 43 c. 5 d. </a:t>
            </a:r>
            <a:r>
              <a:rPr lang="it-IT" altLang="it-IT" b="1" dirty="0" err="1">
                <a:solidFill>
                  <a:srgbClr val="FF0000"/>
                </a:solidFill>
              </a:rPr>
              <a:t>lgs</a:t>
            </a:r>
            <a:r>
              <a:rPr lang="it-IT" altLang="it-IT" b="1" dirty="0">
                <a:solidFill>
                  <a:srgbClr val="FF0000"/>
                </a:solidFill>
              </a:rPr>
              <a:t>. 148/2015</a:t>
            </a:r>
            <a:endParaRPr lang="it-IT" altLang="it-IT" sz="2400" b="1" dirty="0">
              <a:solidFill>
                <a:srgbClr val="FF0000"/>
              </a:solidFill>
            </a:endParaRPr>
          </a:p>
        </p:txBody>
      </p:sp>
    </p:spTree>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63" name="Sottotitolo 2"/>
          <p:cNvSpPr>
            <a:spLocks noGrp="1"/>
          </p:cNvSpPr>
          <p:nvPr>
            <p:ph type="subTitle" idx="1"/>
          </p:nvPr>
        </p:nvSpPr>
        <p:spPr>
          <a:xfrm>
            <a:off x="468313" y="1628775"/>
            <a:ext cx="8207375" cy="4752553"/>
          </a:xfrm>
        </p:spPr>
        <p:txBody>
          <a:bodyPr/>
          <a:lstStyle/>
          <a:p>
            <a:pPr algn="just" eaLnBrk="1" hangingPunct="1"/>
            <a:endParaRPr lang="it-IT" altLang="it-IT" sz="2600" dirty="0" smtClean="0">
              <a:solidFill>
                <a:schemeClr val="bg1"/>
              </a:solidFill>
            </a:endParaRPr>
          </a:p>
          <a:p>
            <a:pPr marL="457200" indent="-457200" algn="just" eaLnBrk="1" hangingPunct="1">
              <a:lnSpc>
                <a:spcPct val="150000"/>
              </a:lnSpc>
              <a:buFont typeface="Arial" panose="020B0604020202020204" pitchFamily="34" charset="0"/>
              <a:buChar char="•"/>
            </a:pPr>
            <a:r>
              <a:rPr lang="it-IT" altLang="it-IT" sz="2600" dirty="0" smtClean="0">
                <a:solidFill>
                  <a:schemeClr val="bg1"/>
                </a:solidFill>
              </a:rPr>
              <a:t>IL SOGGETTO PERCETTORE DI </a:t>
            </a:r>
            <a:r>
              <a:rPr lang="it-IT" altLang="it-IT" sz="2600" b="1" dirty="0" smtClean="0">
                <a:solidFill>
                  <a:schemeClr val="bg1"/>
                </a:solidFill>
              </a:rPr>
              <a:t>NASPI</a:t>
            </a:r>
            <a:r>
              <a:rPr lang="it-IT" altLang="it-IT" sz="2600" dirty="0" smtClean="0">
                <a:solidFill>
                  <a:schemeClr val="bg1"/>
                </a:solidFill>
              </a:rPr>
              <a:t> CHE, PER QUALUNQUE RAGIONE, SIA </a:t>
            </a:r>
            <a:r>
              <a:rPr lang="it-IT" altLang="it-IT" sz="2600" b="1" dirty="0" smtClean="0">
                <a:solidFill>
                  <a:schemeClr val="bg1"/>
                </a:solidFill>
              </a:rPr>
              <a:t>DECADUTO</a:t>
            </a:r>
            <a:r>
              <a:rPr lang="it-IT" altLang="it-IT" sz="2600" dirty="0" smtClean="0">
                <a:solidFill>
                  <a:schemeClr val="bg1"/>
                </a:solidFill>
              </a:rPr>
              <a:t> DALLA FRUIZIONE DELLA STESSA PRIMA DEL TERMINE, </a:t>
            </a:r>
            <a:r>
              <a:rPr lang="it-IT" altLang="it-IT" sz="2600" u="sng" dirty="0" smtClean="0">
                <a:solidFill>
                  <a:schemeClr val="bg1"/>
                </a:solidFill>
              </a:rPr>
              <a:t>NON POTRÀ BENEFICIARE DELL’ASDI.</a:t>
            </a:r>
          </a:p>
          <a:p>
            <a:pPr marL="457200" indent="-457200" algn="just" eaLnBrk="1" hangingPunct="1">
              <a:lnSpc>
                <a:spcPct val="150000"/>
              </a:lnSpc>
              <a:buFont typeface="Arial" panose="020B0604020202020204" pitchFamily="34" charset="0"/>
              <a:buChar char="•"/>
            </a:pPr>
            <a:r>
              <a:rPr lang="it-IT" altLang="it-IT" sz="2600" u="sng" dirty="0" smtClean="0">
                <a:solidFill>
                  <a:schemeClr val="bg1"/>
                </a:solidFill>
              </a:rPr>
              <a:t>ALLO STESSO MODO </a:t>
            </a:r>
            <a:r>
              <a:rPr lang="it-IT" altLang="it-IT" sz="2600" dirty="0" smtClean="0">
                <a:solidFill>
                  <a:schemeClr val="bg1"/>
                </a:solidFill>
              </a:rPr>
              <a:t>NON POSSONO USUFRUIRE DELL’ASDI COLORO CHE HANNO RICHIESTO E OTTENUTO L’ANTICIPAZIONE DELLA NASPI</a:t>
            </a:r>
          </a:p>
        </p:txBody>
      </p:sp>
      <p:sp>
        <p:nvSpPr>
          <p:cNvPr id="5529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3737D7-7C3D-4EC8-A6CE-977D27E00E84}" type="slidenum">
              <a:rPr lang="it-IT" altLang="it-IT" sz="1200">
                <a:solidFill>
                  <a:srgbClr val="FFFFFF"/>
                </a:solidFill>
              </a:rPr>
              <a:pPr>
                <a:spcBef>
                  <a:spcPct val="0"/>
                </a:spcBef>
                <a:buFontTx/>
                <a:buNone/>
              </a:pPr>
              <a:t>399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52966"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6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73238"/>
            <a:ext cx="8351837" cy="4751387"/>
          </a:xfrm>
          <a:ln>
            <a:solidFill>
              <a:schemeClr val="bg2">
                <a:lumMod val="40000"/>
                <a:lumOff val="60000"/>
              </a:schemeClr>
            </a:solidFill>
          </a:ln>
        </p:spPr>
        <p:txBody>
          <a:bodyPr/>
          <a:lstStyle/>
          <a:p>
            <a:pPr eaLnBrk="1" hangingPunct="1">
              <a:defRPr/>
            </a:pPr>
            <a:r>
              <a:rPr lang="it-IT" altLang="it-IT" sz="2000" b="1" dirty="0" smtClean="0">
                <a:solidFill>
                  <a:srgbClr val="0070C0"/>
                </a:solidFill>
              </a:rPr>
              <a:t>ART. 26</a:t>
            </a:r>
          </a:p>
          <a:p>
            <a:pPr eaLnBrk="1" hangingPunct="1">
              <a:defRPr/>
            </a:pPr>
            <a:r>
              <a:rPr lang="it-IT" altLang="it-IT" sz="2000" b="1" dirty="0" smtClean="0">
                <a:solidFill>
                  <a:srgbClr val="0070C0"/>
                </a:solidFill>
              </a:rPr>
              <a:t>Dimissioni volontarie e risoluzione consensuale</a:t>
            </a:r>
          </a:p>
          <a:p>
            <a:pPr algn="just" eaLnBrk="1" hangingPunct="1">
              <a:defRPr/>
            </a:pPr>
            <a:r>
              <a:rPr lang="it-IT" altLang="it-IT" sz="1500" b="1" i="1" dirty="0" smtClean="0">
                <a:solidFill>
                  <a:schemeClr val="bg1"/>
                </a:solidFill>
              </a:rPr>
              <a:t>1. Al di fuori delle ipotesi di cui all'articolo 55, comma 4, del decreto  legislativo 26 marzo 2001, n. 151</a:t>
            </a:r>
            <a:r>
              <a:rPr lang="it-IT" altLang="it-IT" sz="1500" i="1" dirty="0" smtClean="0">
                <a:solidFill>
                  <a:schemeClr val="bg1"/>
                </a:solidFill>
              </a:rPr>
              <a:t>, e successive modificazioni, le </a:t>
            </a:r>
            <a:r>
              <a:rPr lang="it-IT" altLang="it-IT" sz="1500" b="1" i="1" dirty="0" smtClean="0">
                <a:solidFill>
                  <a:schemeClr val="bg1"/>
                </a:solidFill>
              </a:rPr>
              <a:t>dimissioni e la  risoluzione consensuale </a:t>
            </a:r>
            <a:r>
              <a:rPr lang="it-IT" altLang="it-IT" sz="1500" i="1" dirty="0" smtClean="0">
                <a:solidFill>
                  <a:schemeClr val="bg1"/>
                </a:solidFill>
              </a:rPr>
              <a:t>del rapporto di lavoro sono fatte, </a:t>
            </a:r>
            <a:r>
              <a:rPr lang="it-IT" altLang="it-IT" sz="1500" b="1" i="1" dirty="0" smtClean="0">
                <a:solidFill>
                  <a:schemeClr val="bg1"/>
                </a:solidFill>
              </a:rPr>
              <a:t>a pena di inefficacia</a:t>
            </a:r>
            <a:r>
              <a:rPr lang="it-IT" altLang="it-IT" sz="1500" i="1" dirty="0" smtClean="0">
                <a:solidFill>
                  <a:schemeClr val="bg1"/>
                </a:solidFill>
              </a:rPr>
              <a:t>,  esclusivamente </a:t>
            </a:r>
            <a:r>
              <a:rPr lang="it-IT" altLang="it-IT" sz="1500" b="1" i="1" dirty="0" smtClean="0">
                <a:solidFill>
                  <a:schemeClr val="bg1"/>
                </a:solidFill>
              </a:rPr>
              <a:t>con modalità telematiche </a:t>
            </a:r>
            <a:r>
              <a:rPr lang="it-IT" altLang="it-IT" sz="1500" i="1" dirty="0" smtClean="0">
                <a:solidFill>
                  <a:schemeClr val="bg1"/>
                </a:solidFill>
              </a:rPr>
              <a:t>su appositi moduli resi disponibili  dal Ministero del lavoro e delle politiche sociali attraverso il sito </a:t>
            </a:r>
            <a:r>
              <a:rPr lang="it-IT" altLang="it-IT" sz="1500" b="1" i="1" dirty="0" smtClean="0">
                <a:solidFill>
                  <a:schemeClr val="bg1"/>
                </a:solidFill>
              </a:rPr>
              <a:t>www.lavoro.gov.it </a:t>
            </a:r>
            <a:r>
              <a:rPr lang="it-IT" altLang="it-IT" sz="1500" i="1" dirty="0" smtClean="0">
                <a:solidFill>
                  <a:schemeClr val="bg1"/>
                </a:solidFill>
              </a:rPr>
              <a:t>e </a:t>
            </a:r>
            <a:r>
              <a:rPr lang="it-IT" altLang="it-IT" sz="1500" b="1" i="1" dirty="0" smtClean="0">
                <a:solidFill>
                  <a:schemeClr val="bg1"/>
                </a:solidFill>
              </a:rPr>
              <a:t>trasmessi al datore di lavoro e alla Direzione territoriale del lavoro competente con le modalità  individuate  con il decreto del Ministro del lavoro e delle politiche sociali  di  cui al comma 3</a:t>
            </a:r>
            <a:r>
              <a:rPr lang="it-IT" altLang="it-IT" sz="1400" b="1" i="1" dirty="0" smtClean="0">
                <a:solidFill>
                  <a:schemeClr val="bg1"/>
                </a:solidFill>
              </a:rPr>
              <a:t>.</a:t>
            </a:r>
          </a:p>
          <a:p>
            <a:pPr algn="just" eaLnBrk="1" hangingPunct="1">
              <a:spcBef>
                <a:spcPts val="1200"/>
              </a:spcBef>
              <a:buFont typeface="Arial" charset="0"/>
              <a:buNone/>
              <a:defRPr/>
            </a:pPr>
            <a:r>
              <a:rPr lang="it-IT" altLang="it-IT" sz="1500" b="1" i="1" dirty="0" smtClean="0">
                <a:solidFill>
                  <a:schemeClr val="bg1"/>
                </a:solidFill>
              </a:rPr>
              <a:t>2. Entro sette giorni </a:t>
            </a:r>
            <a:r>
              <a:rPr lang="it-IT" altLang="it-IT" sz="1500" i="1" dirty="0" smtClean="0">
                <a:solidFill>
                  <a:schemeClr val="bg1"/>
                </a:solidFill>
              </a:rPr>
              <a:t>dalla data di trasmissione del modulo di  cui al comma 1 il lavoratore ha la </a:t>
            </a:r>
            <a:r>
              <a:rPr lang="it-IT" altLang="it-IT" sz="1500" b="1" i="1" dirty="0" smtClean="0">
                <a:solidFill>
                  <a:schemeClr val="bg1"/>
                </a:solidFill>
              </a:rPr>
              <a:t>facoltà di revocare </a:t>
            </a:r>
            <a:r>
              <a:rPr lang="it-IT" altLang="it-IT" sz="1500" i="1" dirty="0" smtClean="0">
                <a:solidFill>
                  <a:schemeClr val="bg1"/>
                </a:solidFill>
              </a:rPr>
              <a:t>le dimissioni e la risoluzione consensuale con le medesime modalità.</a:t>
            </a:r>
          </a:p>
          <a:p>
            <a:pPr algn="just" eaLnBrk="1" hangingPunct="1">
              <a:spcBef>
                <a:spcPts val="1200"/>
              </a:spcBef>
              <a:buFont typeface="Arial" charset="0"/>
              <a:buNone/>
              <a:defRPr/>
            </a:pPr>
            <a:r>
              <a:rPr lang="it-IT" altLang="it-IT" sz="1500" b="1" i="1" dirty="0" smtClean="0">
                <a:solidFill>
                  <a:schemeClr val="bg1"/>
                </a:solidFill>
              </a:rPr>
              <a:t>3. </a:t>
            </a:r>
            <a:r>
              <a:rPr lang="it-IT" altLang="it-IT" sz="1500" i="1" dirty="0" smtClean="0">
                <a:solidFill>
                  <a:schemeClr val="bg1"/>
                </a:solidFill>
              </a:rPr>
              <a:t>Con</a:t>
            </a:r>
            <a:r>
              <a:rPr lang="it-IT" altLang="it-IT" sz="1500" b="1" i="1" dirty="0" smtClean="0">
                <a:solidFill>
                  <a:schemeClr val="bg1"/>
                </a:solidFill>
              </a:rPr>
              <a:t> decreto del Ministro del lavoro</a:t>
            </a:r>
            <a:r>
              <a:rPr lang="it-IT" altLang="it-IT" sz="1500" i="1" dirty="0" smtClean="0">
                <a:solidFill>
                  <a:schemeClr val="bg1"/>
                </a:solidFill>
              </a:rPr>
              <a:t>, da emanare entro </a:t>
            </a:r>
            <a:r>
              <a:rPr lang="it-IT" altLang="it-IT" sz="1500" b="1" i="1" dirty="0" smtClean="0">
                <a:solidFill>
                  <a:schemeClr val="bg1"/>
                </a:solidFill>
              </a:rPr>
              <a:t>90 giorni </a:t>
            </a:r>
            <a:r>
              <a:rPr lang="it-IT" altLang="it-IT" sz="1500" i="1" dirty="0" smtClean="0">
                <a:solidFill>
                  <a:schemeClr val="bg1"/>
                </a:solidFill>
              </a:rPr>
              <a:t>dalla data di entrata in vigore del presente decreto legislativo, sono stabiliti i </a:t>
            </a:r>
            <a:r>
              <a:rPr lang="it-IT" altLang="it-IT" sz="1500" b="1" i="1" dirty="0" smtClean="0">
                <a:solidFill>
                  <a:schemeClr val="bg1"/>
                </a:solidFill>
              </a:rPr>
              <a:t>dati di identificazione del rapporto di lavoro da cui si intende recedere o che si intende risolvere, i dati di identificazione del datore di lavoro e del lavoratore, le modalità di trasmissione nonché  gli standard tecnici atti a definire la data certa di trasmissione.</a:t>
            </a:r>
          </a:p>
          <a:p>
            <a:pPr algn="just" eaLnBrk="1" hangingPunct="1">
              <a:spcBef>
                <a:spcPts val="1200"/>
              </a:spcBef>
              <a:buFont typeface="Arial" charset="0"/>
              <a:buNone/>
              <a:defRPr/>
            </a:pPr>
            <a:r>
              <a:rPr lang="it-IT" altLang="it-IT" sz="1500" b="1" i="1" dirty="0" smtClean="0">
                <a:solidFill>
                  <a:schemeClr val="bg1"/>
                </a:solidFill>
              </a:rPr>
              <a:t>4. La trasmissione </a:t>
            </a:r>
            <a:r>
              <a:rPr lang="it-IT" altLang="it-IT" sz="1500" i="1" dirty="0" smtClean="0">
                <a:solidFill>
                  <a:schemeClr val="bg1"/>
                </a:solidFill>
              </a:rPr>
              <a:t>dei moduli di cui al comma 1 </a:t>
            </a:r>
            <a:r>
              <a:rPr lang="it-IT" altLang="it-IT" sz="1500" b="1" i="1" dirty="0" smtClean="0">
                <a:solidFill>
                  <a:schemeClr val="bg1"/>
                </a:solidFill>
              </a:rPr>
              <a:t>può avvenire </a:t>
            </a:r>
            <a:r>
              <a:rPr lang="it-IT" altLang="it-IT" sz="1500" i="1" dirty="0" smtClean="0">
                <a:solidFill>
                  <a:schemeClr val="bg1"/>
                </a:solidFill>
              </a:rPr>
              <a:t>anche per il tramite dei </a:t>
            </a:r>
            <a:r>
              <a:rPr lang="it-IT" altLang="it-IT" sz="1500" b="1" i="1" dirty="0" smtClean="0">
                <a:solidFill>
                  <a:schemeClr val="bg1"/>
                </a:solidFill>
              </a:rPr>
              <a:t>patronati, delle organizzazioni sindacali nonché degli enti bilaterali e delle </a:t>
            </a:r>
            <a:r>
              <a:rPr lang="it-IT" altLang="it-IT" sz="1500" b="1" i="1" u="sng" dirty="0" smtClean="0">
                <a:solidFill>
                  <a:schemeClr val="bg1"/>
                </a:solidFill>
              </a:rPr>
              <a:t>commissioni di  certificazione</a:t>
            </a:r>
            <a:r>
              <a:rPr lang="it-IT" altLang="it-IT" sz="1500" b="1" i="1" dirty="0" smtClean="0">
                <a:solidFill>
                  <a:schemeClr val="bg1"/>
                </a:solidFill>
              </a:rPr>
              <a:t>  </a:t>
            </a:r>
            <a:r>
              <a:rPr lang="it-IT" altLang="it-IT" sz="1500" i="1" dirty="0" smtClean="0">
                <a:solidFill>
                  <a:schemeClr val="bg1"/>
                </a:solidFill>
              </a:rPr>
              <a:t>di  cui agli articoli 2, comma 1, lettera h), e articolo  76  del  decreto legislativo 10 settembre 2003, n. 276.</a:t>
            </a:r>
          </a:p>
          <a:p>
            <a:pPr algn="just" eaLnBrk="1" hangingPunct="1">
              <a:defRPr/>
            </a:pPr>
            <a:endParaRPr lang="it-IT" altLang="it-IT" sz="1400" b="1" i="1" dirty="0" smtClean="0">
              <a:solidFill>
                <a:schemeClr val="bg1"/>
              </a:solidFill>
            </a:endParaRPr>
          </a:p>
          <a:p>
            <a:pPr eaLnBrk="1" hangingPunct="1">
              <a:defRPr/>
            </a:pPr>
            <a:endParaRPr lang="it-IT" altLang="it-IT" sz="2400" i="1" dirty="0" smtClean="0">
              <a:solidFill>
                <a:schemeClr val="bg1"/>
              </a:solidFill>
            </a:endParaRPr>
          </a:p>
        </p:txBody>
      </p:sp>
      <p:sp>
        <p:nvSpPr>
          <p:cNvPr id="71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D30761-7A5A-4434-A1F7-87FEB5544E07}" type="slidenum">
              <a:rPr lang="it-IT" altLang="it-IT" sz="1200">
                <a:solidFill>
                  <a:srgbClr val="FFFFFF"/>
                </a:solidFill>
              </a:rPr>
              <a:pPr>
                <a:spcBef>
                  <a:spcPct val="0"/>
                </a:spcBef>
                <a:buFontTx/>
                <a:buNone/>
              </a:pPr>
              <a:t>4</a:t>
            </a:fld>
            <a:endParaRPr lang="it-IT" altLang="it-IT" sz="1200">
              <a:solidFill>
                <a:srgbClr val="FFFFFF"/>
              </a:solidFill>
            </a:endParaRPr>
          </a:p>
        </p:txBody>
      </p:sp>
      <p:pic>
        <p:nvPicPr>
          <p:cNvPr id="71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E11CD2B-7E5F-4922-AF2C-DF38470A51A6}" type="datetime1">
              <a:rPr lang="it-IT" smtClean="0">
                <a:solidFill>
                  <a:prstClr val="white">
                    <a:tint val="75000"/>
                  </a:prstClr>
                </a:solidFill>
              </a:rPr>
              <a:pPr>
                <a:defRPr/>
              </a:pPr>
              <a:t>21/03/2016</a:t>
            </a:fld>
            <a:endParaRPr lang="it-IT">
              <a:solidFill>
                <a:prstClr val="white">
                  <a:tint val="75000"/>
                </a:prstClr>
              </a:solidFill>
            </a:endParaRPr>
          </a:p>
        </p:txBody>
      </p:sp>
      <p:pic>
        <p:nvPicPr>
          <p:cNvPr id="717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u="sng" dirty="0" err="1" smtClean="0">
                <a:solidFill>
                  <a:schemeClr val="bg1"/>
                </a:solidFill>
              </a:rPr>
              <a:t>TcWelfare</a:t>
            </a:r>
            <a:endParaRPr lang="it-IT" altLang="it-IT" sz="2200" b="1" u="sng" dirty="0" smtClean="0">
              <a:solidFill>
                <a:schemeClr val="bg1"/>
              </a:solidFill>
            </a:endParaRPr>
          </a:p>
          <a:p>
            <a:pPr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200" dirty="0" smtClean="0">
                <a:solidFill>
                  <a:schemeClr val="bg1"/>
                </a:solidFill>
              </a:rPr>
              <a:t>Con il supporto di tale software, retto su apposita convenzione nazionale, il Consulente potrebbe così </a:t>
            </a:r>
            <a:r>
              <a:rPr lang="it-IT" altLang="it-IT" sz="2200" b="1" dirty="0" smtClean="0">
                <a:solidFill>
                  <a:schemeClr val="bg1"/>
                </a:solidFill>
              </a:rPr>
              <a:t>“avviare” la richiesta al patronato per conto e su richiesta formale del dipendente dimissionario</a:t>
            </a:r>
            <a:r>
              <a:rPr lang="it-IT" altLang="it-IT" sz="2200" dirty="0" smtClean="0">
                <a:solidFill>
                  <a:schemeClr val="bg1"/>
                </a:solidFill>
              </a:rPr>
              <a:t>, o delle parti del rapporto in caso di risoluzione consensuale.</a:t>
            </a:r>
          </a:p>
          <a:p>
            <a:pPr algn="just" eaLnBrk="1" hangingPunct="1">
              <a:buFont typeface="Arial" charset="0"/>
              <a:buNone/>
              <a:defRPr/>
            </a:pPr>
            <a:endParaRPr lang="it-IT" altLang="it-IT" sz="2200" dirty="0" smtClean="0">
              <a:solidFill>
                <a:schemeClr val="bg1"/>
              </a:solidFill>
            </a:endParaRPr>
          </a:p>
          <a:p>
            <a:pPr algn="just" eaLnBrk="1" hangingPunct="1">
              <a:buFont typeface="Arial" charset="0"/>
              <a:buNone/>
              <a:defRPr/>
            </a:pPr>
            <a:r>
              <a:rPr lang="it-IT" altLang="it-IT" sz="2200" dirty="0" smtClean="0">
                <a:solidFill>
                  <a:schemeClr val="bg1"/>
                </a:solidFill>
              </a:rPr>
              <a:t>Trattasi di un mero </a:t>
            </a:r>
            <a:r>
              <a:rPr lang="it-IT" altLang="it-IT" sz="2200" b="1" dirty="0" smtClean="0">
                <a:solidFill>
                  <a:schemeClr val="bg1"/>
                </a:solidFill>
              </a:rPr>
              <a:t>“</a:t>
            </a:r>
            <a:r>
              <a:rPr lang="it-IT" altLang="it-IT" sz="2200" b="1" i="1" dirty="0" smtClean="0">
                <a:solidFill>
                  <a:schemeClr val="bg1"/>
                </a:solidFill>
              </a:rPr>
              <a:t>avvio di richiesta al patronato per conto e su richiesta formale del dipendente</a:t>
            </a:r>
            <a:r>
              <a:rPr lang="it-IT" altLang="it-IT" sz="2200" b="1" dirty="0" smtClean="0">
                <a:solidFill>
                  <a:schemeClr val="bg1"/>
                </a:solidFill>
              </a:rPr>
              <a:t>” </a:t>
            </a:r>
            <a:r>
              <a:rPr lang="it-IT" altLang="it-IT" sz="2200" dirty="0" smtClean="0">
                <a:solidFill>
                  <a:schemeClr val="bg1"/>
                </a:solidFill>
              </a:rPr>
              <a:t>che non inficia la validità della procedura di dimissioni, in quanto questa resta affidata alle prerogative del soggetto abilitato ai sensi di legge (nel caso di specie, appunto, il patronato).</a:t>
            </a:r>
          </a:p>
          <a:p>
            <a:pPr algn="just" eaLnBrk="1" hangingPunct="1">
              <a:buFont typeface="Arial" charset="0"/>
              <a:buNone/>
              <a:defRPr/>
            </a:pPr>
            <a:endParaRPr lang="it-IT" altLang="it-IT" sz="2200" dirty="0" smtClean="0">
              <a:solidFill>
                <a:schemeClr val="bg1"/>
              </a:solidFill>
            </a:endParaRPr>
          </a:p>
        </p:txBody>
      </p:sp>
      <p:sp>
        <p:nvSpPr>
          <p:cNvPr id="440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FBC663-B8F4-40B7-B7F7-EFCD2F838876}" type="slidenum">
              <a:rPr lang="it-IT" altLang="it-IT" sz="1200">
                <a:solidFill>
                  <a:srgbClr val="FFFFFF"/>
                </a:solidFill>
              </a:rPr>
              <a:pPr>
                <a:spcBef>
                  <a:spcPct val="0"/>
                </a:spcBef>
                <a:buFontTx/>
                <a:buNone/>
              </a:pPr>
              <a:t>40</a:t>
            </a:fld>
            <a:endParaRPr lang="it-IT" altLang="it-IT" sz="1200">
              <a:solidFill>
                <a:srgbClr val="FFFFFF"/>
              </a:solidFill>
            </a:endParaRPr>
          </a:p>
        </p:txBody>
      </p:sp>
      <p:pic>
        <p:nvPicPr>
          <p:cNvPr id="440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403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9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4608513"/>
          </a:xfrm>
        </p:spPr>
        <p:txBody>
          <a:bodyPr/>
          <a:lstStyle/>
          <a:p>
            <a:pPr eaLnBrk="1" hangingPunct="1">
              <a:lnSpc>
                <a:spcPct val="150000"/>
              </a:lnSpc>
              <a:buFont typeface="Arial" charset="0"/>
              <a:buNone/>
              <a:defRPr/>
            </a:pPr>
            <a:r>
              <a:rPr lang="it-IT" altLang="it-IT" sz="2600" b="1" dirty="0" smtClean="0">
                <a:solidFill>
                  <a:schemeClr val="bg1"/>
                </a:solidFill>
              </a:rPr>
              <a:t>REQUISITI</a:t>
            </a:r>
          </a:p>
          <a:p>
            <a:pPr eaLnBrk="1" hangingPunct="1">
              <a:lnSpc>
                <a:spcPct val="150000"/>
              </a:lnSpc>
              <a:buFont typeface="Arial" charset="0"/>
              <a:buNone/>
              <a:defRPr/>
            </a:pPr>
            <a:r>
              <a:rPr lang="it-IT" altLang="it-IT" sz="2600" dirty="0" smtClean="0">
                <a:solidFill>
                  <a:schemeClr val="bg1"/>
                </a:solidFill>
              </a:rPr>
              <a:t>Art. 16 comma 2 d. </a:t>
            </a:r>
            <a:r>
              <a:rPr lang="it-IT" altLang="it-IT" sz="2600" dirty="0" err="1" smtClean="0">
                <a:solidFill>
                  <a:schemeClr val="bg1"/>
                </a:solidFill>
              </a:rPr>
              <a:t>lgs</a:t>
            </a:r>
            <a:r>
              <a:rPr lang="it-IT" altLang="it-IT" sz="2600" dirty="0" smtClean="0">
                <a:solidFill>
                  <a:schemeClr val="bg1"/>
                </a:solidFill>
              </a:rPr>
              <a:t> 22/2015</a:t>
            </a:r>
          </a:p>
          <a:p>
            <a:pPr algn="just" eaLnBrk="1" hangingPunct="1">
              <a:buFont typeface="Arial" charset="0"/>
              <a:buNone/>
              <a:defRPr/>
            </a:pPr>
            <a:r>
              <a:rPr lang="it-IT" altLang="it-IT" sz="2400" dirty="0" smtClean="0">
                <a:solidFill>
                  <a:schemeClr val="bg1"/>
                </a:solidFill>
              </a:rPr>
              <a:t>I SOGGETTI BENEFICIARI DELL’ASDI SONO PRIORITARIAMENTE INDIVIDUATI TRA COLORO CHE POSSIEDONO ALMENO UNO DEI SEGUENTI REQUISITI:</a:t>
            </a:r>
          </a:p>
          <a:p>
            <a:pPr marL="457200" indent="-457200" algn="just" eaLnBrk="1" hangingPunct="1">
              <a:buFont typeface="+mj-lt"/>
              <a:buAutoNum type="arabicPeriod"/>
              <a:defRPr/>
            </a:pPr>
            <a:r>
              <a:rPr lang="it-IT" altLang="it-IT" sz="2400" dirty="0" smtClean="0">
                <a:solidFill>
                  <a:schemeClr val="bg1"/>
                </a:solidFill>
              </a:rPr>
              <a:t>PRESENZA NEL NUCLEO FAMILIARE </a:t>
            </a:r>
            <a:r>
              <a:rPr lang="it-IT" altLang="it-IT" sz="2400" dirty="0" err="1" smtClean="0">
                <a:solidFill>
                  <a:schemeClr val="bg1"/>
                </a:solidFill>
              </a:rPr>
              <a:t>DI</a:t>
            </a:r>
            <a:r>
              <a:rPr lang="it-IT" altLang="it-IT" sz="2400" dirty="0" smtClean="0">
                <a:solidFill>
                  <a:schemeClr val="bg1"/>
                </a:solidFill>
              </a:rPr>
              <a:t> ALMENO UN MINORE </a:t>
            </a:r>
            <a:r>
              <a:rPr lang="it-IT" altLang="it-IT" sz="2400" dirty="0" err="1" smtClean="0">
                <a:solidFill>
                  <a:schemeClr val="bg1"/>
                </a:solidFill>
              </a:rPr>
              <a:t>DI</a:t>
            </a:r>
            <a:r>
              <a:rPr lang="it-IT" altLang="it-IT" sz="2400" dirty="0" smtClean="0">
                <a:solidFill>
                  <a:schemeClr val="bg1"/>
                </a:solidFill>
              </a:rPr>
              <a:t> ANNI 18;</a:t>
            </a:r>
          </a:p>
          <a:p>
            <a:pPr marL="457200" indent="-457200" algn="just" eaLnBrk="1" hangingPunct="1">
              <a:buFont typeface="+mj-lt"/>
              <a:buAutoNum type="arabicPeriod"/>
              <a:defRPr/>
            </a:pPr>
            <a:r>
              <a:rPr lang="it-IT" altLang="it-IT" sz="2400" dirty="0" smtClean="0">
                <a:solidFill>
                  <a:schemeClr val="bg1"/>
                </a:solidFill>
              </a:rPr>
              <a:t>ETÀ PARI O SUPERIORE A 55 ANNI E MANCATA MATURAZIONE DEI REQUISITI </a:t>
            </a:r>
            <a:r>
              <a:rPr lang="it-IT" altLang="it-IT" sz="2400" dirty="0" err="1" smtClean="0">
                <a:solidFill>
                  <a:schemeClr val="bg1"/>
                </a:solidFill>
              </a:rPr>
              <a:t>DI</a:t>
            </a:r>
            <a:r>
              <a:rPr lang="it-IT" altLang="it-IT" sz="2400" dirty="0" smtClean="0">
                <a:solidFill>
                  <a:schemeClr val="bg1"/>
                </a:solidFill>
              </a:rPr>
              <a:t> PENSIONE ANTICIPATA O </a:t>
            </a:r>
            <a:r>
              <a:rPr lang="it-IT" altLang="it-IT" sz="2400" dirty="0" err="1" smtClean="0">
                <a:solidFill>
                  <a:schemeClr val="bg1"/>
                </a:solidFill>
              </a:rPr>
              <a:t>DI</a:t>
            </a:r>
            <a:r>
              <a:rPr lang="it-IT" altLang="it-IT" sz="2400" dirty="0" smtClean="0">
                <a:solidFill>
                  <a:schemeClr val="bg1"/>
                </a:solidFill>
              </a:rPr>
              <a:t> VECCHIAIA.</a:t>
            </a:r>
          </a:p>
        </p:txBody>
      </p:sp>
      <p:sp>
        <p:nvSpPr>
          <p:cNvPr id="5539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5FB844-2321-4A49-BB7C-D451EAEE1E9A}" type="slidenum">
              <a:rPr lang="it-IT" altLang="it-IT" sz="1200">
                <a:solidFill>
                  <a:srgbClr val="FFFFFF"/>
                </a:solidFill>
              </a:rPr>
              <a:pPr>
                <a:spcBef>
                  <a:spcPct val="0"/>
                </a:spcBef>
                <a:buFontTx/>
                <a:buNone/>
              </a:pPr>
              <a:t>400</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53990"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99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50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5011" name="Sottotitolo 2"/>
          <p:cNvSpPr>
            <a:spLocks noGrp="1"/>
          </p:cNvSpPr>
          <p:nvPr>
            <p:ph type="subTitle" idx="1"/>
          </p:nvPr>
        </p:nvSpPr>
        <p:spPr>
          <a:xfrm>
            <a:off x="468313" y="1628775"/>
            <a:ext cx="8207375" cy="4608513"/>
          </a:xfrm>
        </p:spPr>
        <p:txBody>
          <a:bodyPr/>
          <a:lstStyle/>
          <a:p>
            <a:pPr algn="just" eaLnBrk="1" hangingPunct="1"/>
            <a:endParaRPr lang="it-IT" altLang="it-IT" sz="2600" smtClean="0">
              <a:solidFill>
                <a:schemeClr val="bg1"/>
              </a:solidFill>
            </a:endParaRPr>
          </a:p>
          <a:p>
            <a:pPr eaLnBrk="1" hangingPunct="1">
              <a:lnSpc>
                <a:spcPct val="150000"/>
              </a:lnSpc>
            </a:pPr>
            <a:r>
              <a:rPr lang="it-IT" altLang="it-IT" sz="2600" smtClean="0">
                <a:solidFill>
                  <a:schemeClr val="bg1"/>
                </a:solidFill>
              </a:rPr>
              <a:t>IL NUCLEO FAMILIARE DA PRENDERE IN CONSIDERAZIONE È QUELLO DEFINITO DALL’ARTICOLO 3 DEL DPCM 159/2013 (NUCLEO AI FINI ISEE)</a:t>
            </a:r>
          </a:p>
          <a:p>
            <a:pPr eaLnBrk="1" hangingPunct="1">
              <a:lnSpc>
                <a:spcPct val="150000"/>
              </a:lnSpc>
            </a:pPr>
            <a:r>
              <a:rPr lang="it-IT" altLang="it-IT" sz="2600" smtClean="0">
                <a:solidFill>
                  <a:schemeClr val="bg1"/>
                </a:solidFill>
              </a:rPr>
              <a:t>PERTANTO IL MINORE PRESENTE NEL NUCLEO FAMILIARE NON DEVE ESSERE NECESSARIAMENTE IL FIGLIO DEL PERCETTORE</a:t>
            </a:r>
            <a:endParaRPr lang="it-IT" altLang="it-IT" sz="2400" smtClean="0">
              <a:solidFill>
                <a:schemeClr val="bg1"/>
              </a:solidFill>
            </a:endParaRPr>
          </a:p>
        </p:txBody>
      </p:sp>
      <p:sp>
        <p:nvSpPr>
          <p:cNvPr id="5550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D0E0D7-1936-4A23-85E7-FFA8A2C74691}" type="slidenum">
              <a:rPr lang="it-IT" altLang="it-IT" sz="1200">
                <a:solidFill>
                  <a:srgbClr val="FFFFFF"/>
                </a:solidFill>
              </a:rPr>
              <a:pPr>
                <a:spcBef>
                  <a:spcPct val="0"/>
                </a:spcBef>
                <a:buFontTx/>
                <a:buNone/>
              </a:pPr>
              <a:t>401</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55014"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6035" name="Sottotitolo 2"/>
          <p:cNvSpPr>
            <a:spLocks noGrp="1"/>
          </p:cNvSpPr>
          <p:nvPr>
            <p:ph type="subTitle" idx="1"/>
          </p:nvPr>
        </p:nvSpPr>
        <p:spPr>
          <a:xfrm>
            <a:off x="468313" y="1628775"/>
            <a:ext cx="8207375" cy="4608513"/>
          </a:xfrm>
        </p:spPr>
        <p:txBody>
          <a:bodyPr/>
          <a:lstStyle/>
          <a:p>
            <a:pPr algn="just" eaLnBrk="1" hangingPunct="1"/>
            <a:endParaRPr lang="it-IT" altLang="it-IT" sz="2600" smtClean="0">
              <a:solidFill>
                <a:schemeClr val="bg1"/>
              </a:solidFill>
            </a:endParaRPr>
          </a:p>
          <a:p>
            <a:pPr eaLnBrk="1" hangingPunct="1">
              <a:lnSpc>
                <a:spcPct val="150000"/>
              </a:lnSpc>
            </a:pPr>
            <a:r>
              <a:rPr lang="it-IT" altLang="it-IT" sz="2600" smtClean="0">
                <a:solidFill>
                  <a:schemeClr val="bg1"/>
                </a:solidFill>
              </a:rPr>
              <a:t>IL PERFEZIONAMENTO DEI REQUISITI PER LA PERCEZIONE DELLA PENSIONE ANTICIPATA O DELLA PENSIONE DI VECCHIAIA FANNO PERDERE LA POSSIBILITÀ DI PERCEPIRE L’ASDI COSÌ COME IL PERFEZIONAMENTO DEI REQUISITI PER LA PERCEZIONE DELL’ASSEGNO SOCIALE</a:t>
            </a:r>
            <a:endParaRPr lang="it-IT" altLang="it-IT" sz="2400" smtClean="0">
              <a:solidFill>
                <a:schemeClr val="bg1"/>
              </a:solidFill>
            </a:endParaRPr>
          </a:p>
        </p:txBody>
      </p:sp>
      <p:sp>
        <p:nvSpPr>
          <p:cNvPr id="5560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1F1214-1747-475F-A2F0-E1BE54C9E6C7}" type="slidenum">
              <a:rPr lang="it-IT" altLang="it-IT" sz="1200">
                <a:solidFill>
                  <a:srgbClr val="FFFFFF"/>
                </a:solidFill>
              </a:rPr>
              <a:pPr>
                <a:spcBef>
                  <a:spcPct val="0"/>
                </a:spcBef>
                <a:buFontTx/>
                <a:buNone/>
              </a:pPr>
              <a:t>402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56038"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03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0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59" name="Sottotitolo 2"/>
          <p:cNvSpPr>
            <a:spLocks noGrp="1"/>
          </p:cNvSpPr>
          <p:nvPr>
            <p:ph type="subTitle" idx="1"/>
          </p:nvPr>
        </p:nvSpPr>
        <p:spPr>
          <a:xfrm>
            <a:off x="468313" y="1628775"/>
            <a:ext cx="8207375" cy="4608513"/>
          </a:xfrm>
        </p:spPr>
        <p:txBody>
          <a:bodyPr/>
          <a:lstStyle/>
          <a:p>
            <a:pPr eaLnBrk="1" hangingPunct="1"/>
            <a:endParaRPr lang="it-IT" altLang="it-IT" sz="2600" smtClean="0">
              <a:solidFill>
                <a:schemeClr val="bg1"/>
              </a:solidFill>
            </a:endParaRPr>
          </a:p>
          <a:p>
            <a:pPr eaLnBrk="1" hangingPunct="1">
              <a:lnSpc>
                <a:spcPct val="150000"/>
              </a:lnSpc>
            </a:pPr>
            <a:r>
              <a:rPr lang="it-IT" altLang="it-IT" sz="2600" b="1" smtClean="0">
                <a:solidFill>
                  <a:schemeClr val="bg1"/>
                </a:solidFill>
              </a:rPr>
              <a:t>REQUISITI</a:t>
            </a:r>
          </a:p>
          <a:p>
            <a:pPr eaLnBrk="1" hangingPunct="1">
              <a:lnSpc>
                <a:spcPct val="150000"/>
              </a:lnSpc>
            </a:pPr>
            <a:r>
              <a:rPr lang="it-IT" altLang="it-IT" sz="2600" smtClean="0">
                <a:solidFill>
                  <a:schemeClr val="bg1"/>
                </a:solidFill>
              </a:rPr>
              <a:t>PER POTER PERCEPIRE L’ASDI, IL SOGGETTO NON DEVE AVERE UN INDICATORE ISEE SUPERIORE A EURO 5.000,00</a:t>
            </a:r>
            <a:endParaRPr lang="it-IT" altLang="it-IT" sz="2400" smtClean="0">
              <a:solidFill>
                <a:schemeClr val="bg1"/>
              </a:solidFill>
            </a:endParaRPr>
          </a:p>
        </p:txBody>
      </p:sp>
      <p:sp>
        <p:nvSpPr>
          <p:cNvPr id="5570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C88FAA-DABE-4386-992C-8EC7BBF42DBB}" type="slidenum">
              <a:rPr lang="it-IT" altLang="it-IT" sz="1200">
                <a:solidFill>
                  <a:srgbClr val="FFFFFF"/>
                </a:solidFill>
              </a:rPr>
              <a:pPr>
                <a:spcBef>
                  <a:spcPct val="0"/>
                </a:spcBef>
                <a:buFontTx/>
                <a:buNone/>
              </a:pPr>
              <a:t>403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5706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706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0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8083" name="Sottotitolo 2"/>
          <p:cNvSpPr>
            <a:spLocks noGrp="1"/>
          </p:cNvSpPr>
          <p:nvPr>
            <p:ph type="subTitle" idx="1"/>
          </p:nvPr>
        </p:nvSpPr>
        <p:spPr>
          <a:xfrm>
            <a:off x="468313" y="1628775"/>
            <a:ext cx="8207375" cy="4608513"/>
          </a:xfrm>
        </p:spPr>
        <p:txBody>
          <a:bodyPr/>
          <a:lstStyle/>
          <a:p>
            <a:pPr eaLnBrk="1" hangingPunct="1"/>
            <a:endParaRPr lang="it-IT" altLang="it-IT" sz="2600" smtClean="0">
              <a:solidFill>
                <a:schemeClr val="bg1"/>
              </a:solidFill>
            </a:endParaRPr>
          </a:p>
          <a:p>
            <a:pPr eaLnBrk="1" hangingPunct="1">
              <a:lnSpc>
                <a:spcPct val="150000"/>
              </a:lnSpc>
            </a:pPr>
            <a:r>
              <a:rPr lang="it-IT" altLang="it-IT" sz="2600" b="1" smtClean="0">
                <a:solidFill>
                  <a:schemeClr val="bg1"/>
                </a:solidFill>
              </a:rPr>
              <a:t>REQUISITI</a:t>
            </a:r>
          </a:p>
          <a:p>
            <a:pPr eaLnBrk="1" hangingPunct="1">
              <a:lnSpc>
                <a:spcPct val="150000"/>
              </a:lnSpc>
            </a:pPr>
            <a:r>
              <a:rPr lang="it-IT" altLang="it-IT" sz="2400" smtClean="0">
                <a:solidFill>
                  <a:schemeClr val="bg1"/>
                </a:solidFill>
              </a:rPr>
              <a:t>ALLA RICHIESTA DELL’ASDI DEVE ESSERE GIÀ STATA PRESENTATA UNA DICHIARAZIONE SOSTITUTIVA UNICA (DSU)</a:t>
            </a:r>
          </a:p>
        </p:txBody>
      </p:sp>
      <p:sp>
        <p:nvSpPr>
          <p:cNvPr id="5580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55EFC7-8DC4-4536-A5F8-BEE26DAD328F}" type="slidenum">
              <a:rPr lang="it-IT" altLang="it-IT" sz="1200">
                <a:solidFill>
                  <a:srgbClr val="FFFFFF"/>
                </a:solidFill>
              </a:rPr>
              <a:pPr>
                <a:spcBef>
                  <a:spcPct val="0"/>
                </a:spcBef>
                <a:buFontTx/>
                <a:buNone/>
              </a:pPr>
              <a:t>404</a:t>
            </a:fld>
            <a:endParaRPr lang="it-IT" altLang="it-IT" sz="1200">
              <a:solidFill>
                <a:srgbClr val="FFFFFF"/>
              </a:solidFill>
            </a:endParaRPr>
          </a:p>
        </p:txBody>
      </p:sp>
      <p:pic>
        <p:nvPicPr>
          <p:cNvPr id="5580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808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arrotondato 7"/>
          <p:cNvSpPr/>
          <p:nvPr/>
        </p:nvSpPr>
        <p:spPr>
          <a:xfrm>
            <a:off x="1116013" y="4076700"/>
            <a:ext cx="7127875" cy="2520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500" b="1" dirty="0" err="1"/>
              <a:t>CIRC</a:t>
            </a:r>
            <a:r>
              <a:rPr lang="it-IT" sz="1500" b="1" dirty="0"/>
              <a:t>. INPS 47/2016</a:t>
            </a:r>
          </a:p>
          <a:p>
            <a:pPr algn="just">
              <a:defRPr/>
            </a:pPr>
            <a:endParaRPr lang="it-IT" sz="1500" b="1" dirty="0"/>
          </a:p>
          <a:p>
            <a:pPr algn="just">
              <a:defRPr/>
            </a:pPr>
            <a:r>
              <a:rPr lang="it-IT" sz="1500" i="1" dirty="0"/>
              <a:t>Si ricorda che la validità di ogni </a:t>
            </a:r>
            <a:r>
              <a:rPr lang="it-IT" sz="1500" i="1" dirty="0" err="1"/>
              <a:t>D.S.U.</a:t>
            </a:r>
            <a:r>
              <a:rPr lang="it-IT" sz="1500" i="1" dirty="0"/>
              <a:t> ai fini della richiesta di nuove prestazioni è limitata al 15 gennaio dell’anno successivo a quello della sua presentazione. Inoltre, nello specifico dell’ASDI, </a:t>
            </a:r>
            <a:r>
              <a:rPr lang="it-IT" sz="1500" i="1" u="sng" dirty="0"/>
              <a:t>anche nel caso in cui il beneficio sia già stato concesso prima del 15 gennaio,</a:t>
            </a:r>
            <a:r>
              <a:rPr lang="it-IT" sz="1500" i="1" dirty="0"/>
              <a:t> ai fini del mantenimento della prestazione è comunque necessario </a:t>
            </a:r>
            <a:r>
              <a:rPr lang="it-IT" sz="1500" i="1" u="sng" dirty="0"/>
              <a:t>aggiornare entro la fine del medesimo mese l’ISEE</a:t>
            </a:r>
            <a:r>
              <a:rPr lang="it-IT" sz="1500" i="1" dirty="0"/>
              <a:t>. In assenza di aggiornamento della </a:t>
            </a:r>
            <a:r>
              <a:rPr lang="it-IT" sz="1500" i="1" dirty="0" err="1"/>
              <a:t>D.S.U.</a:t>
            </a:r>
            <a:r>
              <a:rPr lang="it-IT" sz="1500" i="1" dirty="0"/>
              <a:t> l’erogazione viene sospesa</a:t>
            </a:r>
            <a:r>
              <a:rPr lang="it-IT" sz="1500" dirty="0"/>
              <a:t>.</a:t>
            </a:r>
          </a:p>
        </p:txBody>
      </p:sp>
    </p:spTree>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9107" name="Sottotitolo 2"/>
          <p:cNvSpPr>
            <a:spLocks noGrp="1"/>
          </p:cNvSpPr>
          <p:nvPr>
            <p:ph type="subTitle" idx="1"/>
          </p:nvPr>
        </p:nvSpPr>
        <p:spPr>
          <a:xfrm>
            <a:off x="468313" y="1628775"/>
            <a:ext cx="8207375" cy="4608513"/>
          </a:xfrm>
        </p:spPr>
        <p:txBody>
          <a:bodyPr/>
          <a:lstStyle/>
          <a:p>
            <a:pPr eaLnBrk="1" hangingPunct="1"/>
            <a:endParaRPr lang="it-IT" altLang="it-IT" sz="2600" smtClean="0">
              <a:solidFill>
                <a:schemeClr val="bg1"/>
              </a:solidFill>
            </a:endParaRPr>
          </a:p>
          <a:p>
            <a:pPr eaLnBrk="1" hangingPunct="1">
              <a:lnSpc>
                <a:spcPct val="150000"/>
              </a:lnSpc>
            </a:pPr>
            <a:r>
              <a:rPr lang="it-IT" altLang="it-IT" sz="2600" b="1" smtClean="0">
                <a:solidFill>
                  <a:schemeClr val="bg1"/>
                </a:solidFill>
              </a:rPr>
              <a:t>REQUISITI</a:t>
            </a:r>
          </a:p>
          <a:p>
            <a:pPr eaLnBrk="1" hangingPunct="1">
              <a:lnSpc>
                <a:spcPct val="150000"/>
              </a:lnSpc>
            </a:pPr>
            <a:r>
              <a:rPr lang="it-IT" altLang="it-IT" sz="2600" smtClean="0">
                <a:solidFill>
                  <a:schemeClr val="bg1"/>
                </a:solidFill>
              </a:rPr>
              <a:t>AL TERMINE DEL PERIODO DI PERCEZIONE DELLA NASPI IL SOGGETTO DEVE MANTENERE LO STATO DI DISOCCUPAZIONE</a:t>
            </a:r>
            <a:endParaRPr lang="it-IT" altLang="it-IT" sz="2400" smtClean="0">
              <a:solidFill>
                <a:schemeClr val="bg1"/>
              </a:solidFill>
            </a:endParaRPr>
          </a:p>
        </p:txBody>
      </p:sp>
      <p:sp>
        <p:nvSpPr>
          <p:cNvPr id="5591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6501D6-7239-4F58-BD6F-F44294754E5E}" type="slidenum">
              <a:rPr lang="it-IT" altLang="it-IT" sz="1200">
                <a:solidFill>
                  <a:srgbClr val="FFFFFF"/>
                </a:solidFill>
              </a:rPr>
              <a:pPr>
                <a:spcBef>
                  <a:spcPct val="0"/>
                </a:spcBef>
                <a:buFontTx/>
                <a:buNone/>
              </a:pPr>
              <a:t>405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59110"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911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1155" name="Sottotitolo 2"/>
          <p:cNvSpPr>
            <a:spLocks noGrp="1"/>
          </p:cNvSpPr>
          <p:nvPr>
            <p:ph type="subTitle" idx="1"/>
          </p:nvPr>
        </p:nvSpPr>
        <p:spPr>
          <a:xfrm>
            <a:off x="468313" y="1628775"/>
            <a:ext cx="8207375" cy="4608513"/>
          </a:xfrm>
        </p:spPr>
        <p:txBody>
          <a:bodyPr/>
          <a:lstStyle/>
          <a:p>
            <a:pPr eaLnBrk="1" hangingPunct="1"/>
            <a:endParaRPr lang="it-IT" altLang="it-IT" sz="2600" dirty="0" smtClean="0">
              <a:solidFill>
                <a:schemeClr val="bg1"/>
              </a:solidFill>
            </a:endParaRPr>
          </a:p>
          <a:p>
            <a:pPr eaLnBrk="1" hangingPunct="1">
              <a:lnSpc>
                <a:spcPct val="150000"/>
              </a:lnSpc>
            </a:pPr>
            <a:r>
              <a:rPr lang="it-IT" altLang="it-IT" sz="2600" b="1" dirty="0" smtClean="0">
                <a:solidFill>
                  <a:schemeClr val="bg1"/>
                </a:solidFill>
              </a:rPr>
              <a:t>REQUISITI</a:t>
            </a:r>
          </a:p>
          <a:p>
            <a:pPr algn="just" eaLnBrk="1" hangingPunct="1">
              <a:lnSpc>
                <a:spcPct val="150000"/>
              </a:lnSpc>
            </a:pPr>
            <a:r>
              <a:rPr lang="it-IT" altLang="it-IT" sz="2600" b="1" dirty="0" smtClean="0">
                <a:solidFill>
                  <a:schemeClr val="bg1"/>
                </a:solidFill>
              </a:rPr>
              <a:t>NEI 12 MESI PRECEDENTI </a:t>
            </a:r>
            <a:r>
              <a:rPr lang="it-IT" altLang="it-IT" sz="2600" dirty="0" smtClean="0">
                <a:solidFill>
                  <a:schemeClr val="bg1"/>
                </a:solidFill>
              </a:rPr>
              <a:t>AL TERMINE DEL PERIODO DI FRUIZIONE DELLA NASPI, IL BENEFICIARIO </a:t>
            </a:r>
            <a:r>
              <a:rPr lang="it-IT" altLang="it-IT" sz="2600" b="1" dirty="0" smtClean="0">
                <a:solidFill>
                  <a:schemeClr val="bg1"/>
                </a:solidFill>
              </a:rPr>
              <a:t>NON DEVE AVER FRUITO </a:t>
            </a:r>
            <a:r>
              <a:rPr lang="it-IT" altLang="it-IT" sz="2600" dirty="0" smtClean="0">
                <a:solidFill>
                  <a:schemeClr val="bg1"/>
                </a:solidFill>
              </a:rPr>
              <a:t>DELL’ASDI </a:t>
            </a:r>
            <a:r>
              <a:rPr lang="it-IT" altLang="it-IT" sz="2600" u="sng" dirty="0" smtClean="0">
                <a:solidFill>
                  <a:schemeClr val="bg1"/>
                </a:solidFill>
              </a:rPr>
              <a:t>PER PIÙ DI SEI MESI </a:t>
            </a:r>
            <a:r>
              <a:rPr lang="it-IT" altLang="it-IT" sz="2600" b="1" dirty="0" smtClean="0">
                <a:solidFill>
                  <a:schemeClr val="bg1"/>
                </a:solidFill>
              </a:rPr>
              <a:t>E</a:t>
            </a:r>
            <a:r>
              <a:rPr lang="it-IT" altLang="it-IT" sz="2600" dirty="0" smtClean="0">
                <a:solidFill>
                  <a:schemeClr val="bg1"/>
                </a:solidFill>
              </a:rPr>
              <a:t> IN OGNI CASO PER </a:t>
            </a:r>
            <a:r>
              <a:rPr lang="it-IT" altLang="it-IT" sz="2600" u="sng" dirty="0" smtClean="0">
                <a:solidFill>
                  <a:schemeClr val="bg1"/>
                </a:solidFill>
              </a:rPr>
              <a:t>NON PIÙ DI 24 MESI </a:t>
            </a:r>
            <a:r>
              <a:rPr lang="it-IT" altLang="it-IT" sz="2600" b="1" dirty="0" smtClean="0">
                <a:solidFill>
                  <a:schemeClr val="bg1"/>
                </a:solidFill>
              </a:rPr>
              <a:t>NEL QUINQUENNIO PRECEDENTE </a:t>
            </a:r>
            <a:r>
              <a:rPr lang="it-IT" altLang="it-IT" sz="2600" dirty="0" smtClean="0">
                <a:solidFill>
                  <a:schemeClr val="bg1"/>
                </a:solidFill>
              </a:rPr>
              <a:t>ALLO STESSO TERMINE</a:t>
            </a:r>
            <a:endParaRPr lang="it-IT" altLang="it-IT" sz="2400" dirty="0" smtClean="0">
              <a:solidFill>
                <a:schemeClr val="bg1"/>
              </a:solidFill>
            </a:endParaRPr>
          </a:p>
        </p:txBody>
      </p:sp>
      <p:sp>
        <p:nvSpPr>
          <p:cNvPr id="5611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2A5345-FA3D-4D67-8B89-7156E64F8E3D}" type="slidenum">
              <a:rPr lang="it-IT" altLang="it-IT" sz="1200">
                <a:solidFill>
                  <a:srgbClr val="FFFFFF"/>
                </a:solidFill>
              </a:rPr>
              <a:pPr>
                <a:spcBef>
                  <a:spcPct val="0"/>
                </a:spcBef>
                <a:buFontTx/>
                <a:buNone/>
              </a:pPr>
              <a:t>406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endParaRPr lang="it-IT" dirty="0"/>
          </a:p>
        </p:txBody>
      </p:sp>
      <p:pic>
        <p:nvPicPr>
          <p:cNvPr id="561158"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115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in giù 7"/>
          <p:cNvSpPr/>
          <p:nvPr/>
        </p:nvSpPr>
        <p:spPr>
          <a:xfrm>
            <a:off x="3851275" y="5732463"/>
            <a:ext cx="1081088" cy="649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1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79" name="Sottotitolo 2"/>
          <p:cNvSpPr>
            <a:spLocks noGrp="1"/>
          </p:cNvSpPr>
          <p:nvPr>
            <p:ph type="subTitle" idx="1"/>
          </p:nvPr>
        </p:nvSpPr>
        <p:spPr>
          <a:xfrm>
            <a:off x="468313" y="1628775"/>
            <a:ext cx="8207375" cy="4608513"/>
          </a:xfrm>
        </p:spPr>
        <p:txBody>
          <a:bodyPr/>
          <a:lstStyle/>
          <a:p>
            <a:pPr eaLnBrk="1" hangingPunct="1"/>
            <a:endParaRPr lang="it-IT" altLang="it-IT" sz="2600" smtClean="0">
              <a:solidFill>
                <a:schemeClr val="bg1"/>
              </a:solidFill>
            </a:endParaRPr>
          </a:p>
          <a:p>
            <a:pPr eaLnBrk="1" hangingPunct="1">
              <a:lnSpc>
                <a:spcPct val="150000"/>
              </a:lnSpc>
            </a:pPr>
            <a:endParaRPr lang="it-IT" altLang="it-IT" sz="2600" b="1" smtClean="0">
              <a:solidFill>
                <a:schemeClr val="bg1"/>
              </a:solidFill>
            </a:endParaRPr>
          </a:p>
          <a:p>
            <a:pPr eaLnBrk="1" hangingPunct="1">
              <a:lnSpc>
                <a:spcPct val="150000"/>
              </a:lnSpc>
            </a:pPr>
            <a:endParaRPr lang="it-IT" altLang="it-IT" sz="2600" b="1" smtClean="0">
              <a:solidFill>
                <a:schemeClr val="bg1"/>
              </a:solidFill>
            </a:endParaRPr>
          </a:p>
        </p:txBody>
      </p:sp>
      <p:sp>
        <p:nvSpPr>
          <p:cNvPr id="5621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435E28-3522-4AB5-B0DF-97F25BB3CE31}" type="slidenum">
              <a:rPr lang="it-IT" altLang="it-IT" sz="1200">
                <a:solidFill>
                  <a:srgbClr val="FFFFFF"/>
                </a:solidFill>
              </a:rPr>
              <a:pPr>
                <a:spcBef>
                  <a:spcPct val="0"/>
                </a:spcBef>
                <a:buFontTx/>
                <a:buNone/>
              </a:pPr>
              <a:t>407</a:t>
            </a:fld>
            <a:endParaRPr lang="it-IT" altLang="it-IT" sz="1200">
              <a:solidFill>
                <a:srgbClr val="FFFFFF"/>
              </a:solidFill>
            </a:endParaRPr>
          </a:p>
        </p:txBody>
      </p:sp>
      <p:pic>
        <p:nvPicPr>
          <p:cNvPr id="5621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218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arrotondato 7"/>
          <p:cNvSpPr/>
          <p:nvPr/>
        </p:nvSpPr>
        <p:spPr>
          <a:xfrm>
            <a:off x="827088" y="2997200"/>
            <a:ext cx="7705725" cy="3527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err="1"/>
              <a:t>CIRC</a:t>
            </a:r>
            <a:r>
              <a:rPr lang="it-IT" dirty="0"/>
              <a:t>. INPS 47/2016: ESEMPIO</a:t>
            </a:r>
          </a:p>
          <a:p>
            <a:pPr algn="ctr">
              <a:defRPr/>
            </a:pPr>
            <a:endParaRPr lang="it-IT" dirty="0"/>
          </a:p>
          <a:p>
            <a:pPr>
              <a:defRPr/>
            </a:pPr>
            <a:r>
              <a:rPr lang="it-IT" sz="1600" dirty="0"/>
              <a:t>Un lavoratore ha presentato domanda di </a:t>
            </a:r>
            <a:r>
              <a:rPr lang="it-IT" sz="1600" dirty="0" err="1"/>
              <a:t>NASpI</a:t>
            </a:r>
            <a:r>
              <a:rPr lang="it-IT" sz="1600" dirty="0"/>
              <a:t> che è stata accolta. </a:t>
            </a:r>
          </a:p>
          <a:p>
            <a:pPr>
              <a:defRPr/>
            </a:pPr>
            <a:r>
              <a:rPr lang="it-IT" sz="1600" dirty="0"/>
              <a:t>Quindi: ha fruito della Naspi per l’intera sua durata, dall’1/05/2015 al 20/06/2015;</a:t>
            </a:r>
          </a:p>
          <a:p>
            <a:pPr>
              <a:defRPr/>
            </a:pPr>
            <a:r>
              <a:rPr lang="it-IT" sz="1600" dirty="0"/>
              <a:t>ha poi fruito dell’ASDI dal 21/06/2015 al 21/12/2015;</a:t>
            </a:r>
          </a:p>
          <a:p>
            <a:pPr>
              <a:defRPr/>
            </a:pPr>
            <a:r>
              <a:rPr lang="it-IT" sz="1600" dirty="0"/>
              <a:t>si è rioccupato, a tempo determinato dal 1/01/2016 fino al 1/04/2016;</a:t>
            </a:r>
          </a:p>
          <a:p>
            <a:pPr>
              <a:defRPr/>
            </a:pPr>
            <a:r>
              <a:rPr lang="it-IT" sz="1600" dirty="0"/>
              <a:t>ha quindi diritto ad una nuova </a:t>
            </a:r>
            <a:r>
              <a:rPr lang="it-IT" sz="1600" dirty="0" err="1"/>
              <a:t>NASpI</a:t>
            </a:r>
            <a:r>
              <a:rPr lang="it-IT" sz="1600" dirty="0"/>
              <a:t> per il periodo dal 2/04/2016 al 17/05/2016;</a:t>
            </a:r>
          </a:p>
          <a:p>
            <a:pPr>
              <a:defRPr/>
            </a:pPr>
            <a:r>
              <a:rPr lang="it-IT" sz="1600" dirty="0"/>
              <a:t>al termine della NASPI non avrà diritto ad una nuova ASDI, </a:t>
            </a:r>
            <a:r>
              <a:rPr lang="it-IT" sz="1600" dirty="0" err="1"/>
              <a:t>poichè</a:t>
            </a:r>
            <a:r>
              <a:rPr lang="it-IT" sz="1600" dirty="0"/>
              <a:t> nei dodici mesi precedenti il termine di fruizione della NASPI (il periodo che va dal 17/05/2015 al 17/05/2016) ha già fruito per sei mesi dell’ASDI</a:t>
            </a:r>
          </a:p>
        </p:txBody>
      </p:sp>
      <p:sp>
        <p:nvSpPr>
          <p:cNvPr id="9" name="Freccia in giù 8"/>
          <p:cNvSpPr/>
          <p:nvPr/>
        </p:nvSpPr>
        <p:spPr>
          <a:xfrm>
            <a:off x="3851275" y="1844675"/>
            <a:ext cx="1081088"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42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227" name="Sottotitolo 2"/>
          <p:cNvSpPr>
            <a:spLocks noGrp="1"/>
          </p:cNvSpPr>
          <p:nvPr>
            <p:ph type="subTitle" idx="1"/>
          </p:nvPr>
        </p:nvSpPr>
        <p:spPr>
          <a:xfrm>
            <a:off x="468313" y="1628775"/>
            <a:ext cx="8207375" cy="4608513"/>
          </a:xfrm>
        </p:spPr>
        <p:txBody>
          <a:bodyPr/>
          <a:lstStyle/>
          <a:p>
            <a:pPr eaLnBrk="1" hangingPunct="1">
              <a:lnSpc>
                <a:spcPct val="150000"/>
              </a:lnSpc>
            </a:pPr>
            <a:r>
              <a:rPr lang="it-IT" altLang="it-IT" sz="2600" b="1" smtClean="0">
                <a:solidFill>
                  <a:schemeClr val="bg1"/>
                </a:solidFill>
              </a:rPr>
              <a:t>REQUISITI</a:t>
            </a:r>
          </a:p>
          <a:p>
            <a:pPr algn="just" eaLnBrk="1" hangingPunct="1"/>
            <a:r>
              <a:rPr lang="it-IT" altLang="it-IT" sz="2400" smtClean="0">
                <a:solidFill>
                  <a:schemeClr val="bg1"/>
                </a:solidFill>
              </a:rPr>
              <a:t>SOTTOCRIZIONE DEL </a:t>
            </a:r>
            <a:r>
              <a:rPr lang="it-IT" altLang="it-IT" sz="2400" b="1" smtClean="0">
                <a:solidFill>
                  <a:schemeClr val="bg1"/>
                </a:solidFill>
              </a:rPr>
              <a:t>PATTO DI SERVIZIO </a:t>
            </a:r>
            <a:r>
              <a:rPr lang="it-IT" altLang="it-IT" sz="2400" smtClean="0">
                <a:solidFill>
                  <a:schemeClr val="bg1"/>
                </a:solidFill>
              </a:rPr>
              <a:t>(introdotto dal d. lgs. 150/2015) REDATTO DAI COMPETENTI SERVIZI PER L'IMPIEGO, CONTENENTE SPECIFICI IMPEGNI IN TERMINI DI RICERCA ATTIVA DI LAVORO, DISPONIBILITÀ A PARTECIPARE AD INIZIATIVE DI ORIENTAMENTO E FORMAZIONE, ACCETTAZIONE DI ADEGUATE PROPOSTE DI LAVORO. LA PARTECIPAZIONE ALLE INIZIATIVE DI ATTIVAZIONE PROPOSTE È OBBLIGATORIA, PENA LA PERDITA DEL BENEFICIO.</a:t>
            </a:r>
          </a:p>
          <a:p>
            <a:pPr eaLnBrk="1" hangingPunct="1"/>
            <a:r>
              <a:rPr lang="it-IT" altLang="it-IT" sz="2400" smtClean="0">
                <a:solidFill>
                  <a:srgbClr val="FF0000"/>
                </a:solidFill>
              </a:rPr>
              <a:t>LA SOTTOSCRIZIONE DEL PATTO È NECESSARIA ANCHE PER IL MANTENIMENTO DELLO STATO DI DISOCCUPAZIONE</a:t>
            </a:r>
          </a:p>
        </p:txBody>
      </p:sp>
      <p:sp>
        <p:nvSpPr>
          <p:cNvPr id="5642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AF3BEA-737C-4DA8-AC44-818E6FFCDF46}" type="slidenum">
              <a:rPr lang="it-IT" altLang="it-IT" sz="1200">
                <a:solidFill>
                  <a:srgbClr val="FFFFFF"/>
                </a:solidFill>
              </a:rPr>
              <a:pPr>
                <a:spcBef>
                  <a:spcPct val="0"/>
                </a:spcBef>
                <a:buFontTx/>
                <a:buNone/>
              </a:pPr>
              <a:t>408</a:t>
            </a:fld>
            <a:endParaRPr lang="it-IT" altLang="it-IT" sz="1200">
              <a:solidFill>
                <a:srgbClr val="FFFFFF"/>
              </a:solidFill>
            </a:endParaRPr>
          </a:p>
        </p:txBody>
      </p:sp>
      <p:pic>
        <p:nvPicPr>
          <p:cNvPr id="5642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23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2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5251" name="Sottotitolo 2"/>
          <p:cNvSpPr>
            <a:spLocks noGrp="1"/>
          </p:cNvSpPr>
          <p:nvPr>
            <p:ph type="subTitle" idx="1"/>
          </p:nvPr>
        </p:nvSpPr>
        <p:spPr>
          <a:xfrm>
            <a:off x="468313" y="1628775"/>
            <a:ext cx="8207375" cy="4608513"/>
          </a:xfrm>
        </p:spPr>
        <p:txBody>
          <a:bodyPr/>
          <a:lstStyle/>
          <a:p>
            <a:pPr eaLnBrk="1" hangingPunct="1">
              <a:lnSpc>
                <a:spcPct val="150000"/>
              </a:lnSpc>
            </a:pPr>
            <a:r>
              <a:rPr lang="it-IT" altLang="it-IT" sz="2600" b="1" smtClean="0">
                <a:solidFill>
                  <a:schemeClr val="bg1"/>
                </a:solidFill>
              </a:rPr>
              <a:t>DURATA DEL TRATTAMENTO</a:t>
            </a:r>
          </a:p>
          <a:p>
            <a:pPr eaLnBrk="1" hangingPunct="1">
              <a:lnSpc>
                <a:spcPct val="150000"/>
              </a:lnSpc>
            </a:pPr>
            <a:endParaRPr lang="it-IT" altLang="it-IT" sz="1500" b="1" smtClean="0">
              <a:solidFill>
                <a:schemeClr val="bg1"/>
              </a:solidFill>
            </a:endParaRPr>
          </a:p>
          <a:p>
            <a:pPr eaLnBrk="1" hangingPunct="1">
              <a:lnSpc>
                <a:spcPct val="150000"/>
              </a:lnSpc>
            </a:pPr>
            <a:r>
              <a:rPr lang="it-IT" altLang="it-IT" sz="2400" smtClean="0">
                <a:solidFill>
                  <a:schemeClr val="bg1"/>
                </a:solidFill>
              </a:rPr>
              <a:t>L’ASDI VIENE EROGATA MENSILMENTE PER MASSIMO DI </a:t>
            </a:r>
          </a:p>
          <a:p>
            <a:pPr eaLnBrk="1" hangingPunct="1">
              <a:lnSpc>
                <a:spcPct val="150000"/>
              </a:lnSpc>
            </a:pPr>
            <a:r>
              <a:rPr lang="it-IT" altLang="it-IT" sz="2400" b="1" u="sng" smtClean="0">
                <a:solidFill>
                  <a:schemeClr val="bg1"/>
                </a:solidFill>
              </a:rPr>
              <a:t>SEI MESI </a:t>
            </a:r>
          </a:p>
          <a:p>
            <a:pPr eaLnBrk="1" hangingPunct="1">
              <a:lnSpc>
                <a:spcPct val="150000"/>
              </a:lnSpc>
            </a:pPr>
            <a:r>
              <a:rPr lang="it-IT" altLang="it-IT" sz="2400" smtClean="0">
                <a:solidFill>
                  <a:schemeClr val="bg1"/>
                </a:solidFill>
              </a:rPr>
              <a:t>CON DECORRENZA DAL GIORNO SUCCESSIVO AL TERMINE DI COMPLETA PERCEZIONE DELLA NASPI</a:t>
            </a:r>
          </a:p>
          <a:p>
            <a:pPr eaLnBrk="1" hangingPunct="1">
              <a:lnSpc>
                <a:spcPct val="150000"/>
              </a:lnSpc>
            </a:pPr>
            <a:r>
              <a:rPr lang="it-IT" altLang="it-IT" sz="2400" smtClean="0">
                <a:solidFill>
                  <a:schemeClr val="bg1"/>
                </a:solidFill>
              </a:rPr>
              <a:t>(dai 6 mesi totali si decurtano gli eventuali mesi di ASDI già fruiti nei 12 mesi precedenti al termine della NASPI)</a:t>
            </a:r>
          </a:p>
        </p:txBody>
      </p:sp>
      <p:sp>
        <p:nvSpPr>
          <p:cNvPr id="5652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684BA4A-BC3B-4ABD-8998-C10B5C4B504D}" type="slidenum">
              <a:rPr lang="it-IT" altLang="it-IT" sz="1200">
                <a:solidFill>
                  <a:srgbClr val="FFFFFF"/>
                </a:solidFill>
              </a:rPr>
              <a:pPr>
                <a:spcBef>
                  <a:spcPct val="0"/>
                </a:spcBef>
                <a:buFontTx/>
                <a:buNone/>
              </a:pPr>
              <a:t>409</a:t>
            </a:fld>
            <a:endParaRPr lang="it-IT" altLang="it-IT" sz="1200">
              <a:solidFill>
                <a:srgbClr val="FFFFFF"/>
              </a:solidFill>
            </a:endParaRPr>
          </a:p>
        </p:txBody>
      </p:sp>
      <p:pic>
        <p:nvPicPr>
          <p:cNvPr id="5652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6225"/>
            <a:ext cx="10366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u="sng" dirty="0" err="1" smtClean="0">
                <a:solidFill>
                  <a:schemeClr val="bg1"/>
                </a:solidFill>
              </a:rPr>
              <a:t>TcWelfare</a:t>
            </a:r>
            <a:endParaRPr lang="it-IT" altLang="it-IT" sz="2200" b="1" u="sng" dirty="0" smtClean="0">
              <a:solidFill>
                <a:schemeClr val="bg1"/>
              </a:solidFill>
            </a:endParaRPr>
          </a:p>
          <a:p>
            <a:pPr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000" dirty="0" smtClean="0">
                <a:solidFill>
                  <a:schemeClr val="bg1"/>
                </a:solidFill>
              </a:rPr>
              <a:t>In questo modo, però, l’azienda è in grado di venire a conoscenza “</a:t>
            </a:r>
            <a:r>
              <a:rPr lang="it-IT" altLang="it-IT" sz="2000" i="1" dirty="0" smtClean="0">
                <a:solidFill>
                  <a:schemeClr val="bg1"/>
                </a:solidFill>
              </a:rPr>
              <a:t>a monte</a:t>
            </a:r>
            <a:r>
              <a:rPr lang="it-IT" altLang="it-IT" sz="2000" dirty="0" smtClean="0">
                <a:solidFill>
                  <a:schemeClr val="bg1"/>
                </a:solidFill>
              </a:rPr>
              <a:t>” di una procedura che altrimenti ignorerebbe, ed in specie:</a:t>
            </a:r>
          </a:p>
          <a:p>
            <a:pPr algn="just" eaLnBrk="1" hangingPunct="1">
              <a:buFont typeface="Arial" charset="0"/>
              <a:buNone/>
              <a:defRPr/>
            </a:pPr>
            <a:r>
              <a:rPr lang="it-IT" altLang="it-IT" sz="2000" dirty="0" smtClean="0">
                <a:solidFill>
                  <a:schemeClr val="bg1"/>
                </a:solidFill>
              </a:rPr>
              <a:t>1) la scelta stessa del dipendente di dimettersi;</a:t>
            </a:r>
          </a:p>
          <a:p>
            <a:pPr algn="just" eaLnBrk="1" hangingPunct="1">
              <a:buFont typeface="Arial" charset="0"/>
              <a:buNone/>
              <a:defRPr/>
            </a:pPr>
            <a:r>
              <a:rPr lang="it-IT" altLang="it-IT" sz="2000" dirty="0" smtClean="0">
                <a:solidFill>
                  <a:schemeClr val="bg1"/>
                </a:solidFill>
              </a:rPr>
              <a:t>2) e anche la data di “trasmissione” e “di decorrenza” delle dimissioni</a:t>
            </a:r>
            <a:r>
              <a:rPr lang="it-IT" altLang="it-IT" sz="2200" dirty="0" smtClean="0">
                <a:solidFill>
                  <a:schemeClr val="bg1"/>
                </a:solidFill>
              </a:rPr>
              <a:t>.</a:t>
            </a:r>
          </a:p>
          <a:p>
            <a:pPr algn="just" eaLnBrk="1" hangingPunct="1">
              <a:buFont typeface="Arial" charset="0"/>
              <a:buNone/>
              <a:defRPr/>
            </a:pPr>
            <a:endParaRPr lang="it-IT" altLang="it-IT" sz="1000" dirty="0" smtClean="0">
              <a:solidFill>
                <a:schemeClr val="bg1"/>
              </a:solidFill>
            </a:endParaRPr>
          </a:p>
          <a:p>
            <a:pPr algn="just" eaLnBrk="1" hangingPunct="1">
              <a:buFont typeface="Arial" charset="0"/>
              <a:buNone/>
              <a:defRPr/>
            </a:pPr>
            <a:r>
              <a:rPr lang="it-IT" altLang="it-IT" sz="2000" dirty="0" smtClean="0">
                <a:solidFill>
                  <a:schemeClr val="bg1"/>
                </a:solidFill>
              </a:rPr>
              <a:t>Ad ulteriore supporto documentale, la pratica “avviata” (ma – si ripete – non direttamente espletata) dal Consulente del lavoro, </a:t>
            </a:r>
            <a:r>
              <a:rPr lang="it-IT" altLang="it-IT" sz="2000" b="1" dirty="0" smtClean="0">
                <a:solidFill>
                  <a:schemeClr val="bg1"/>
                </a:solidFill>
              </a:rPr>
              <a:t>per conto e su richiesta del dipendente</a:t>
            </a:r>
            <a:r>
              <a:rPr lang="it-IT" altLang="it-IT" sz="2000" dirty="0" smtClean="0">
                <a:solidFill>
                  <a:schemeClr val="bg1"/>
                </a:solidFill>
              </a:rPr>
              <a:t> che si dichiari intento a dimettersi, potrebbe essere corredata da un </a:t>
            </a:r>
            <a:r>
              <a:rPr lang="it-IT" altLang="it-IT" sz="2000" b="1" dirty="0" smtClean="0">
                <a:solidFill>
                  <a:schemeClr val="bg1"/>
                </a:solidFill>
              </a:rPr>
              <a:t>modello di delega firmato in calce dal lavoratore </a:t>
            </a:r>
            <a:r>
              <a:rPr lang="it-IT" altLang="it-IT" sz="2000" dirty="0" smtClean="0">
                <a:solidFill>
                  <a:schemeClr val="bg1"/>
                </a:solidFill>
              </a:rPr>
              <a:t>(sulla falsariga di una “</a:t>
            </a:r>
            <a:r>
              <a:rPr lang="it-IT" altLang="it-IT" sz="2000" i="1" dirty="0" smtClean="0">
                <a:solidFill>
                  <a:schemeClr val="bg1"/>
                </a:solidFill>
              </a:rPr>
              <a:t>Richiesta di avvio della procedura di dimissioni al patronato, ai sensi dell’art. 26, d.lgs. n. 151/2015</a:t>
            </a:r>
            <a:r>
              <a:rPr lang="it-IT" altLang="it-IT" sz="2000" dirty="0" smtClean="0">
                <a:solidFill>
                  <a:schemeClr val="bg1"/>
                </a:solidFill>
              </a:rPr>
              <a:t>”).</a:t>
            </a:r>
          </a:p>
        </p:txBody>
      </p:sp>
      <p:sp>
        <p:nvSpPr>
          <p:cNvPr id="450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3DA0C4-D9AE-46DE-9235-35091017B8BC}" type="slidenum">
              <a:rPr lang="it-IT" altLang="it-IT" sz="1200">
                <a:solidFill>
                  <a:srgbClr val="FFFFFF"/>
                </a:solidFill>
              </a:rPr>
              <a:pPr>
                <a:spcBef>
                  <a:spcPct val="0"/>
                </a:spcBef>
                <a:buFontTx/>
                <a:buNone/>
              </a:pPr>
              <a:t>41</a:t>
            </a:fld>
            <a:endParaRPr lang="it-IT" altLang="it-IT" sz="1200">
              <a:solidFill>
                <a:srgbClr val="FFFFFF"/>
              </a:solidFill>
            </a:endParaRPr>
          </a:p>
        </p:txBody>
      </p:sp>
      <p:pic>
        <p:nvPicPr>
          <p:cNvPr id="450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8890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8C0D836-983A-43EB-BE7C-DB324F8DEA0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506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33375"/>
            <a:ext cx="4033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6275" name="Sottotitolo 2"/>
          <p:cNvSpPr>
            <a:spLocks noGrp="1"/>
          </p:cNvSpPr>
          <p:nvPr>
            <p:ph type="subTitle" idx="1"/>
          </p:nvPr>
        </p:nvSpPr>
        <p:spPr>
          <a:xfrm>
            <a:off x="468313" y="1628775"/>
            <a:ext cx="8207375" cy="4608513"/>
          </a:xfrm>
        </p:spPr>
        <p:txBody>
          <a:bodyPr/>
          <a:lstStyle/>
          <a:p>
            <a:pPr eaLnBrk="1" hangingPunct="1"/>
            <a:r>
              <a:rPr lang="it-IT" altLang="it-IT" sz="2600" b="1" smtClean="0">
                <a:solidFill>
                  <a:schemeClr val="bg1"/>
                </a:solidFill>
              </a:rPr>
              <a:t>DURATA DEL TRATTAMENTO </a:t>
            </a:r>
            <a:r>
              <a:rPr lang="it-IT" altLang="it-IT" sz="2000" smtClean="0">
                <a:solidFill>
                  <a:schemeClr val="bg1"/>
                </a:solidFill>
              </a:rPr>
              <a:t>(CIRC. INPS 47/2016)</a:t>
            </a:r>
            <a:endParaRPr lang="it-IT" altLang="it-IT" sz="2600" smtClean="0">
              <a:solidFill>
                <a:schemeClr val="bg1"/>
              </a:solidFill>
            </a:endParaRPr>
          </a:p>
          <a:p>
            <a:pPr eaLnBrk="1" hangingPunct="1"/>
            <a:endParaRPr lang="it-IT" altLang="it-IT" sz="1500" b="1" smtClean="0">
              <a:solidFill>
                <a:schemeClr val="bg1"/>
              </a:solidFill>
            </a:endParaRPr>
          </a:p>
          <a:p>
            <a:pPr eaLnBrk="1" hangingPunct="1"/>
            <a:r>
              <a:rPr lang="it-IT" altLang="it-IT" sz="1800" smtClean="0">
                <a:solidFill>
                  <a:schemeClr val="bg1"/>
                </a:solidFill>
              </a:rPr>
              <a:t>IN OGNI CASO IL PERIODO DI FRUIZIONE NON PUÒ ESSERE SUPERIORE ALLA DIFFERENZA TRA 24 E I MESI GIÀ FRUITI NEI CINQUE ANNI PRECEDENTI IL TERMINE DI FRUIZIONE DELLA NASPI.</a:t>
            </a:r>
          </a:p>
        </p:txBody>
      </p:sp>
      <p:sp>
        <p:nvSpPr>
          <p:cNvPr id="5662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F04905-918D-4D33-A739-923FB2A67E9E}" type="slidenum">
              <a:rPr lang="it-IT" altLang="it-IT" sz="1200">
                <a:solidFill>
                  <a:srgbClr val="FFFFFF"/>
                </a:solidFill>
              </a:rPr>
              <a:pPr>
                <a:spcBef>
                  <a:spcPct val="0"/>
                </a:spcBef>
                <a:buFontTx/>
                <a:buNone/>
              </a:pPr>
              <a:t>410</a:t>
            </a:fld>
            <a:endParaRPr lang="it-IT" altLang="it-IT" sz="1200">
              <a:solidFill>
                <a:srgbClr val="FFFFFF"/>
              </a:solidFill>
            </a:endParaRPr>
          </a:p>
        </p:txBody>
      </p:sp>
      <p:pic>
        <p:nvPicPr>
          <p:cNvPr id="5662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627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arrotondato 6"/>
          <p:cNvSpPr/>
          <p:nvPr/>
        </p:nvSpPr>
        <p:spPr>
          <a:xfrm>
            <a:off x="684213" y="3357563"/>
            <a:ext cx="7920037" cy="338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ESEMPIO</a:t>
            </a:r>
          </a:p>
          <a:p>
            <a:pPr algn="ctr">
              <a:defRPr/>
            </a:pPr>
            <a:endParaRPr lang="it-IT" dirty="0"/>
          </a:p>
          <a:p>
            <a:pPr eaLnBrk="1" hangingPunct="1">
              <a:spcBef>
                <a:spcPct val="20000"/>
              </a:spcBef>
              <a:defRPr/>
            </a:pPr>
            <a:r>
              <a:rPr lang="it-IT" altLang="it-IT" sz="1400" dirty="0">
                <a:solidFill>
                  <a:schemeClr val="tx1"/>
                </a:solidFill>
              </a:rPr>
              <a:t>un lavoratore ha presentato domanda di </a:t>
            </a:r>
            <a:r>
              <a:rPr lang="it-IT" altLang="it-IT" sz="1400" dirty="0" err="1">
                <a:solidFill>
                  <a:schemeClr val="tx1"/>
                </a:solidFill>
              </a:rPr>
              <a:t>NASpI</a:t>
            </a:r>
            <a:r>
              <a:rPr lang="it-IT" altLang="it-IT" sz="1400" dirty="0">
                <a:solidFill>
                  <a:schemeClr val="tx1"/>
                </a:solidFill>
              </a:rPr>
              <a:t> che è stata accolta. Quindi:</a:t>
            </a:r>
          </a:p>
          <a:p>
            <a:pPr eaLnBrk="1" hangingPunct="1">
              <a:spcBef>
                <a:spcPct val="20000"/>
              </a:spcBef>
              <a:defRPr/>
            </a:pPr>
            <a:r>
              <a:rPr lang="it-IT" altLang="it-IT" sz="1400" dirty="0">
                <a:solidFill>
                  <a:schemeClr val="tx1"/>
                </a:solidFill>
              </a:rPr>
              <a:t>ha fruito della Naspi per l’intera sua durata dall’01/05/2015 al 20/06/2015;</a:t>
            </a:r>
          </a:p>
          <a:p>
            <a:pPr eaLnBrk="1" hangingPunct="1">
              <a:spcBef>
                <a:spcPct val="20000"/>
              </a:spcBef>
              <a:defRPr/>
            </a:pPr>
            <a:r>
              <a:rPr lang="it-IT" altLang="it-IT" sz="1400" dirty="0">
                <a:solidFill>
                  <a:schemeClr val="tx1"/>
                </a:solidFill>
              </a:rPr>
              <a:t>ha diritto all’ASDI dal 21/06/2015 al 21/12/2015;</a:t>
            </a:r>
          </a:p>
          <a:p>
            <a:pPr eaLnBrk="1" hangingPunct="1">
              <a:spcBef>
                <a:spcPct val="20000"/>
              </a:spcBef>
              <a:defRPr/>
            </a:pPr>
            <a:r>
              <a:rPr lang="it-IT" altLang="it-IT" sz="1400" dirty="0">
                <a:solidFill>
                  <a:schemeClr val="tx1"/>
                </a:solidFill>
              </a:rPr>
              <a:t>si è rioccupato, a tempo determinato, dal 12/08/2015 al 12/11/2015, decadendo dall’ASDI, dopo un periodo di fruizione di 52 giorni;</a:t>
            </a:r>
          </a:p>
          <a:p>
            <a:pPr eaLnBrk="1" hangingPunct="1">
              <a:spcBef>
                <a:spcPct val="20000"/>
              </a:spcBef>
              <a:defRPr/>
            </a:pPr>
            <a:r>
              <a:rPr lang="it-IT" altLang="it-IT" sz="1400" dirty="0">
                <a:solidFill>
                  <a:schemeClr val="tx1"/>
                </a:solidFill>
              </a:rPr>
              <a:t>ha diritto ad una nuova </a:t>
            </a:r>
            <a:r>
              <a:rPr lang="it-IT" altLang="it-IT" sz="1400" dirty="0" err="1">
                <a:solidFill>
                  <a:schemeClr val="tx1"/>
                </a:solidFill>
              </a:rPr>
              <a:t>NASpI</a:t>
            </a:r>
            <a:r>
              <a:rPr lang="it-IT" altLang="it-IT" sz="1400" dirty="0">
                <a:solidFill>
                  <a:schemeClr val="tx1"/>
                </a:solidFill>
              </a:rPr>
              <a:t> per un periodo teorico dal 13/11/2015 al 29/12/2015;</a:t>
            </a:r>
          </a:p>
          <a:p>
            <a:pPr eaLnBrk="1" hangingPunct="1">
              <a:spcBef>
                <a:spcPct val="20000"/>
              </a:spcBef>
              <a:defRPr/>
            </a:pPr>
            <a:r>
              <a:rPr lang="it-IT" altLang="it-IT" sz="1400" dirty="0">
                <a:solidFill>
                  <a:schemeClr val="tx1"/>
                </a:solidFill>
              </a:rPr>
              <a:t>ha diritto, quindi, ad una nuova ASDI dal 30/12/2015 al 30/06/2016;</a:t>
            </a:r>
          </a:p>
          <a:p>
            <a:pPr eaLnBrk="1" hangingPunct="1">
              <a:spcBef>
                <a:spcPct val="20000"/>
              </a:spcBef>
              <a:defRPr/>
            </a:pPr>
            <a:r>
              <a:rPr lang="it-IT" altLang="it-IT" sz="1400" dirty="0">
                <a:solidFill>
                  <a:schemeClr val="tx1"/>
                </a:solidFill>
              </a:rPr>
              <a:t>avendo tuttavia già fruito di ASDI, nel corso dei dodici mesi precedenti il termine di cessazione della </a:t>
            </a:r>
            <a:r>
              <a:rPr lang="it-IT" altLang="it-IT" sz="1400" dirty="0" err="1">
                <a:solidFill>
                  <a:schemeClr val="tx1"/>
                </a:solidFill>
              </a:rPr>
              <a:t>NASpI</a:t>
            </a:r>
            <a:r>
              <a:rPr lang="it-IT" altLang="it-IT" sz="1400" dirty="0">
                <a:solidFill>
                  <a:schemeClr val="tx1"/>
                </a:solidFill>
              </a:rPr>
              <a:t> (dal 29/12/2014 al 29/12/2015), per la durata di 52 giorni, e che in tale periodo ha usufruito di due mesi di ASDI, la durata effettiva della seconda ASDI sarà di 4 mesi e 8 giorni, dal 30/12/2015 all’ 8/05/2016.</a:t>
            </a:r>
          </a:p>
          <a:p>
            <a:pPr algn="ctr">
              <a:defRPr/>
            </a:pPr>
            <a:endParaRPr lang="it-IT" dirty="0"/>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2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299" name="Sottotitolo 2"/>
          <p:cNvSpPr>
            <a:spLocks noGrp="1"/>
          </p:cNvSpPr>
          <p:nvPr>
            <p:ph type="subTitle" idx="1"/>
          </p:nvPr>
        </p:nvSpPr>
        <p:spPr>
          <a:xfrm>
            <a:off x="468313" y="1628775"/>
            <a:ext cx="8207375" cy="4608513"/>
          </a:xfrm>
        </p:spPr>
        <p:txBody>
          <a:bodyPr/>
          <a:lstStyle/>
          <a:p>
            <a:pPr eaLnBrk="1" hangingPunct="1">
              <a:lnSpc>
                <a:spcPct val="150000"/>
              </a:lnSpc>
            </a:pPr>
            <a:r>
              <a:rPr lang="it-IT" altLang="it-IT" sz="2600" b="1" dirty="0" smtClean="0">
                <a:solidFill>
                  <a:schemeClr val="bg1"/>
                </a:solidFill>
              </a:rPr>
              <a:t>MISURA DEL TRATTAMENTO</a:t>
            </a:r>
          </a:p>
          <a:p>
            <a:pPr eaLnBrk="1" hangingPunct="1">
              <a:lnSpc>
                <a:spcPct val="150000"/>
              </a:lnSpc>
            </a:pPr>
            <a:endParaRPr lang="it-IT" altLang="it-IT" sz="2600" b="1" dirty="0" smtClean="0">
              <a:solidFill>
                <a:schemeClr val="bg1"/>
              </a:solidFill>
            </a:endParaRPr>
          </a:p>
          <a:p>
            <a:pPr eaLnBrk="1" hangingPunct="1">
              <a:lnSpc>
                <a:spcPct val="150000"/>
              </a:lnSpc>
            </a:pPr>
            <a:r>
              <a:rPr lang="it-IT" altLang="it-IT" sz="2600" dirty="0" smtClean="0">
                <a:solidFill>
                  <a:schemeClr val="bg1"/>
                </a:solidFill>
              </a:rPr>
              <a:t>L’ASDI AMMONTA AL 75% DELL’ULTIMA INDENNITÀ NASPI PERCEPITA</a:t>
            </a:r>
          </a:p>
          <a:p>
            <a:pPr eaLnBrk="1" hangingPunct="1">
              <a:lnSpc>
                <a:spcPct val="150000"/>
              </a:lnSpc>
            </a:pPr>
            <a:endParaRPr lang="it-IT" altLang="it-IT" sz="1400" dirty="0" smtClean="0">
              <a:solidFill>
                <a:schemeClr val="bg1"/>
              </a:solidFill>
            </a:endParaRPr>
          </a:p>
          <a:p>
            <a:pPr eaLnBrk="1" hangingPunct="1"/>
            <a:r>
              <a:rPr lang="it-IT" altLang="it-IT" sz="1800" b="1" dirty="0" smtClean="0">
                <a:solidFill>
                  <a:schemeClr val="bg1"/>
                </a:solidFill>
              </a:rPr>
              <a:t>NEL CASO IN CUI </a:t>
            </a:r>
            <a:r>
              <a:rPr lang="it-IT" altLang="it-IT" sz="1800" dirty="0" smtClean="0">
                <a:solidFill>
                  <a:schemeClr val="bg1"/>
                </a:solidFill>
              </a:rPr>
              <a:t>L’ULTIMA INDENNITÀ NASPI PERCEPITA ABBIA IMPORTO PARZIALMENTE RIDOTTO, PER EFFETTO DEL CUMULO CON</a:t>
            </a:r>
          </a:p>
          <a:p>
            <a:pPr eaLnBrk="1" hangingPunct="1"/>
            <a:r>
              <a:rPr lang="it-IT" altLang="it-IT" sz="1800" dirty="0" smtClean="0">
                <a:solidFill>
                  <a:schemeClr val="bg1"/>
                </a:solidFill>
              </a:rPr>
              <a:t>REDDITI DERIVANTI DA SVOLGIMENTO DI ATTIVITÀ LAVORATIVA, </a:t>
            </a:r>
            <a:r>
              <a:rPr lang="it-IT" altLang="it-IT" sz="1800" b="1" dirty="0" smtClean="0">
                <a:solidFill>
                  <a:schemeClr val="bg1"/>
                </a:solidFill>
              </a:rPr>
              <a:t>L’IMPORTO DELL’ASDI DOVRÀ ESSERE RIFERITO </a:t>
            </a:r>
            <a:r>
              <a:rPr lang="it-IT" altLang="it-IT" sz="1800" dirty="0" smtClean="0">
                <a:solidFill>
                  <a:schemeClr val="bg1"/>
                </a:solidFill>
              </a:rPr>
              <a:t>A QUELLO PRECEDENTE A DETTA DECURTAZIONE.</a:t>
            </a:r>
          </a:p>
        </p:txBody>
      </p:sp>
      <p:sp>
        <p:nvSpPr>
          <p:cNvPr id="5673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E93216-CCC9-4FCE-A8CF-93CBE8F82FBA}" type="slidenum">
              <a:rPr lang="it-IT" altLang="it-IT" sz="1200">
                <a:solidFill>
                  <a:srgbClr val="FFFFFF"/>
                </a:solidFill>
              </a:rPr>
              <a:pPr>
                <a:spcBef>
                  <a:spcPct val="0"/>
                </a:spcBef>
                <a:buFontTx/>
                <a:buNone/>
              </a:pPr>
              <a:t>411</a:t>
            </a:fld>
            <a:endParaRPr lang="it-IT" altLang="it-IT" sz="1200">
              <a:solidFill>
                <a:srgbClr val="FFFFFF"/>
              </a:solidFill>
            </a:endParaRPr>
          </a:p>
        </p:txBody>
      </p:sp>
      <p:pic>
        <p:nvPicPr>
          <p:cNvPr id="5673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30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8323" name="Sottotitolo 2"/>
          <p:cNvSpPr>
            <a:spLocks noGrp="1"/>
          </p:cNvSpPr>
          <p:nvPr>
            <p:ph type="subTitle" idx="1"/>
          </p:nvPr>
        </p:nvSpPr>
        <p:spPr>
          <a:xfrm>
            <a:off x="468313" y="1628775"/>
            <a:ext cx="8207375" cy="4608513"/>
          </a:xfrm>
        </p:spPr>
        <p:txBody>
          <a:bodyPr/>
          <a:lstStyle/>
          <a:p>
            <a:pPr eaLnBrk="1" hangingPunct="1">
              <a:lnSpc>
                <a:spcPct val="150000"/>
              </a:lnSpc>
            </a:pPr>
            <a:r>
              <a:rPr lang="it-IT" altLang="it-IT" sz="2600" b="1" smtClean="0">
                <a:solidFill>
                  <a:schemeClr val="bg1"/>
                </a:solidFill>
              </a:rPr>
              <a:t>MISURA DEL TRATTAMENTO</a:t>
            </a:r>
          </a:p>
          <a:p>
            <a:pPr eaLnBrk="1" hangingPunct="1">
              <a:lnSpc>
                <a:spcPct val="150000"/>
              </a:lnSpc>
            </a:pPr>
            <a:endParaRPr lang="it-IT" altLang="it-IT" sz="2600" b="1" smtClean="0">
              <a:solidFill>
                <a:schemeClr val="bg1"/>
              </a:solidFill>
            </a:endParaRPr>
          </a:p>
          <a:p>
            <a:pPr eaLnBrk="1" hangingPunct="1">
              <a:lnSpc>
                <a:spcPct val="150000"/>
              </a:lnSpc>
            </a:pPr>
            <a:r>
              <a:rPr lang="it-IT" altLang="it-IT" sz="2600" smtClean="0">
                <a:solidFill>
                  <a:schemeClr val="bg1"/>
                </a:solidFill>
              </a:rPr>
              <a:t>L’IMPORTO DELL’ASDI IN OGNI CASO NON POTRÀ ESSERE SUPERIORE A QUELLO DELL’ASSEGNO SOCIALE (per l’anno 2015 pari a euro 448,52 e rivalutato annualmente)</a:t>
            </a:r>
          </a:p>
          <a:p>
            <a:pPr eaLnBrk="1" hangingPunct="1">
              <a:lnSpc>
                <a:spcPct val="150000"/>
              </a:lnSpc>
            </a:pPr>
            <a:endParaRPr lang="it-IT" altLang="it-IT" sz="1800" smtClean="0">
              <a:solidFill>
                <a:schemeClr val="bg1"/>
              </a:solidFill>
            </a:endParaRPr>
          </a:p>
        </p:txBody>
      </p:sp>
      <p:sp>
        <p:nvSpPr>
          <p:cNvPr id="5683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69AAE1-1C39-48EE-A0DA-249AC0FAF0BA}" type="slidenum">
              <a:rPr lang="it-IT" altLang="it-IT" sz="1200">
                <a:solidFill>
                  <a:srgbClr val="FFFFFF"/>
                </a:solidFill>
              </a:rPr>
              <a:pPr>
                <a:spcBef>
                  <a:spcPct val="0"/>
                </a:spcBef>
                <a:buFontTx/>
                <a:buNone/>
              </a:pPr>
              <a:t>412</a:t>
            </a:fld>
            <a:endParaRPr lang="it-IT" altLang="it-IT" sz="1200">
              <a:solidFill>
                <a:srgbClr val="FFFFFF"/>
              </a:solidFill>
            </a:endParaRPr>
          </a:p>
        </p:txBody>
      </p:sp>
      <p:pic>
        <p:nvPicPr>
          <p:cNvPr id="5683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832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3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9347" name="Sottotitolo 2"/>
          <p:cNvSpPr>
            <a:spLocks noGrp="1"/>
          </p:cNvSpPr>
          <p:nvPr>
            <p:ph type="subTitle" idx="1"/>
          </p:nvPr>
        </p:nvSpPr>
        <p:spPr>
          <a:xfrm>
            <a:off x="468313" y="1628775"/>
            <a:ext cx="8207375" cy="4608513"/>
          </a:xfrm>
        </p:spPr>
        <p:txBody>
          <a:bodyPr/>
          <a:lstStyle/>
          <a:p>
            <a:pPr eaLnBrk="1" hangingPunct="1">
              <a:lnSpc>
                <a:spcPct val="150000"/>
              </a:lnSpc>
            </a:pPr>
            <a:r>
              <a:rPr lang="it-IT" altLang="it-IT" sz="2600" b="1" smtClean="0">
                <a:solidFill>
                  <a:schemeClr val="bg1"/>
                </a:solidFill>
              </a:rPr>
              <a:t>MISURA DEL TRATTAMENTO</a:t>
            </a:r>
          </a:p>
          <a:p>
            <a:pPr eaLnBrk="1" hangingPunct="1">
              <a:lnSpc>
                <a:spcPct val="150000"/>
              </a:lnSpc>
            </a:pPr>
            <a:endParaRPr lang="it-IT" altLang="it-IT" sz="2600" b="1" smtClean="0">
              <a:solidFill>
                <a:schemeClr val="bg1"/>
              </a:solidFill>
            </a:endParaRPr>
          </a:p>
          <a:p>
            <a:pPr eaLnBrk="1" hangingPunct="1">
              <a:lnSpc>
                <a:spcPct val="150000"/>
              </a:lnSpc>
            </a:pPr>
            <a:r>
              <a:rPr lang="it-IT" altLang="it-IT" sz="2600" smtClean="0">
                <a:solidFill>
                  <a:schemeClr val="bg1"/>
                </a:solidFill>
              </a:rPr>
              <a:t>È PREVISTO INOLTRE UN INCREMENTO DELL’IMPORTO ASDI IN FUNZIONE DEL NUMERO DI FIGLI MINORENNI A CARICO, PER I QUALI NON SI PERCEPISCANO GLI ASSEGNI FAMILIARI</a:t>
            </a:r>
          </a:p>
          <a:p>
            <a:pPr eaLnBrk="1" hangingPunct="1">
              <a:lnSpc>
                <a:spcPct val="150000"/>
              </a:lnSpc>
            </a:pPr>
            <a:endParaRPr lang="it-IT" altLang="it-IT" sz="1800" smtClean="0">
              <a:solidFill>
                <a:schemeClr val="bg1"/>
              </a:solidFill>
            </a:endParaRPr>
          </a:p>
        </p:txBody>
      </p:sp>
      <p:sp>
        <p:nvSpPr>
          <p:cNvPr id="5693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59D381-B388-4882-8A7F-552262B191B1}" type="slidenum">
              <a:rPr lang="it-IT" altLang="it-IT" sz="1200">
                <a:solidFill>
                  <a:srgbClr val="FFFFFF"/>
                </a:solidFill>
              </a:rPr>
              <a:pPr>
                <a:spcBef>
                  <a:spcPct val="0"/>
                </a:spcBef>
                <a:buFontTx/>
                <a:buNone/>
              </a:pPr>
              <a:t>413</a:t>
            </a:fld>
            <a:endParaRPr lang="it-IT" altLang="it-IT" sz="1200">
              <a:solidFill>
                <a:srgbClr val="FFFFFF"/>
              </a:solidFill>
            </a:endParaRPr>
          </a:p>
        </p:txBody>
      </p:sp>
      <p:pic>
        <p:nvPicPr>
          <p:cNvPr id="5693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935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giù 6"/>
          <p:cNvSpPr/>
          <p:nvPr/>
        </p:nvSpPr>
        <p:spPr>
          <a:xfrm>
            <a:off x="4284663" y="5013325"/>
            <a:ext cx="792162"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03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371" name="Sottotitolo 2"/>
          <p:cNvSpPr>
            <a:spLocks noGrp="1"/>
          </p:cNvSpPr>
          <p:nvPr>
            <p:ph type="subTitle" idx="1"/>
          </p:nvPr>
        </p:nvSpPr>
        <p:spPr>
          <a:xfrm>
            <a:off x="468313" y="1628775"/>
            <a:ext cx="8207375" cy="4608513"/>
          </a:xfrm>
        </p:spPr>
        <p:txBody>
          <a:bodyPr/>
          <a:lstStyle/>
          <a:p>
            <a:pPr eaLnBrk="1" hangingPunct="1">
              <a:lnSpc>
                <a:spcPct val="150000"/>
              </a:lnSpc>
            </a:pPr>
            <a:r>
              <a:rPr lang="it-IT" altLang="it-IT" sz="2600" b="1" smtClean="0">
                <a:solidFill>
                  <a:schemeClr val="bg1"/>
                </a:solidFill>
              </a:rPr>
              <a:t>MISURA DEL TRATTAMENTO</a:t>
            </a:r>
          </a:p>
          <a:p>
            <a:pPr eaLnBrk="1" hangingPunct="1">
              <a:lnSpc>
                <a:spcPct val="150000"/>
              </a:lnSpc>
            </a:pPr>
            <a:endParaRPr lang="it-IT" altLang="it-IT" sz="2600" b="1" smtClean="0">
              <a:solidFill>
                <a:schemeClr val="bg1"/>
              </a:solidFill>
            </a:endParaRPr>
          </a:p>
          <a:p>
            <a:pPr eaLnBrk="1" hangingPunct="1">
              <a:lnSpc>
                <a:spcPct val="150000"/>
              </a:lnSpc>
            </a:pPr>
            <a:endParaRPr lang="it-IT" altLang="it-IT" sz="1800" smtClean="0">
              <a:solidFill>
                <a:schemeClr val="bg1"/>
              </a:solidFill>
            </a:endParaRPr>
          </a:p>
        </p:txBody>
      </p:sp>
      <p:sp>
        <p:nvSpPr>
          <p:cNvPr id="5703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AADCC1-8BCC-4590-8DDF-4F946B43F216}" type="slidenum">
              <a:rPr lang="it-IT" altLang="it-IT" sz="1200">
                <a:solidFill>
                  <a:srgbClr val="FFFFFF"/>
                </a:solidFill>
              </a:rPr>
              <a:pPr>
                <a:spcBef>
                  <a:spcPct val="0"/>
                </a:spcBef>
                <a:buFontTx/>
                <a:buNone/>
              </a:pPr>
              <a:t>414</a:t>
            </a:fld>
            <a:endParaRPr lang="it-IT" altLang="it-IT" sz="1200">
              <a:solidFill>
                <a:srgbClr val="FFFFFF"/>
              </a:solidFill>
            </a:endParaRPr>
          </a:p>
        </p:txBody>
      </p:sp>
      <p:pic>
        <p:nvPicPr>
          <p:cNvPr id="5703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037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giù 6"/>
          <p:cNvSpPr/>
          <p:nvPr/>
        </p:nvSpPr>
        <p:spPr>
          <a:xfrm>
            <a:off x="4284663" y="2349500"/>
            <a:ext cx="792162"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5703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463" y="3500438"/>
            <a:ext cx="55530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3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1395" name="Sottotitolo 2"/>
          <p:cNvSpPr>
            <a:spLocks noGrp="1"/>
          </p:cNvSpPr>
          <p:nvPr>
            <p:ph type="subTitle" idx="1"/>
          </p:nvPr>
        </p:nvSpPr>
        <p:spPr>
          <a:xfrm>
            <a:off x="468313" y="1628775"/>
            <a:ext cx="8207375" cy="4608513"/>
          </a:xfrm>
        </p:spPr>
        <p:txBody>
          <a:bodyPr/>
          <a:lstStyle/>
          <a:p>
            <a:pPr eaLnBrk="1" hangingPunct="1">
              <a:lnSpc>
                <a:spcPct val="150000"/>
              </a:lnSpc>
            </a:pPr>
            <a:r>
              <a:rPr lang="it-IT" altLang="it-IT" sz="2600" b="1" smtClean="0">
                <a:solidFill>
                  <a:schemeClr val="bg1"/>
                </a:solidFill>
              </a:rPr>
              <a:t>MISURA DEL TRATTAMENTO</a:t>
            </a:r>
          </a:p>
          <a:p>
            <a:pPr algn="just" eaLnBrk="1" hangingPunct="1"/>
            <a:r>
              <a:rPr lang="it-IT" altLang="it-IT" sz="1800" smtClean="0">
                <a:solidFill>
                  <a:schemeClr val="bg1"/>
                </a:solidFill>
              </a:rPr>
              <a:t>L’IMPORTO DELL’ASDI, COMPRENSIVO ANCHE DEGLI INCREMENTI PER CARICHI DI FAMIGLIA, NON PUÒ ESSERE SUPERIORE AL 75% DELL’ULTIMA INDENNITÀ NASPI PERCEPITA, INCLUSIVA DEGLI ASSEGNI AL NUCLEO FAMILIARE, FATTO SALVO IL LIVELLO MINIMO INDIVIDUATO DALL’AMMONTARE DEL BENEFICIO MENSILE ATTRIBUITO MEDIANTE LA CARTA ACQUISTI SPERIMENTALE (Decreto Interministeriale 10 gennaio 2013).</a:t>
            </a:r>
          </a:p>
          <a:p>
            <a:pPr eaLnBrk="1" hangingPunct="1">
              <a:lnSpc>
                <a:spcPct val="150000"/>
              </a:lnSpc>
            </a:pPr>
            <a:endParaRPr lang="it-IT" altLang="it-IT" sz="2600" b="1" smtClean="0">
              <a:solidFill>
                <a:schemeClr val="bg1"/>
              </a:solidFill>
            </a:endParaRPr>
          </a:p>
          <a:p>
            <a:pPr eaLnBrk="1" hangingPunct="1">
              <a:lnSpc>
                <a:spcPct val="150000"/>
              </a:lnSpc>
            </a:pPr>
            <a:endParaRPr lang="it-IT" altLang="it-IT" sz="1800" smtClean="0">
              <a:solidFill>
                <a:schemeClr val="bg1"/>
              </a:solidFill>
            </a:endParaRPr>
          </a:p>
        </p:txBody>
      </p:sp>
      <p:sp>
        <p:nvSpPr>
          <p:cNvPr id="5713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9B0495-33EB-4553-AD89-1612A6C56A87}" type="slidenum">
              <a:rPr lang="it-IT" altLang="it-IT" sz="1200">
                <a:solidFill>
                  <a:srgbClr val="FFFFFF"/>
                </a:solidFill>
              </a:rPr>
              <a:pPr>
                <a:spcBef>
                  <a:spcPct val="0"/>
                </a:spcBef>
                <a:buFontTx/>
                <a:buNone/>
              </a:pPr>
              <a:t>415</a:t>
            </a:fld>
            <a:endParaRPr lang="it-IT" altLang="it-IT" sz="1200">
              <a:solidFill>
                <a:srgbClr val="FFFFFF"/>
              </a:solidFill>
            </a:endParaRPr>
          </a:p>
        </p:txBody>
      </p:sp>
      <p:pic>
        <p:nvPicPr>
          <p:cNvPr id="5713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39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39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4581525"/>
            <a:ext cx="5305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2419" name="Sottotitolo 2"/>
          <p:cNvSpPr>
            <a:spLocks noGrp="1"/>
          </p:cNvSpPr>
          <p:nvPr>
            <p:ph type="subTitle" idx="1"/>
          </p:nvPr>
        </p:nvSpPr>
        <p:spPr>
          <a:xfrm>
            <a:off x="468313" y="1628775"/>
            <a:ext cx="8207375" cy="4608513"/>
          </a:xfrm>
        </p:spPr>
        <p:txBody>
          <a:bodyPr/>
          <a:lstStyle/>
          <a:p>
            <a:pPr eaLnBrk="1" hangingPunct="1">
              <a:lnSpc>
                <a:spcPct val="150000"/>
              </a:lnSpc>
            </a:pPr>
            <a:r>
              <a:rPr lang="it-IT" altLang="it-IT" sz="2600" b="1" smtClean="0">
                <a:solidFill>
                  <a:schemeClr val="bg1"/>
                </a:solidFill>
              </a:rPr>
              <a:t>MISURA DEL TRATTAMENTO</a:t>
            </a:r>
          </a:p>
          <a:p>
            <a:pPr algn="just" eaLnBrk="1" hangingPunct="1"/>
            <a:endParaRPr lang="it-IT" altLang="it-IT" sz="1800" smtClean="0">
              <a:solidFill>
                <a:schemeClr val="bg1"/>
              </a:solidFill>
            </a:endParaRPr>
          </a:p>
          <a:p>
            <a:pPr algn="just" eaLnBrk="1" hangingPunct="1"/>
            <a:r>
              <a:rPr lang="it-IT" altLang="it-IT" sz="2000" smtClean="0">
                <a:solidFill>
                  <a:schemeClr val="bg1"/>
                </a:solidFill>
              </a:rPr>
              <a:t>IN CASO DI VARIAZIONE DELL’IMPORTO DELLA NASPI PER RILIQUIDAZIONE DEGLI ANF, NEL TERMINE DI PRESCRIZIONE DI CINQUE ANNI, SI DOVRÀ PROCEDERE ALLA VERIFICA DEL SUPERAMENTO DEI LIMITI SOPRA RIPORTATI.</a:t>
            </a:r>
          </a:p>
          <a:p>
            <a:pPr algn="just" eaLnBrk="1" hangingPunct="1"/>
            <a:endParaRPr lang="it-IT" altLang="it-IT" sz="1800" smtClean="0">
              <a:solidFill>
                <a:schemeClr val="bg1"/>
              </a:solidFill>
            </a:endParaRPr>
          </a:p>
          <a:p>
            <a:pPr eaLnBrk="1" hangingPunct="1">
              <a:lnSpc>
                <a:spcPct val="150000"/>
              </a:lnSpc>
            </a:pPr>
            <a:r>
              <a:rPr lang="it-IT" altLang="it-IT" sz="2400" b="1" smtClean="0">
                <a:solidFill>
                  <a:srgbClr val="C00000"/>
                </a:solidFill>
              </a:rPr>
              <a:t>L’EROGAZIONE DELL’ASDI NON PREVEDE LE PRESTAZIONI ACCESSORIE DELLA CONTRIBUZIONE FIGURATIVA E DELL’ASSEGNO AL NUCLEO FAMILIARE.</a:t>
            </a:r>
          </a:p>
          <a:p>
            <a:pPr eaLnBrk="1" hangingPunct="1">
              <a:lnSpc>
                <a:spcPct val="150000"/>
              </a:lnSpc>
            </a:pPr>
            <a:endParaRPr lang="it-IT" altLang="it-IT" sz="2600" b="1" smtClean="0">
              <a:solidFill>
                <a:schemeClr val="bg1"/>
              </a:solidFill>
            </a:endParaRPr>
          </a:p>
          <a:p>
            <a:pPr eaLnBrk="1" hangingPunct="1">
              <a:lnSpc>
                <a:spcPct val="150000"/>
              </a:lnSpc>
            </a:pPr>
            <a:endParaRPr lang="it-IT" altLang="it-IT" sz="1800" smtClean="0">
              <a:solidFill>
                <a:schemeClr val="bg1"/>
              </a:solidFill>
            </a:endParaRPr>
          </a:p>
        </p:txBody>
      </p:sp>
      <p:sp>
        <p:nvSpPr>
          <p:cNvPr id="572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F572DB-34AC-4B2B-A45F-772DFFD91253}" type="slidenum">
              <a:rPr lang="it-IT" altLang="it-IT" sz="1200">
                <a:solidFill>
                  <a:srgbClr val="FFFFFF"/>
                </a:solidFill>
              </a:rPr>
              <a:pPr>
                <a:spcBef>
                  <a:spcPct val="0"/>
                </a:spcBef>
                <a:buFontTx/>
                <a:buNone/>
              </a:pPr>
              <a:t>416</a:t>
            </a:fld>
            <a:endParaRPr lang="it-IT" altLang="it-IT" sz="1200">
              <a:solidFill>
                <a:srgbClr val="FFFFFF"/>
              </a:solidFill>
            </a:endParaRPr>
          </a:p>
        </p:txBody>
      </p:sp>
      <p:pic>
        <p:nvPicPr>
          <p:cNvPr id="5724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242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43"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600" b="1" dirty="0" smtClean="0">
                <a:solidFill>
                  <a:schemeClr val="bg1"/>
                </a:solidFill>
              </a:rPr>
              <a:t>COMPATIBILITÀ DEL TRATTAMENTO </a:t>
            </a:r>
          </a:p>
          <a:p>
            <a:pPr eaLnBrk="1" hangingPunct="1">
              <a:spcBef>
                <a:spcPct val="0"/>
              </a:spcBef>
            </a:pPr>
            <a:r>
              <a:rPr lang="it-IT" altLang="it-IT" sz="2600" b="1" dirty="0" smtClean="0">
                <a:solidFill>
                  <a:schemeClr val="bg1"/>
                </a:solidFill>
              </a:rPr>
              <a:t>CON ALTRI REDDITI</a:t>
            </a:r>
          </a:p>
          <a:p>
            <a:pPr algn="just" eaLnBrk="1" hangingPunct="1"/>
            <a:endParaRPr lang="it-IT" altLang="it-IT" sz="1800" dirty="0" smtClean="0">
              <a:solidFill>
                <a:schemeClr val="bg1"/>
              </a:solidFill>
            </a:endParaRPr>
          </a:p>
          <a:p>
            <a:pPr algn="just" eaLnBrk="1" hangingPunct="1"/>
            <a:r>
              <a:rPr lang="it-IT" altLang="it-IT" sz="2000" dirty="0" smtClean="0">
                <a:solidFill>
                  <a:schemeClr val="bg1"/>
                </a:solidFill>
              </a:rPr>
              <a:t>I LIMITI DI COMPATIBILITÀ SONO GLI STESSI PREVISTI PER LA NASPI (artt. 9 e 10 d. </a:t>
            </a:r>
            <a:r>
              <a:rPr lang="it-IT" altLang="it-IT" sz="2000" dirty="0" err="1" smtClean="0">
                <a:solidFill>
                  <a:schemeClr val="bg1"/>
                </a:solidFill>
              </a:rPr>
              <a:t>lgs</a:t>
            </a:r>
            <a:r>
              <a:rPr lang="it-IT" altLang="it-IT" sz="2000" dirty="0" smtClean="0">
                <a:solidFill>
                  <a:schemeClr val="bg1"/>
                </a:solidFill>
              </a:rPr>
              <a:t>. 22/2015)</a:t>
            </a:r>
          </a:p>
          <a:p>
            <a:pPr algn="just" eaLnBrk="1" hangingPunct="1">
              <a:buFont typeface="Arial" panose="020B0604020202020204" pitchFamily="34" charset="0"/>
              <a:buChar char="•"/>
            </a:pPr>
            <a:r>
              <a:rPr lang="it-IT" altLang="it-IT" sz="2000" dirty="0" smtClean="0">
                <a:solidFill>
                  <a:schemeClr val="bg1"/>
                </a:solidFill>
              </a:rPr>
              <a:t> </a:t>
            </a:r>
            <a:r>
              <a:rPr lang="it-IT" altLang="it-IT" sz="1800" dirty="0" smtClean="0">
                <a:solidFill>
                  <a:schemeClr val="bg1"/>
                </a:solidFill>
              </a:rPr>
              <a:t>reddito da lavoro dipendente inferiore a € 8.000 (vedi esempio)</a:t>
            </a:r>
          </a:p>
          <a:p>
            <a:pPr algn="just" eaLnBrk="1" hangingPunct="1">
              <a:buFont typeface="Arial" panose="020B0604020202020204" pitchFamily="34" charset="0"/>
              <a:buChar char="•"/>
            </a:pPr>
            <a:r>
              <a:rPr lang="it-IT" altLang="it-IT" sz="1800" dirty="0" smtClean="0">
                <a:solidFill>
                  <a:schemeClr val="bg1"/>
                </a:solidFill>
              </a:rPr>
              <a:t> reddito da lavoro autonomo inferiore a € 4.800</a:t>
            </a:r>
          </a:p>
          <a:p>
            <a:pPr algn="just" eaLnBrk="1" hangingPunct="1">
              <a:buFont typeface="Arial" panose="020B0604020202020204" pitchFamily="34" charset="0"/>
              <a:buChar char="•"/>
            </a:pPr>
            <a:r>
              <a:rPr lang="it-IT" altLang="it-IT" sz="1800" dirty="0" smtClean="0">
                <a:solidFill>
                  <a:schemeClr val="bg1"/>
                </a:solidFill>
              </a:rPr>
              <a:t> tirocinio e relativa indennità interamente compatibili</a:t>
            </a:r>
          </a:p>
          <a:p>
            <a:pPr algn="just" eaLnBrk="1" hangingPunct="1">
              <a:buFont typeface="Arial" panose="020B0604020202020204" pitchFamily="34" charset="0"/>
              <a:buChar char="•"/>
            </a:pPr>
            <a:r>
              <a:rPr lang="it-IT" altLang="it-IT" sz="1800" dirty="0" smtClean="0">
                <a:solidFill>
                  <a:schemeClr val="bg1"/>
                </a:solidFill>
              </a:rPr>
              <a:t> trattamenti assistenziali INPS e pensione a superstiti interamente compatibili</a:t>
            </a:r>
          </a:p>
          <a:p>
            <a:pPr algn="just" eaLnBrk="1" hangingPunct="1">
              <a:buFont typeface="Arial" panose="020B0604020202020204" pitchFamily="34" charset="0"/>
              <a:buChar char="•"/>
            </a:pPr>
            <a:r>
              <a:rPr lang="it-IT" altLang="it-IT" sz="1800" dirty="0" smtClean="0">
                <a:solidFill>
                  <a:schemeClr val="bg1"/>
                </a:solidFill>
              </a:rPr>
              <a:t> pensione di invalidità o assegno di invalidità: incompatibili, il percettore dovrà optare    per l’uno o per l’altro trattamento (se la titolarità al trattamento di invalidità decorre durante la percezione dell’ASDI, l’opzione dovrà essere esercitata entro 60 giorni)</a:t>
            </a:r>
          </a:p>
          <a:p>
            <a:pPr algn="just" eaLnBrk="1" hangingPunct="1">
              <a:buFont typeface="Arial" panose="020B0604020202020204" pitchFamily="34" charset="0"/>
              <a:buChar char="•"/>
            </a:pPr>
            <a:endParaRPr lang="it-IT" altLang="it-IT" sz="2000" dirty="0" smtClean="0">
              <a:solidFill>
                <a:srgbClr val="C00000"/>
              </a:solidFill>
            </a:endParaRPr>
          </a:p>
          <a:p>
            <a:pPr eaLnBrk="1" hangingPunct="1">
              <a:lnSpc>
                <a:spcPct val="150000"/>
              </a:lnSpc>
            </a:pPr>
            <a:endParaRPr lang="it-IT" altLang="it-IT" sz="2600" b="1" dirty="0" smtClean="0">
              <a:solidFill>
                <a:schemeClr val="bg1"/>
              </a:solidFill>
            </a:endParaRPr>
          </a:p>
          <a:p>
            <a:pPr eaLnBrk="1" hangingPunct="1">
              <a:lnSpc>
                <a:spcPct val="150000"/>
              </a:lnSpc>
            </a:pPr>
            <a:endParaRPr lang="it-IT" altLang="it-IT" sz="1800" dirty="0" smtClean="0">
              <a:solidFill>
                <a:schemeClr val="bg1"/>
              </a:solidFill>
            </a:endParaRPr>
          </a:p>
        </p:txBody>
      </p:sp>
      <p:sp>
        <p:nvSpPr>
          <p:cNvPr id="5734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0DF7FA-9182-40E3-9167-AEEB9A338981}" type="slidenum">
              <a:rPr lang="it-IT" altLang="it-IT" sz="1200">
                <a:solidFill>
                  <a:srgbClr val="FFFFFF"/>
                </a:solidFill>
              </a:rPr>
              <a:pPr>
                <a:spcBef>
                  <a:spcPct val="0"/>
                </a:spcBef>
                <a:buFontTx/>
                <a:buNone/>
              </a:pPr>
              <a:t>417</a:t>
            </a:fld>
            <a:endParaRPr lang="it-IT" altLang="it-IT" sz="1200">
              <a:solidFill>
                <a:srgbClr val="FFFFFF"/>
              </a:solidFill>
            </a:endParaRPr>
          </a:p>
        </p:txBody>
      </p:sp>
      <p:pic>
        <p:nvPicPr>
          <p:cNvPr id="5734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4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467" name="Sottotitolo 2"/>
          <p:cNvSpPr>
            <a:spLocks noGrp="1"/>
          </p:cNvSpPr>
          <p:nvPr>
            <p:ph type="subTitle" idx="1"/>
          </p:nvPr>
        </p:nvSpPr>
        <p:spPr>
          <a:xfrm>
            <a:off x="468313" y="1628775"/>
            <a:ext cx="8207375" cy="5229225"/>
          </a:xfrm>
        </p:spPr>
        <p:txBody>
          <a:bodyPr/>
          <a:lstStyle/>
          <a:p>
            <a:pPr algn="just" eaLnBrk="1" hangingPunct="1">
              <a:spcBef>
                <a:spcPct val="0"/>
              </a:spcBef>
            </a:pPr>
            <a:r>
              <a:rPr lang="it-IT" altLang="it-IT" sz="1400" b="1" dirty="0" smtClean="0">
                <a:solidFill>
                  <a:schemeClr val="bg1"/>
                </a:solidFill>
              </a:rPr>
              <a:t>CIRC. INPS 47/2016</a:t>
            </a:r>
          </a:p>
          <a:p>
            <a:pPr algn="just" eaLnBrk="1" hangingPunct="1">
              <a:spcBef>
                <a:spcPct val="0"/>
              </a:spcBef>
            </a:pPr>
            <a:endParaRPr lang="it-IT" altLang="it-IT" sz="1400" b="1" dirty="0" smtClean="0">
              <a:solidFill>
                <a:schemeClr val="bg1"/>
              </a:solidFill>
            </a:endParaRPr>
          </a:p>
          <a:p>
            <a:pPr algn="just" eaLnBrk="1" hangingPunct="1">
              <a:spcBef>
                <a:spcPct val="0"/>
              </a:spcBef>
            </a:pPr>
            <a:r>
              <a:rPr lang="it-IT" altLang="it-IT" sz="1600" b="1" i="1" dirty="0" smtClean="0">
                <a:solidFill>
                  <a:schemeClr val="bg1"/>
                </a:solidFill>
              </a:rPr>
              <a:t>b. Nuovo rapporto di lavoro subordinato.</a:t>
            </a:r>
          </a:p>
          <a:p>
            <a:pPr algn="just" eaLnBrk="1" hangingPunct="1">
              <a:spcBef>
                <a:spcPct val="0"/>
              </a:spcBef>
            </a:pPr>
            <a:r>
              <a:rPr lang="it-IT" altLang="it-IT" sz="1600" b="1" i="1" dirty="0" smtClean="0">
                <a:solidFill>
                  <a:schemeClr val="bg1"/>
                </a:solidFill>
              </a:rPr>
              <a:t>In caso di nuova occupazione</a:t>
            </a:r>
            <a:r>
              <a:rPr lang="it-IT" altLang="it-IT" sz="1600" i="1" dirty="0" smtClean="0">
                <a:solidFill>
                  <a:schemeClr val="bg1"/>
                </a:solidFill>
              </a:rPr>
              <a:t>, con contratto di lavoro subordinato, il soggetto percettore di ASDI deve</a:t>
            </a:r>
            <a:r>
              <a:rPr lang="it-IT" altLang="it-IT" sz="1600" b="1" i="1" dirty="0" smtClean="0">
                <a:solidFill>
                  <a:schemeClr val="bg1"/>
                </a:solidFill>
              </a:rPr>
              <a:t> sempre </a:t>
            </a:r>
            <a:r>
              <a:rPr lang="it-IT" altLang="it-IT" sz="1600" i="1" dirty="0" smtClean="0">
                <a:solidFill>
                  <a:schemeClr val="bg1"/>
                </a:solidFill>
              </a:rPr>
              <a:t>comunicare all’Inps, mediante il </a:t>
            </a:r>
            <a:r>
              <a:rPr lang="it-IT" altLang="it-IT" sz="1600" b="1" i="1" dirty="0" smtClean="0">
                <a:solidFill>
                  <a:schemeClr val="bg1"/>
                </a:solidFill>
              </a:rPr>
              <a:t>modello ASDI - </a:t>
            </a:r>
            <a:r>
              <a:rPr lang="it-IT" altLang="it-IT" sz="1600" b="1" i="1" dirty="0" err="1" smtClean="0">
                <a:solidFill>
                  <a:schemeClr val="bg1"/>
                </a:solidFill>
              </a:rPr>
              <a:t>com</a:t>
            </a:r>
            <a:r>
              <a:rPr lang="it-IT" altLang="it-IT" sz="1600" b="1" i="1" dirty="0" smtClean="0">
                <a:solidFill>
                  <a:schemeClr val="bg1"/>
                </a:solidFill>
              </a:rPr>
              <a:t>, </a:t>
            </a:r>
            <a:r>
              <a:rPr lang="it-IT" altLang="it-IT" sz="1600" i="1" dirty="0" smtClean="0">
                <a:solidFill>
                  <a:schemeClr val="bg1"/>
                </a:solidFill>
              </a:rPr>
              <a:t>il </a:t>
            </a:r>
            <a:r>
              <a:rPr lang="it-IT" altLang="it-IT" sz="1600" b="1" i="1" dirty="0" smtClean="0">
                <a:solidFill>
                  <a:schemeClr val="bg1"/>
                </a:solidFill>
              </a:rPr>
              <a:t>reddito presunto </a:t>
            </a:r>
            <a:r>
              <a:rPr lang="it-IT" altLang="it-IT" sz="1600" i="1" dirty="0" smtClean="0">
                <a:solidFill>
                  <a:schemeClr val="bg1"/>
                </a:solidFill>
              </a:rPr>
              <a:t>derivante dall’attività, entro il termine di 30 giorni dall’inizio della stessa. In relazione all’importo del reddito presunto ed alla durata dell’attività, si possono configurare le seguenti fattispecie:</a:t>
            </a:r>
          </a:p>
          <a:p>
            <a:pPr marL="285750" indent="-285750" algn="just" eaLnBrk="1" hangingPunct="1">
              <a:spcBef>
                <a:spcPct val="0"/>
              </a:spcBef>
              <a:buFont typeface="Arial" panose="020B0604020202020204" pitchFamily="34" charset="0"/>
              <a:buChar char="•"/>
            </a:pPr>
            <a:r>
              <a:rPr lang="it-IT" altLang="it-IT" sz="1600" i="1" dirty="0" smtClean="0">
                <a:solidFill>
                  <a:schemeClr val="bg1"/>
                </a:solidFill>
              </a:rPr>
              <a:t>in caso di reddito superiore al minimo annuo escluso da imposizione (attualmente pari ad Euro 8.000,00) e durata dell’attività superiore a 6 mesi si ha la decadenza dalla prestazione;</a:t>
            </a:r>
          </a:p>
          <a:p>
            <a:pPr marL="285750" indent="-285750" algn="just" eaLnBrk="1" hangingPunct="1">
              <a:spcBef>
                <a:spcPct val="0"/>
              </a:spcBef>
              <a:buFont typeface="Arial" panose="020B0604020202020204" pitchFamily="34" charset="0"/>
              <a:buChar char="•"/>
            </a:pPr>
            <a:r>
              <a:rPr lang="it-IT" altLang="it-IT" sz="1600" i="1" dirty="0" smtClean="0">
                <a:solidFill>
                  <a:schemeClr val="bg1"/>
                </a:solidFill>
              </a:rPr>
              <a:t>in caso di reddito superiore al minimo annuo escluso da imposizione con durata dell’attività lavorativa non superiore a 6 mesi l'ASDI è sospesa d'ufficio, sulla base delle comunicazioni obbligatorie, per la durata del rapporto di lavoro. Al termine del periodo di sospensione, l'indennità riprende ad essere corrisposta per il periodo residuo ancora spettante al momento in cui l’indennità stessa era stata sospesa, nei limiti indicati al paragrafo 8 della presente circolare;</a:t>
            </a:r>
          </a:p>
          <a:p>
            <a:pPr marL="285750" indent="-285750" algn="just" eaLnBrk="1" hangingPunct="1">
              <a:spcBef>
                <a:spcPct val="0"/>
              </a:spcBef>
              <a:buFont typeface="Arial" panose="020B0604020202020204" pitchFamily="34" charset="0"/>
              <a:buChar char="•"/>
            </a:pPr>
            <a:r>
              <a:rPr lang="it-IT" altLang="it-IT" sz="1600" i="1" dirty="0" smtClean="0">
                <a:solidFill>
                  <a:schemeClr val="bg1"/>
                </a:solidFill>
              </a:rPr>
              <a:t>in caso di reddito inferiore al minimo annuo escluso da imposizione, indipendentemente dalla durata del rapporto di lavoro, l’indennità ASDI è ridotta di un importo pari all'80 per cento del reddito previsto, rapportato al periodo di tempo intercorrente tra la data di inizio del contratto di lavoro subordinato e la data in cui termina il periodo di godimento dell’indennità o, se antecedente, la fine dell'anno. La riduzione di cui al periodo precedente è ricalcolata d'ufficio al momento della presentazione della dichiarazione dei redditi.</a:t>
            </a:r>
            <a:endParaRPr lang="it-IT" altLang="it-IT" sz="1600" i="1" dirty="0" smtClean="0">
              <a:solidFill>
                <a:srgbClr val="C00000"/>
              </a:solidFill>
            </a:endParaRPr>
          </a:p>
          <a:p>
            <a:pPr eaLnBrk="1" hangingPunct="1">
              <a:lnSpc>
                <a:spcPct val="150000"/>
              </a:lnSpc>
            </a:pPr>
            <a:endParaRPr lang="it-IT" altLang="it-IT" sz="2600" b="1" dirty="0" smtClean="0">
              <a:solidFill>
                <a:schemeClr val="bg1"/>
              </a:solidFill>
            </a:endParaRPr>
          </a:p>
          <a:p>
            <a:pPr eaLnBrk="1" hangingPunct="1">
              <a:lnSpc>
                <a:spcPct val="150000"/>
              </a:lnSpc>
            </a:pPr>
            <a:endParaRPr lang="it-IT" altLang="it-IT" sz="1800" dirty="0" smtClean="0">
              <a:solidFill>
                <a:schemeClr val="bg1"/>
              </a:solidFill>
            </a:endParaRPr>
          </a:p>
        </p:txBody>
      </p:sp>
      <p:sp>
        <p:nvSpPr>
          <p:cNvPr id="5744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D9B3A3-C76E-4413-A59E-330854C4687B}" type="slidenum">
              <a:rPr lang="it-IT" altLang="it-IT" sz="1200">
                <a:solidFill>
                  <a:srgbClr val="FFFFFF"/>
                </a:solidFill>
              </a:rPr>
              <a:pPr>
                <a:spcBef>
                  <a:spcPct val="0"/>
                </a:spcBef>
                <a:buFontTx/>
                <a:buNone/>
              </a:pPr>
              <a:t>418</a:t>
            </a:fld>
            <a:endParaRPr lang="it-IT" altLang="it-IT" sz="1200">
              <a:solidFill>
                <a:srgbClr val="FFFFFF"/>
              </a:solidFill>
            </a:endParaRPr>
          </a:p>
        </p:txBody>
      </p:sp>
      <p:pic>
        <p:nvPicPr>
          <p:cNvPr id="5744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7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4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491" name="Sottotitolo 2"/>
          <p:cNvSpPr>
            <a:spLocks noGrp="1"/>
          </p:cNvSpPr>
          <p:nvPr>
            <p:ph type="subTitle" idx="1"/>
          </p:nvPr>
        </p:nvSpPr>
        <p:spPr>
          <a:xfrm>
            <a:off x="468313" y="1628775"/>
            <a:ext cx="8207375" cy="4608513"/>
          </a:xfrm>
        </p:spPr>
        <p:txBody>
          <a:bodyPr/>
          <a:lstStyle/>
          <a:p>
            <a:pPr algn="just" eaLnBrk="1" hangingPunct="1">
              <a:spcBef>
                <a:spcPct val="0"/>
              </a:spcBef>
            </a:pPr>
            <a:r>
              <a:rPr lang="it-IT" altLang="it-IT" sz="1400" b="1" dirty="0" smtClean="0">
                <a:solidFill>
                  <a:schemeClr val="bg1"/>
                </a:solidFill>
              </a:rPr>
              <a:t>CIRC. INPS 47/2016</a:t>
            </a:r>
          </a:p>
          <a:p>
            <a:pPr algn="just" eaLnBrk="1" hangingPunct="1">
              <a:spcBef>
                <a:spcPct val="0"/>
              </a:spcBef>
            </a:pPr>
            <a:endParaRPr lang="it-IT" altLang="it-IT" sz="1400" b="1" dirty="0" smtClean="0">
              <a:solidFill>
                <a:schemeClr val="bg1"/>
              </a:solidFill>
            </a:endParaRPr>
          </a:p>
          <a:p>
            <a:pPr algn="just" eaLnBrk="1" hangingPunct="1">
              <a:spcBef>
                <a:spcPct val="0"/>
              </a:spcBef>
            </a:pPr>
            <a:r>
              <a:rPr lang="it-IT" altLang="it-IT" sz="1600" b="1" i="1" dirty="0" smtClean="0">
                <a:solidFill>
                  <a:schemeClr val="bg1"/>
                </a:solidFill>
              </a:rPr>
              <a:t>c. Avvio di attività di lavoro autonomo o di impresa individuale.</a:t>
            </a:r>
          </a:p>
          <a:p>
            <a:pPr algn="just" eaLnBrk="1" hangingPunct="1">
              <a:spcBef>
                <a:spcPct val="0"/>
              </a:spcBef>
            </a:pPr>
            <a:r>
              <a:rPr lang="it-IT" altLang="it-IT" sz="1600" b="1" i="1" dirty="0" smtClean="0">
                <a:solidFill>
                  <a:schemeClr val="bg1"/>
                </a:solidFill>
              </a:rPr>
              <a:t>In caso di avvio di attività lavorativa in forma autonoma o di impresa individuale</a:t>
            </a:r>
            <a:r>
              <a:rPr lang="it-IT" altLang="it-IT" sz="1600" i="1" dirty="0" smtClean="0">
                <a:solidFill>
                  <a:schemeClr val="bg1"/>
                </a:solidFill>
              </a:rPr>
              <a:t>, dalla quale derivi un </a:t>
            </a:r>
            <a:r>
              <a:rPr lang="it-IT" altLang="it-IT" sz="1600" i="1" u="sng" dirty="0" smtClean="0">
                <a:solidFill>
                  <a:schemeClr val="bg1"/>
                </a:solidFill>
              </a:rPr>
              <a:t>reddito che corrisponde ad un’imposta lorda pari o inferiore alle detrazioni spettanti</a:t>
            </a:r>
            <a:r>
              <a:rPr lang="it-IT" altLang="it-IT" sz="1600" i="1" dirty="0" smtClean="0">
                <a:solidFill>
                  <a:schemeClr val="bg1"/>
                </a:solidFill>
              </a:rPr>
              <a:t> ai sensi dell’articolo 13 del testo unico delle imposte sui redditi di cui al decreto del Presidente della Repubblica 22 dicembre 1986, n. 917, il soggetto beneficiario deve </a:t>
            </a:r>
            <a:r>
              <a:rPr lang="it-IT" altLang="it-IT" sz="1600" b="1" i="1" dirty="0" smtClean="0">
                <a:solidFill>
                  <a:schemeClr val="bg1"/>
                </a:solidFill>
              </a:rPr>
              <a:t>informare l'INPS entro un mese </a:t>
            </a:r>
            <a:r>
              <a:rPr lang="it-IT" altLang="it-IT" sz="1600" i="1" u="sng" dirty="0" smtClean="0">
                <a:solidFill>
                  <a:schemeClr val="bg1"/>
                </a:solidFill>
              </a:rPr>
              <a:t>dall'inizio dell’attività</a:t>
            </a:r>
            <a:r>
              <a:rPr lang="it-IT" altLang="it-IT" sz="1600" i="1" dirty="0" smtClean="0">
                <a:solidFill>
                  <a:schemeClr val="bg1"/>
                </a:solidFill>
              </a:rPr>
              <a:t>, </a:t>
            </a:r>
            <a:r>
              <a:rPr lang="it-IT" altLang="it-IT" sz="1600" i="1" u="sng" dirty="0" smtClean="0">
                <a:solidFill>
                  <a:schemeClr val="bg1"/>
                </a:solidFill>
              </a:rPr>
              <a:t>o entro un mese dalla domanda di ASDI </a:t>
            </a:r>
            <a:r>
              <a:rPr lang="it-IT" altLang="it-IT" sz="1600" i="1" dirty="0" smtClean="0">
                <a:solidFill>
                  <a:schemeClr val="bg1"/>
                </a:solidFill>
              </a:rPr>
              <a:t>se l’attività era preesistente, dichiarando il reddito annuo che prevede di trarre dalla stessa.</a:t>
            </a:r>
          </a:p>
          <a:p>
            <a:pPr algn="just" eaLnBrk="1" hangingPunct="1">
              <a:spcBef>
                <a:spcPct val="0"/>
              </a:spcBef>
            </a:pPr>
            <a:r>
              <a:rPr lang="it-IT" altLang="it-IT" sz="1600" b="1" i="1" dirty="0" smtClean="0">
                <a:solidFill>
                  <a:schemeClr val="bg1"/>
                </a:solidFill>
              </a:rPr>
              <a:t>In tal caso</a:t>
            </a:r>
            <a:r>
              <a:rPr lang="it-IT" altLang="it-IT" sz="1600" i="1" dirty="0" smtClean="0">
                <a:solidFill>
                  <a:schemeClr val="bg1"/>
                </a:solidFill>
              </a:rPr>
              <a:t>, l'indennità ASDI è </a:t>
            </a:r>
            <a:r>
              <a:rPr lang="it-IT" altLang="it-IT" sz="1600" b="1" i="1" dirty="0" smtClean="0">
                <a:solidFill>
                  <a:schemeClr val="bg1"/>
                </a:solidFill>
              </a:rPr>
              <a:t>ridotta</a:t>
            </a:r>
            <a:r>
              <a:rPr lang="it-IT" altLang="it-IT" sz="1600" i="1" dirty="0" smtClean="0">
                <a:solidFill>
                  <a:schemeClr val="bg1"/>
                </a:solidFill>
              </a:rPr>
              <a:t> di un importo pari </a:t>
            </a:r>
            <a:r>
              <a:rPr lang="it-IT" altLang="it-IT" sz="1600" b="1" i="1" dirty="0" smtClean="0">
                <a:solidFill>
                  <a:schemeClr val="bg1"/>
                </a:solidFill>
              </a:rPr>
              <a:t>all'80 per cento del reddito previsto</a:t>
            </a:r>
            <a:r>
              <a:rPr lang="it-IT" altLang="it-IT" sz="1600" i="1" dirty="0" smtClean="0">
                <a:solidFill>
                  <a:schemeClr val="bg1"/>
                </a:solidFill>
              </a:rPr>
              <a:t>, </a:t>
            </a:r>
            <a:r>
              <a:rPr lang="it-IT" altLang="it-IT" sz="1600" i="1" u="sng" dirty="0" smtClean="0">
                <a:solidFill>
                  <a:schemeClr val="bg1"/>
                </a:solidFill>
              </a:rPr>
              <a:t>rapportato al periodo di tempo intercorrente tra la data di inizio dell'attività e la data di fine dell'indennità o, se antecedente, la fine dell'anno</a:t>
            </a:r>
            <a:r>
              <a:rPr lang="it-IT" altLang="it-IT" sz="1600" i="1" dirty="0" smtClean="0">
                <a:solidFill>
                  <a:schemeClr val="bg1"/>
                </a:solidFill>
              </a:rPr>
              <a:t>.</a:t>
            </a:r>
          </a:p>
          <a:p>
            <a:pPr algn="just" eaLnBrk="1" hangingPunct="1">
              <a:spcBef>
                <a:spcPct val="0"/>
              </a:spcBef>
            </a:pPr>
            <a:r>
              <a:rPr lang="it-IT" altLang="it-IT" sz="1600" i="1" dirty="0" smtClean="0">
                <a:solidFill>
                  <a:schemeClr val="bg1"/>
                </a:solidFill>
              </a:rPr>
              <a:t>La </a:t>
            </a:r>
            <a:r>
              <a:rPr lang="it-IT" altLang="it-IT" sz="1600" b="1" i="1" dirty="0" smtClean="0">
                <a:solidFill>
                  <a:schemeClr val="bg1"/>
                </a:solidFill>
              </a:rPr>
              <a:t>riduzione</a:t>
            </a:r>
            <a:r>
              <a:rPr lang="it-IT" altLang="it-IT" sz="1600" i="1" dirty="0" smtClean="0">
                <a:solidFill>
                  <a:schemeClr val="bg1"/>
                </a:solidFill>
              </a:rPr>
              <a:t> di cui al periodo precedente è </a:t>
            </a:r>
            <a:r>
              <a:rPr lang="it-IT" altLang="it-IT" sz="1600" b="1" i="1" dirty="0" smtClean="0">
                <a:solidFill>
                  <a:schemeClr val="bg1"/>
                </a:solidFill>
              </a:rPr>
              <a:t>ricalcolata</a:t>
            </a:r>
            <a:r>
              <a:rPr lang="it-IT" altLang="it-IT" sz="1600" i="1" dirty="0" smtClean="0">
                <a:solidFill>
                  <a:schemeClr val="bg1"/>
                </a:solidFill>
              </a:rPr>
              <a:t> d'ufficio </a:t>
            </a:r>
            <a:r>
              <a:rPr lang="it-IT" altLang="it-IT" sz="1600" b="1" i="1" dirty="0" smtClean="0">
                <a:solidFill>
                  <a:schemeClr val="bg1"/>
                </a:solidFill>
              </a:rPr>
              <a:t>al momento della presentazione della dichiarazione dei redditi.</a:t>
            </a:r>
            <a:r>
              <a:rPr lang="it-IT" altLang="it-IT" sz="1600" i="1" dirty="0" smtClean="0">
                <a:solidFill>
                  <a:schemeClr val="bg1"/>
                </a:solidFill>
              </a:rPr>
              <a:t> </a:t>
            </a:r>
            <a:r>
              <a:rPr lang="it-IT" altLang="it-IT" sz="1600" i="1" u="sng" dirty="0" smtClean="0">
                <a:solidFill>
                  <a:schemeClr val="bg1"/>
                </a:solidFill>
              </a:rPr>
              <a:t>Nei casi di esenzione dall'obbligo di presentazione della dichiarazione dei redditi, </a:t>
            </a:r>
            <a:r>
              <a:rPr lang="it-IT" altLang="it-IT" sz="1600" i="1" dirty="0" smtClean="0">
                <a:solidFill>
                  <a:schemeClr val="bg1"/>
                </a:solidFill>
              </a:rPr>
              <a:t>il beneficiario è tenuto a </a:t>
            </a:r>
            <a:r>
              <a:rPr lang="it-IT" altLang="it-IT" sz="1600" b="1" i="1" dirty="0" smtClean="0">
                <a:solidFill>
                  <a:schemeClr val="bg1"/>
                </a:solidFill>
              </a:rPr>
              <a:t>presentare all’INPS, entro il 31 marzo </a:t>
            </a:r>
            <a:r>
              <a:rPr lang="it-IT" altLang="it-IT" sz="1600" i="1" dirty="0" smtClean="0">
                <a:solidFill>
                  <a:schemeClr val="bg1"/>
                </a:solidFill>
              </a:rPr>
              <a:t>dell’anno successivo, </a:t>
            </a:r>
            <a:r>
              <a:rPr lang="it-IT" altLang="it-IT" sz="1600" b="1" i="1" dirty="0" smtClean="0">
                <a:solidFill>
                  <a:schemeClr val="bg1"/>
                </a:solidFill>
              </a:rPr>
              <a:t>un'apposita autodichiarazione </a:t>
            </a:r>
            <a:r>
              <a:rPr lang="it-IT" altLang="it-IT" sz="1600" i="1" dirty="0" smtClean="0">
                <a:solidFill>
                  <a:schemeClr val="bg1"/>
                </a:solidFill>
              </a:rPr>
              <a:t>(tramite l’allegato </a:t>
            </a:r>
            <a:r>
              <a:rPr lang="it-IT" altLang="it-IT" sz="1600" i="1" u="sng" dirty="0" smtClean="0">
                <a:solidFill>
                  <a:schemeClr val="bg1"/>
                </a:solidFill>
              </a:rPr>
              <a:t>modello ASDI </a:t>
            </a:r>
            <a:r>
              <a:rPr lang="it-IT" altLang="it-IT" sz="1600" i="1" u="sng" dirty="0" err="1" smtClean="0">
                <a:solidFill>
                  <a:schemeClr val="bg1"/>
                </a:solidFill>
              </a:rPr>
              <a:t>com</a:t>
            </a:r>
            <a:r>
              <a:rPr lang="it-IT" altLang="it-IT" sz="1600" i="1" dirty="0" smtClean="0">
                <a:solidFill>
                  <a:schemeClr val="bg1"/>
                </a:solidFill>
              </a:rPr>
              <a:t>) concernente il reddito ricavato dall'attività lavorativa. </a:t>
            </a:r>
            <a:r>
              <a:rPr lang="it-IT" altLang="it-IT" sz="1600" b="1" i="1" dirty="0" smtClean="0">
                <a:solidFill>
                  <a:schemeClr val="bg1"/>
                </a:solidFill>
              </a:rPr>
              <a:t>Nel caso di mancata presentazione dell'autodichiarazione, il lavoratore è tenuto a restituire l’ASDI percepito dalla data di inizio dell'attività lavorativa in argomento.</a:t>
            </a:r>
          </a:p>
          <a:p>
            <a:pPr eaLnBrk="1" hangingPunct="1">
              <a:lnSpc>
                <a:spcPct val="150000"/>
              </a:lnSpc>
            </a:pPr>
            <a:endParaRPr lang="it-IT" altLang="it-IT" sz="1600" i="1" dirty="0" smtClean="0">
              <a:solidFill>
                <a:schemeClr val="bg1"/>
              </a:solidFill>
            </a:endParaRPr>
          </a:p>
        </p:txBody>
      </p:sp>
      <p:sp>
        <p:nvSpPr>
          <p:cNvPr id="5754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F484C6-9651-4C8E-B0B0-A38C7000BD54}" type="slidenum">
              <a:rPr lang="it-IT" altLang="it-IT" sz="1200">
                <a:solidFill>
                  <a:srgbClr val="FFFFFF"/>
                </a:solidFill>
              </a:rPr>
              <a:pPr>
                <a:spcBef>
                  <a:spcPct val="0"/>
                </a:spcBef>
                <a:buFontTx/>
                <a:buNone/>
              </a:pPr>
              <a:t>419</a:t>
            </a:fld>
            <a:endParaRPr lang="it-IT" altLang="it-IT" sz="1200">
              <a:solidFill>
                <a:srgbClr val="FFFFFF"/>
              </a:solidFill>
            </a:endParaRPr>
          </a:p>
        </p:txBody>
      </p:sp>
      <p:pic>
        <p:nvPicPr>
          <p:cNvPr id="5754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9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113338"/>
          </a:xfrm>
          <a:ln>
            <a:solidFill>
              <a:schemeClr val="bg2">
                <a:lumMod val="40000"/>
                <a:lumOff val="60000"/>
              </a:schemeClr>
            </a:solidFill>
          </a:ln>
        </p:spPr>
        <p:txBody>
          <a:bodyPr/>
          <a:lstStyle/>
          <a:p>
            <a:pPr eaLnBrk="1" hangingPunct="1">
              <a:defRPr/>
            </a:pPr>
            <a:endParaRPr lang="it-IT" altLang="it-IT" sz="2400" b="1" i="1" dirty="0" smtClean="0">
              <a:solidFill>
                <a:schemeClr val="bg1"/>
              </a:solidFill>
            </a:endParaRPr>
          </a:p>
          <a:p>
            <a:pPr eaLnBrk="1" hangingPunct="1">
              <a:defRPr/>
            </a:pPr>
            <a:r>
              <a:rPr lang="it-IT" altLang="it-IT" sz="2400" b="1" i="1" dirty="0" smtClean="0">
                <a:solidFill>
                  <a:schemeClr val="bg1"/>
                </a:solidFill>
              </a:rPr>
              <a:t>Ammortizzatori sociali in costanza di </a:t>
            </a:r>
            <a:r>
              <a:rPr lang="it-IT" altLang="it-IT" sz="2400" b="1" i="1" dirty="0">
                <a:solidFill>
                  <a:schemeClr val="bg1"/>
                </a:solidFill>
              </a:rPr>
              <a:t>r</a:t>
            </a:r>
            <a:r>
              <a:rPr lang="it-IT" altLang="it-IT" sz="2400" b="1" i="1" dirty="0" smtClean="0">
                <a:solidFill>
                  <a:schemeClr val="bg1"/>
                </a:solidFill>
              </a:rPr>
              <a:t>apporto di lavoro</a:t>
            </a:r>
          </a:p>
          <a:p>
            <a:pPr eaLnBrk="1" hangingPunct="1">
              <a:defRPr/>
            </a:pPr>
            <a:endParaRPr lang="it-IT" altLang="it-IT" sz="1200" b="1" i="1" dirty="0" smtClean="0">
              <a:solidFill>
                <a:schemeClr val="bg1"/>
              </a:solidFill>
            </a:endParaRPr>
          </a:p>
          <a:p>
            <a:pPr eaLnBrk="1" hangingPunct="1">
              <a:defRPr/>
            </a:pPr>
            <a:r>
              <a:rPr lang="it-IT" altLang="it-IT" sz="2400" b="1" i="1" dirty="0" smtClean="0">
                <a:solidFill>
                  <a:schemeClr val="bg1"/>
                </a:solidFill>
              </a:rPr>
              <a:t>DISPOSIZIONI GENERALI E CIGO</a:t>
            </a:r>
          </a:p>
          <a:p>
            <a:pPr eaLnBrk="1" hangingPunct="1">
              <a:defRPr/>
            </a:pPr>
            <a:endParaRPr lang="it-IT" altLang="it-IT" sz="1200" b="1" i="1" dirty="0" smtClean="0">
              <a:solidFill>
                <a:schemeClr val="bg1"/>
              </a:solidFill>
            </a:endParaRPr>
          </a:p>
          <a:p>
            <a:pPr marL="342900" indent="-342900" eaLnBrk="1" hangingPunct="1">
              <a:buFont typeface="Arial" panose="020B0604020202020204" pitchFamily="34" charset="0"/>
              <a:buChar char="•"/>
              <a:defRPr/>
            </a:pPr>
            <a:r>
              <a:rPr lang="it-IT" altLang="it-IT" sz="1600" b="1" i="1" dirty="0" smtClean="0">
                <a:solidFill>
                  <a:schemeClr val="bg1"/>
                </a:solidFill>
              </a:rPr>
              <a:t>DECRETO </a:t>
            </a:r>
            <a:r>
              <a:rPr lang="it-IT" altLang="it-IT" sz="1600" b="1" i="1" dirty="0">
                <a:solidFill>
                  <a:schemeClr val="bg1"/>
                </a:solidFill>
              </a:rPr>
              <a:t>LEGISLATIVO 14 Settembre 2015, n. 148 </a:t>
            </a:r>
            <a:endParaRPr lang="it-IT" altLang="it-IT" sz="1600" b="1" i="1" dirty="0" smtClean="0">
              <a:solidFill>
                <a:schemeClr val="bg1"/>
              </a:solidFill>
            </a:endParaRPr>
          </a:p>
          <a:p>
            <a:pPr eaLnBrk="1" hangingPunct="1">
              <a:defRPr/>
            </a:pPr>
            <a:r>
              <a:rPr lang="it-IT" altLang="it-IT" sz="1600" b="1" i="1" dirty="0" smtClean="0">
                <a:solidFill>
                  <a:schemeClr val="bg1"/>
                </a:solidFill>
              </a:rPr>
              <a:t>pubblicato </a:t>
            </a:r>
            <a:r>
              <a:rPr lang="it-IT" altLang="it-IT" sz="1600" b="1" i="1" dirty="0">
                <a:solidFill>
                  <a:schemeClr val="bg1"/>
                </a:solidFill>
              </a:rPr>
              <a:t>sul S.O. n. 53 alla Gazzetta Ufficiale n. 221 del 23 settembre 2015</a:t>
            </a:r>
          </a:p>
          <a:p>
            <a:pPr marL="342900" indent="-342900" eaLnBrk="1" hangingPunct="1">
              <a:buFont typeface="Arial" panose="020B0604020202020204" pitchFamily="34" charset="0"/>
              <a:buChar char="•"/>
              <a:defRPr/>
            </a:pPr>
            <a:r>
              <a:rPr lang="it-IT" altLang="it-IT" sz="1600" b="1" i="1" dirty="0">
                <a:solidFill>
                  <a:schemeClr val="bg1"/>
                </a:solidFill>
              </a:rPr>
              <a:t>Messaggio INPS n. 5919 del </a:t>
            </a:r>
            <a:r>
              <a:rPr lang="it-IT" altLang="it-IT" sz="1600" b="1" i="1" dirty="0" smtClean="0">
                <a:solidFill>
                  <a:schemeClr val="bg1"/>
                </a:solidFill>
              </a:rPr>
              <a:t>24.09.2015</a:t>
            </a:r>
            <a:endParaRPr lang="it-IT" altLang="it-IT" sz="1600" b="1" i="1" dirty="0">
              <a:solidFill>
                <a:schemeClr val="bg1"/>
              </a:solidFill>
            </a:endParaRPr>
          </a:p>
          <a:p>
            <a:pPr marL="342900" indent="-342900" eaLnBrk="1" hangingPunct="1">
              <a:buFont typeface="Arial" panose="020B0604020202020204" pitchFamily="34" charset="0"/>
              <a:buChar char="•"/>
              <a:defRPr/>
            </a:pPr>
            <a:r>
              <a:rPr lang="it-IT" altLang="it-IT" sz="1600" b="1" i="1" dirty="0">
                <a:solidFill>
                  <a:schemeClr val="bg1"/>
                </a:solidFill>
              </a:rPr>
              <a:t>Circolare </a:t>
            </a:r>
            <a:r>
              <a:rPr lang="it-IT" altLang="it-IT" sz="1600" b="1" i="1" dirty="0" smtClean="0">
                <a:solidFill>
                  <a:schemeClr val="bg1"/>
                </a:solidFill>
              </a:rPr>
              <a:t>MLPS </a:t>
            </a:r>
            <a:r>
              <a:rPr lang="it-IT" altLang="it-IT" sz="1600" b="1" i="1" dirty="0">
                <a:solidFill>
                  <a:schemeClr val="bg1"/>
                </a:solidFill>
              </a:rPr>
              <a:t>n. 24 del </a:t>
            </a:r>
            <a:r>
              <a:rPr lang="it-IT" altLang="it-IT" sz="1600" b="1" i="1" dirty="0" smtClean="0">
                <a:solidFill>
                  <a:schemeClr val="bg1"/>
                </a:solidFill>
              </a:rPr>
              <a:t>05.10.2015</a:t>
            </a:r>
          </a:p>
          <a:p>
            <a:pPr marL="342900" indent="-342900" eaLnBrk="1" hangingPunct="1">
              <a:buFont typeface="Arial" panose="020B0604020202020204" pitchFamily="34" charset="0"/>
              <a:buChar char="•"/>
              <a:defRPr/>
            </a:pPr>
            <a:r>
              <a:rPr lang="it-IT" altLang="it-IT" sz="1600" b="1" i="1" dirty="0" smtClean="0">
                <a:solidFill>
                  <a:schemeClr val="bg1"/>
                </a:solidFill>
              </a:rPr>
              <a:t>Circolare INPS n. 197 del 02.12.2015</a:t>
            </a:r>
          </a:p>
          <a:p>
            <a:pPr marL="342900" indent="-342900" eaLnBrk="1" hangingPunct="1">
              <a:buFont typeface="Arial" panose="020B0604020202020204" pitchFamily="34" charset="0"/>
              <a:buChar char="•"/>
              <a:defRPr/>
            </a:pPr>
            <a:r>
              <a:rPr lang="it-IT" altLang="it-IT" sz="1600" b="1" i="1" dirty="0" smtClean="0">
                <a:solidFill>
                  <a:schemeClr val="bg1"/>
                </a:solidFill>
              </a:rPr>
              <a:t>Messaggio INPS n. 7336 del 07.12.2015</a:t>
            </a:r>
          </a:p>
          <a:p>
            <a:pPr marL="342900" indent="-342900" eaLnBrk="1" hangingPunct="1">
              <a:buFont typeface="Arial" panose="020B0604020202020204" pitchFamily="34" charset="0"/>
              <a:buChar char="•"/>
              <a:defRPr/>
            </a:pPr>
            <a:r>
              <a:rPr lang="it-IT" altLang="it-IT" sz="1600" b="1" i="1" dirty="0" smtClean="0">
                <a:solidFill>
                  <a:schemeClr val="bg1"/>
                </a:solidFill>
              </a:rPr>
              <a:t>Messaggio INPS n. 24 del 05.01.2016</a:t>
            </a:r>
          </a:p>
          <a:p>
            <a:pPr marL="342900" indent="-342900" eaLnBrk="1" hangingPunct="1">
              <a:buFont typeface="Arial" panose="020B0604020202020204" pitchFamily="34" charset="0"/>
              <a:buChar char="•"/>
              <a:defRPr/>
            </a:pPr>
            <a:r>
              <a:rPr lang="it-IT" altLang="it-IT" sz="1600" b="1" i="1" dirty="0" smtClean="0">
                <a:solidFill>
                  <a:schemeClr val="bg1"/>
                </a:solidFill>
              </a:rPr>
              <a:t>Circolare INPS n. 7 del 20.01.2016</a:t>
            </a:r>
          </a:p>
          <a:p>
            <a:pPr marL="342900" indent="-342900" eaLnBrk="1" hangingPunct="1">
              <a:buFont typeface="Arial" panose="020B0604020202020204" pitchFamily="34" charset="0"/>
              <a:buChar char="•"/>
              <a:defRPr/>
            </a:pPr>
            <a:r>
              <a:rPr lang="it-IT" altLang="it-IT" sz="1600" b="1" i="1" dirty="0">
                <a:solidFill>
                  <a:schemeClr val="bg1"/>
                </a:solidFill>
              </a:rPr>
              <a:t>Messaggio INPS </a:t>
            </a:r>
            <a:r>
              <a:rPr lang="it-IT" altLang="it-IT" sz="1600" b="1" i="1" dirty="0" smtClean="0">
                <a:solidFill>
                  <a:schemeClr val="bg1"/>
                </a:solidFill>
              </a:rPr>
              <a:t> n. 1007 del </a:t>
            </a:r>
            <a:r>
              <a:rPr lang="it-IT" altLang="it-IT" sz="1600" b="1" i="1" dirty="0">
                <a:solidFill>
                  <a:schemeClr val="bg1"/>
                </a:solidFill>
              </a:rPr>
              <a:t>03.03.2016</a:t>
            </a:r>
          </a:p>
          <a:p>
            <a:pPr marL="342900" indent="-342900" eaLnBrk="1" hangingPunct="1">
              <a:buFont typeface="Arial" panose="020B0604020202020204" pitchFamily="34" charset="0"/>
              <a:buChar char="•"/>
              <a:defRPr/>
            </a:pPr>
            <a:r>
              <a:rPr lang="it-IT" altLang="it-IT" sz="1600" b="1" i="1" dirty="0" smtClean="0">
                <a:solidFill>
                  <a:schemeClr val="bg1"/>
                </a:solidFill>
              </a:rPr>
              <a:t>Circolare INPS n. 48 del 14.03.2016</a:t>
            </a:r>
          </a:p>
          <a:p>
            <a:pPr marL="342900" indent="-342900" algn="just" eaLnBrk="1" hangingPunct="1">
              <a:buFont typeface="Arial" panose="020B0604020202020204" pitchFamily="34" charset="0"/>
              <a:buChar char="•"/>
              <a:defRPr/>
            </a:pPr>
            <a:endParaRPr lang="it-IT" altLang="it-IT" sz="2000" b="1" dirty="0">
              <a:solidFill>
                <a:schemeClr val="bg1"/>
              </a:solidFill>
            </a:endParaRPr>
          </a:p>
        </p:txBody>
      </p:sp>
      <p:sp>
        <p:nvSpPr>
          <p:cNvPr id="460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5DBC2B-724A-481C-8383-FA00755BC5E8}" type="slidenum">
              <a:rPr lang="it-IT" altLang="it-IT" sz="1200">
                <a:solidFill>
                  <a:srgbClr val="FFFFFF"/>
                </a:solidFill>
              </a:rPr>
              <a:pPr>
                <a:spcBef>
                  <a:spcPct val="0"/>
                </a:spcBef>
                <a:buFontTx/>
                <a:buNone/>
              </a:pPr>
              <a:t>42</a:t>
            </a:fld>
            <a:endParaRPr lang="it-IT" altLang="it-IT" sz="1200">
              <a:solidFill>
                <a:srgbClr val="FFFFFF"/>
              </a:solidFill>
            </a:endParaRPr>
          </a:p>
        </p:txBody>
      </p:sp>
      <p:pic>
        <p:nvPicPr>
          <p:cNvPr id="460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5648F1FB-A7C9-4E9E-A358-D0D6872A1EA8}" type="datetime1">
              <a:rPr lang="it-IT" smtClean="0">
                <a:solidFill>
                  <a:prstClr val="white">
                    <a:tint val="75000"/>
                  </a:prstClr>
                </a:solidFill>
              </a:rPr>
              <a:pPr>
                <a:defRPr/>
              </a:pPr>
              <a:t>21/03/2016</a:t>
            </a:fld>
            <a:endParaRPr lang="it-IT">
              <a:solidFill>
                <a:prstClr val="white">
                  <a:tint val="75000"/>
                </a:prstClr>
              </a:solidFill>
            </a:endParaRPr>
          </a:p>
        </p:txBody>
      </p:sp>
      <p:pic>
        <p:nvPicPr>
          <p:cNvPr id="4608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6515" name="Sottotitolo 2"/>
          <p:cNvSpPr>
            <a:spLocks noGrp="1"/>
          </p:cNvSpPr>
          <p:nvPr>
            <p:ph type="subTitle" idx="1"/>
          </p:nvPr>
        </p:nvSpPr>
        <p:spPr>
          <a:xfrm>
            <a:off x="468313" y="1628775"/>
            <a:ext cx="8207375" cy="4608513"/>
          </a:xfrm>
        </p:spPr>
        <p:txBody>
          <a:bodyPr/>
          <a:lstStyle/>
          <a:p>
            <a:pPr algn="just" eaLnBrk="1" hangingPunct="1">
              <a:spcBef>
                <a:spcPct val="0"/>
              </a:spcBef>
            </a:pPr>
            <a:r>
              <a:rPr lang="it-IT" altLang="it-IT" sz="1400" b="1" dirty="0" smtClean="0">
                <a:solidFill>
                  <a:schemeClr val="bg1"/>
                </a:solidFill>
              </a:rPr>
              <a:t>CIRC. INPS 47/2016</a:t>
            </a:r>
          </a:p>
          <a:p>
            <a:pPr algn="just" eaLnBrk="1" hangingPunct="1">
              <a:spcBef>
                <a:spcPct val="0"/>
              </a:spcBef>
            </a:pPr>
            <a:endParaRPr lang="it-IT" altLang="it-IT" sz="1400" b="1" dirty="0" smtClean="0">
              <a:solidFill>
                <a:schemeClr val="bg1"/>
              </a:solidFill>
            </a:endParaRPr>
          </a:p>
          <a:p>
            <a:pPr algn="just" eaLnBrk="1" hangingPunct="1">
              <a:spcBef>
                <a:spcPct val="0"/>
              </a:spcBef>
            </a:pPr>
            <a:r>
              <a:rPr lang="it-IT" altLang="it-IT" sz="1600" b="1" i="1" dirty="0" smtClean="0">
                <a:solidFill>
                  <a:schemeClr val="bg1"/>
                </a:solidFill>
              </a:rPr>
              <a:t>d. Svolgimento del tirocinio</a:t>
            </a:r>
          </a:p>
          <a:p>
            <a:pPr algn="just" eaLnBrk="1" hangingPunct="1">
              <a:spcBef>
                <a:spcPct val="0"/>
              </a:spcBef>
            </a:pPr>
            <a:endParaRPr lang="it-IT" altLang="it-IT" sz="1600" b="1" i="1" dirty="0" smtClean="0">
              <a:solidFill>
                <a:schemeClr val="bg1"/>
              </a:solidFill>
            </a:endParaRPr>
          </a:p>
          <a:p>
            <a:pPr algn="just" eaLnBrk="1" hangingPunct="1">
              <a:spcBef>
                <a:spcPct val="0"/>
              </a:spcBef>
            </a:pPr>
            <a:r>
              <a:rPr lang="it-IT" altLang="it-IT" sz="1600" i="1" dirty="0" smtClean="0">
                <a:solidFill>
                  <a:schemeClr val="bg1"/>
                </a:solidFill>
              </a:rPr>
              <a:t>Nelle “Linee guida in materia di tirocini”, adottate in sede di Conferenza permanente Stato-Regioni, il 24 gennaio 2013, è stabilito che </a:t>
            </a:r>
            <a:r>
              <a:rPr lang="it-IT" altLang="it-IT" sz="1600" b="1" i="1" dirty="0" smtClean="0">
                <a:solidFill>
                  <a:schemeClr val="bg1"/>
                </a:solidFill>
              </a:rPr>
              <a:t>il tirocinio non è un rapporto di lavoro </a:t>
            </a:r>
            <a:r>
              <a:rPr lang="it-IT" altLang="it-IT" sz="1600" i="1" dirty="0" smtClean="0">
                <a:solidFill>
                  <a:schemeClr val="bg1"/>
                </a:solidFill>
              </a:rPr>
              <a:t>e la partecipazione allo stesso </a:t>
            </a:r>
            <a:r>
              <a:rPr lang="it-IT" altLang="it-IT" sz="1600" i="1" u="sng" dirty="0" smtClean="0">
                <a:solidFill>
                  <a:schemeClr val="bg1"/>
                </a:solidFill>
              </a:rPr>
              <a:t>non fa perdere lo stato di disoccupazione</a:t>
            </a:r>
            <a:r>
              <a:rPr lang="it-IT" altLang="it-IT" sz="1600" i="1" dirty="0" smtClean="0">
                <a:solidFill>
                  <a:schemeClr val="bg1"/>
                </a:solidFill>
              </a:rPr>
              <a:t>. </a:t>
            </a:r>
            <a:r>
              <a:rPr lang="it-IT" altLang="it-IT" sz="1600" b="1" i="1" dirty="0" smtClean="0">
                <a:solidFill>
                  <a:schemeClr val="bg1"/>
                </a:solidFill>
              </a:rPr>
              <a:t>Pertanto, lo svolgimento dello stesso e la percezione della relativa indennità sono compatibili con l’erogazione dell’ASDI</a:t>
            </a:r>
            <a:r>
              <a:rPr lang="it-IT" altLang="it-IT" sz="1600" i="1" dirty="0" smtClean="0">
                <a:solidFill>
                  <a:schemeClr val="bg1"/>
                </a:solidFill>
              </a:rPr>
              <a:t>.</a:t>
            </a:r>
          </a:p>
          <a:p>
            <a:pPr algn="just" eaLnBrk="1" hangingPunct="1">
              <a:spcBef>
                <a:spcPct val="0"/>
              </a:spcBef>
            </a:pPr>
            <a:r>
              <a:rPr lang="it-IT" altLang="it-IT" sz="1600" b="1" i="1" dirty="0" smtClean="0">
                <a:solidFill>
                  <a:schemeClr val="bg1"/>
                </a:solidFill>
              </a:rPr>
              <a:t>L’indennità di tirocinio, dal punto di vista fiscale</a:t>
            </a:r>
            <a:r>
              <a:rPr lang="it-IT" altLang="it-IT" sz="1600" i="1" dirty="0" smtClean="0">
                <a:solidFill>
                  <a:schemeClr val="bg1"/>
                </a:solidFill>
              </a:rPr>
              <a:t>, è considerata reddito assimilato a quelli da lavoro dipendente (cfr. art. 50 del D.P.R. n. 917 del 1986, TUIR). Pertanto l’indennità di tirocinio deve essere </a:t>
            </a:r>
            <a:r>
              <a:rPr lang="it-IT" altLang="it-IT" sz="1600" b="1" i="1" dirty="0" smtClean="0">
                <a:solidFill>
                  <a:schemeClr val="bg1"/>
                </a:solidFill>
              </a:rPr>
              <a:t>dichiarata nell’ISEE</a:t>
            </a:r>
            <a:r>
              <a:rPr lang="it-IT" altLang="it-IT" sz="1600" i="1" dirty="0" smtClean="0">
                <a:solidFill>
                  <a:schemeClr val="bg1"/>
                </a:solidFill>
              </a:rPr>
              <a:t>; </a:t>
            </a:r>
            <a:r>
              <a:rPr lang="it-IT" altLang="it-IT" sz="1600" b="1" i="1" dirty="0" smtClean="0">
                <a:solidFill>
                  <a:schemeClr val="bg1"/>
                </a:solidFill>
              </a:rPr>
              <a:t>tuttavia</a:t>
            </a:r>
            <a:r>
              <a:rPr lang="it-IT" altLang="it-IT" sz="1600" i="1" dirty="0" smtClean="0">
                <a:solidFill>
                  <a:schemeClr val="bg1"/>
                </a:solidFill>
              </a:rPr>
              <a:t>, non trattandosi di attività lavorativa, </a:t>
            </a:r>
            <a:r>
              <a:rPr lang="it-IT" altLang="it-IT" sz="1600" b="1" i="1" dirty="0" smtClean="0">
                <a:solidFill>
                  <a:schemeClr val="bg1"/>
                </a:solidFill>
              </a:rPr>
              <a:t>non vi è l‘obbligo di aggiornare l’ISEE</a:t>
            </a:r>
            <a:r>
              <a:rPr lang="it-IT" altLang="it-IT" sz="1600" i="1" dirty="0" smtClean="0">
                <a:solidFill>
                  <a:schemeClr val="bg1"/>
                </a:solidFill>
              </a:rPr>
              <a:t> a seguito dell’avvio di un tirocinio, fermo restando l’aggiornamento richiesto nel mese di gennaio.</a:t>
            </a:r>
          </a:p>
          <a:p>
            <a:pPr eaLnBrk="1" hangingPunct="1">
              <a:lnSpc>
                <a:spcPct val="150000"/>
              </a:lnSpc>
            </a:pPr>
            <a:endParaRPr lang="it-IT" altLang="it-IT" sz="1600" i="1" dirty="0" smtClean="0">
              <a:solidFill>
                <a:schemeClr val="bg1"/>
              </a:solidFill>
            </a:endParaRPr>
          </a:p>
        </p:txBody>
      </p:sp>
      <p:sp>
        <p:nvSpPr>
          <p:cNvPr id="5765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D91C93-5475-4E82-93A0-9BD7A4CC6626}" type="slidenum">
              <a:rPr lang="it-IT" altLang="it-IT" sz="1200">
                <a:solidFill>
                  <a:srgbClr val="FFFFFF"/>
                </a:solidFill>
              </a:rPr>
              <a:pPr>
                <a:spcBef>
                  <a:spcPct val="0"/>
                </a:spcBef>
                <a:buFontTx/>
                <a:buNone/>
              </a:pPr>
              <a:t>420</a:t>
            </a:fld>
            <a:endParaRPr lang="it-IT" altLang="it-IT" sz="1200">
              <a:solidFill>
                <a:srgbClr val="FFFFFF"/>
              </a:solidFill>
            </a:endParaRPr>
          </a:p>
        </p:txBody>
      </p:sp>
      <p:pic>
        <p:nvPicPr>
          <p:cNvPr id="5765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51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39" name="Sottotitolo 2"/>
          <p:cNvSpPr>
            <a:spLocks noGrp="1"/>
          </p:cNvSpPr>
          <p:nvPr>
            <p:ph type="subTitle" idx="1"/>
          </p:nvPr>
        </p:nvSpPr>
        <p:spPr>
          <a:xfrm>
            <a:off x="468313" y="1628775"/>
            <a:ext cx="8207375" cy="4608513"/>
          </a:xfrm>
        </p:spPr>
        <p:txBody>
          <a:bodyPr/>
          <a:lstStyle/>
          <a:p>
            <a:pPr algn="just" eaLnBrk="1" hangingPunct="1">
              <a:spcBef>
                <a:spcPct val="0"/>
              </a:spcBef>
            </a:pPr>
            <a:r>
              <a:rPr lang="it-IT" altLang="it-IT" sz="1400" b="1" smtClean="0">
                <a:solidFill>
                  <a:schemeClr val="bg1"/>
                </a:solidFill>
              </a:rPr>
              <a:t>CIRC. INPS 47/2016</a:t>
            </a:r>
          </a:p>
          <a:p>
            <a:pPr algn="just" eaLnBrk="1" hangingPunct="1">
              <a:spcBef>
                <a:spcPct val="0"/>
              </a:spcBef>
            </a:pPr>
            <a:endParaRPr lang="it-IT" altLang="it-IT" sz="1400" b="1" smtClean="0">
              <a:solidFill>
                <a:schemeClr val="bg1"/>
              </a:solidFill>
            </a:endParaRPr>
          </a:p>
          <a:p>
            <a:pPr algn="just" eaLnBrk="1" hangingPunct="1">
              <a:spcBef>
                <a:spcPct val="0"/>
              </a:spcBef>
            </a:pPr>
            <a:r>
              <a:rPr lang="it-IT" altLang="it-IT" sz="1600" b="1" i="1" smtClean="0">
                <a:solidFill>
                  <a:schemeClr val="bg1"/>
                </a:solidFill>
              </a:rPr>
              <a:t>Compatibilità con i trattamenti assistenziali e pensionistici.</a:t>
            </a:r>
          </a:p>
          <a:p>
            <a:pPr algn="just" eaLnBrk="1" hangingPunct="1">
              <a:spcBef>
                <a:spcPct val="0"/>
              </a:spcBef>
            </a:pPr>
            <a:r>
              <a:rPr lang="it-IT" altLang="it-IT" sz="1600" i="1" smtClean="0">
                <a:solidFill>
                  <a:schemeClr val="bg1"/>
                </a:solidFill>
              </a:rPr>
              <a:t>La percezione dell’ASDI è compatibile con i seguenti trattamenti assistenziali o pensionistici:</a:t>
            </a:r>
          </a:p>
          <a:p>
            <a:pPr algn="just" eaLnBrk="1" hangingPunct="1">
              <a:spcBef>
                <a:spcPct val="0"/>
              </a:spcBef>
              <a:buFont typeface="Arial" panose="020B0604020202020204" pitchFamily="34" charset="0"/>
              <a:buChar char="•"/>
            </a:pPr>
            <a:r>
              <a:rPr lang="it-IT" altLang="it-IT" sz="1600" i="1" smtClean="0">
                <a:solidFill>
                  <a:schemeClr val="bg1"/>
                </a:solidFill>
              </a:rPr>
              <a:t>assegno o indennità a cieco civile;</a:t>
            </a:r>
          </a:p>
          <a:p>
            <a:pPr algn="just" eaLnBrk="1" hangingPunct="1">
              <a:spcBef>
                <a:spcPct val="0"/>
              </a:spcBef>
              <a:buFont typeface="Arial" panose="020B0604020202020204" pitchFamily="34" charset="0"/>
              <a:buChar char="•"/>
            </a:pPr>
            <a:r>
              <a:rPr lang="it-IT" altLang="it-IT" sz="1600" i="1" smtClean="0">
                <a:solidFill>
                  <a:schemeClr val="bg1"/>
                </a:solidFill>
              </a:rPr>
              <a:t>assegno o indennità a sordomuti;</a:t>
            </a:r>
          </a:p>
          <a:p>
            <a:pPr algn="just" eaLnBrk="1" hangingPunct="1">
              <a:spcBef>
                <a:spcPct val="0"/>
              </a:spcBef>
              <a:buFont typeface="Arial" panose="020B0604020202020204" pitchFamily="34" charset="0"/>
              <a:buChar char="•"/>
            </a:pPr>
            <a:r>
              <a:rPr lang="it-IT" altLang="it-IT" sz="1600" i="1" smtClean="0">
                <a:solidFill>
                  <a:schemeClr val="bg1"/>
                </a:solidFill>
              </a:rPr>
              <a:t>indennità' legge n. 448 del 2001 e legge n. 350 del 2003;</a:t>
            </a:r>
          </a:p>
          <a:p>
            <a:pPr algn="just" eaLnBrk="1" hangingPunct="1">
              <a:spcBef>
                <a:spcPct val="0"/>
              </a:spcBef>
              <a:buFont typeface="Arial" panose="020B0604020202020204" pitchFamily="34" charset="0"/>
              <a:buChar char="•"/>
            </a:pPr>
            <a:r>
              <a:rPr lang="it-IT" altLang="it-IT" sz="1600" i="1" smtClean="0">
                <a:solidFill>
                  <a:schemeClr val="bg1"/>
                </a:solidFill>
              </a:rPr>
              <a:t>assegno o indennità' a invalidi civili;</a:t>
            </a:r>
          </a:p>
          <a:p>
            <a:pPr algn="just" eaLnBrk="1" hangingPunct="1">
              <a:spcBef>
                <a:spcPct val="0"/>
              </a:spcBef>
              <a:buFont typeface="Arial" panose="020B0604020202020204" pitchFamily="34" charset="0"/>
              <a:buChar char="•"/>
            </a:pPr>
            <a:r>
              <a:rPr lang="it-IT" altLang="it-IT" sz="1600" i="1" smtClean="0">
                <a:solidFill>
                  <a:schemeClr val="bg1"/>
                </a:solidFill>
              </a:rPr>
              <a:t>pensione ai superstiti;</a:t>
            </a:r>
          </a:p>
          <a:p>
            <a:pPr algn="just" eaLnBrk="1" hangingPunct="1">
              <a:spcBef>
                <a:spcPct val="0"/>
              </a:spcBef>
              <a:buFont typeface="Arial" panose="020B0604020202020204" pitchFamily="34" charset="0"/>
              <a:buChar char="•"/>
            </a:pPr>
            <a:r>
              <a:rPr lang="it-IT" altLang="it-IT" sz="1600" i="1" smtClean="0">
                <a:solidFill>
                  <a:schemeClr val="bg1"/>
                </a:solidFill>
              </a:rPr>
              <a:t>pensione di guerra;</a:t>
            </a:r>
          </a:p>
          <a:p>
            <a:pPr algn="just" eaLnBrk="1" hangingPunct="1">
              <a:spcBef>
                <a:spcPct val="0"/>
              </a:spcBef>
              <a:buFont typeface="Arial" panose="020B0604020202020204" pitchFamily="34" charset="0"/>
              <a:buChar char="•"/>
            </a:pPr>
            <a:r>
              <a:rPr lang="it-IT" altLang="it-IT" sz="1600" i="1" smtClean="0">
                <a:solidFill>
                  <a:schemeClr val="bg1"/>
                </a:solidFill>
              </a:rPr>
              <a:t>pensione facoltativa;</a:t>
            </a:r>
          </a:p>
          <a:p>
            <a:pPr algn="just" eaLnBrk="1" hangingPunct="1">
              <a:spcBef>
                <a:spcPct val="0"/>
              </a:spcBef>
              <a:buFont typeface="Arial" panose="020B0604020202020204" pitchFamily="34" charset="0"/>
              <a:buChar char="•"/>
            </a:pPr>
            <a:r>
              <a:rPr lang="it-IT" altLang="it-IT" sz="1600" i="1" smtClean="0">
                <a:solidFill>
                  <a:schemeClr val="bg1"/>
                </a:solidFill>
              </a:rPr>
              <a:t>rendite vitalizie da infortunio;</a:t>
            </a:r>
          </a:p>
          <a:p>
            <a:pPr algn="just" eaLnBrk="1" hangingPunct="1">
              <a:spcBef>
                <a:spcPct val="0"/>
              </a:spcBef>
              <a:buFont typeface="Arial" panose="020B0604020202020204" pitchFamily="34" charset="0"/>
              <a:buChar char="•"/>
            </a:pPr>
            <a:r>
              <a:rPr lang="it-IT" altLang="it-IT" sz="1600" i="1" smtClean="0">
                <a:solidFill>
                  <a:schemeClr val="bg1"/>
                </a:solidFill>
              </a:rPr>
              <a:t>pensione a carico di Stati esteri con i quali non esistono convenzioni internazionali in materia di sicurezza sociale;</a:t>
            </a:r>
          </a:p>
          <a:p>
            <a:pPr algn="just" eaLnBrk="1" hangingPunct="1">
              <a:spcBef>
                <a:spcPct val="0"/>
              </a:spcBef>
              <a:buFont typeface="Arial" panose="020B0604020202020204" pitchFamily="34" charset="0"/>
              <a:buChar char="•"/>
            </a:pPr>
            <a:r>
              <a:rPr lang="it-IT" altLang="it-IT" sz="1600" i="1" smtClean="0">
                <a:solidFill>
                  <a:schemeClr val="bg1"/>
                </a:solidFill>
              </a:rPr>
              <a:t>pensione a carico dell’assicurazione di un altro Stato membro dell’Unione europea;</a:t>
            </a:r>
          </a:p>
          <a:p>
            <a:pPr algn="just" eaLnBrk="1" hangingPunct="1">
              <a:spcBef>
                <a:spcPct val="0"/>
              </a:spcBef>
              <a:buFont typeface="Arial" panose="020B0604020202020204" pitchFamily="34" charset="0"/>
              <a:buChar char="•"/>
            </a:pPr>
            <a:r>
              <a:rPr lang="it-IT" altLang="it-IT" sz="1600" i="1" smtClean="0">
                <a:solidFill>
                  <a:schemeClr val="bg1"/>
                </a:solidFill>
              </a:rPr>
              <a:t>pensione privilegiata tabellare, quale ad esempio quella conferita per infermità contratta durante il servizio militare obbligatorio, avente titolo risarcitorio in assenza di un rapporto di impiego o di servizio continuativo</a:t>
            </a:r>
          </a:p>
        </p:txBody>
      </p:sp>
      <p:sp>
        <p:nvSpPr>
          <p:cNvPr id="5775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10F797-BBB1-4DF5-86B0-436338FD9EA9}" type="slidenum">
              <a:rPr lang="it-IT" altLang="it-IT" sz="1200">
                <a:solidFill>
                  <a:srgbClr val="FFFFFF"/>
                </a:solidFill>
              </a:rPr>
              <a:pPr>
                <a:spcBef>
                  <a:spcPct val="0"/>
                </a:spcBef>
                <a:buFontTx/>
                <a:buNone/>
              </a:pPr>
              <a:t>421</a:t>
            </a:fld>
            <a:endParaRPr lang="it-IT" altLang="it-IT" sz="1200">
              <a:solidFill>
                <a:srgbClr val="FFFFFF"/>
              </a:solidFill>
            </a:endParaRPr>
          </a:p>
        </p:txBody>
      </p:sp>
      <p:pic>
        <p:nvPicPr>
          <p:cNvPr id="5775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754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8563" name="Sottotitolo 2"/>
          <p:cNvSpPr>
            <a:spLocks noGrp="1"/>
          </p:cNvSpPr>
          <p:nvPr>
            <p:ph type="subTitle" idx="1"/>
          </p:nvPr>
        </p:nvSpPr>
        <p:spPr>
          <a:xfrm>
            <a:off x="468313" y="1628775"/>
            <a:ext cx="8207375" cy="4608513"/>
          </a:xfrm>
        </p:spPr>
        <p:txBody>
          <a:bodyPr/>
          <a:lstStyle/>
          <a:p>
            <a:pPr algn="just" eaLnBrk="1" hangingPunct="1">
              <a:spcBef>
                <a:spcPct val="0"/>
              </a:spcBef>
            </a:pPr>
            <a:r>
              <a:rPr lang="it-IT" altLang="it-IT" sz="1400" b="1" smtClean="0">
                <a:solidFill>
                  <a:schemeClr val="bg1"/>
                </a:solidFill>
              </a:rPr>
              <a:t>CIRC. INPS 47/2016</a:t>
            </a:r>
          </a:p>
          <a:p>
            <a:pPr algn="just" eaLnBrk="1" hangingPunct="1">
              <a:spcBef>
                <a:spcPct val="0"/>
              </a:spcBef>
            </a:pPr>
            <a:endParaRPr lang="it-IT" altLang="it-IT" sz="1400" b="1" smtClean="0">
              <a:solidFill>
                <a:schemeClr val="bg1"/>
              </a:solidFill>
            </a:endParaRPr>
          </a:p>
          <a:p>
            <a:pPr algn="just" eaLnBrk="1" hangingPunct="1">
              <a:spcBef>
                <a:spcPct val="0"/>
              </a:spcBef>
            </a:pPr>
            <a:r>
              <a:rPr lang="it-IT" altLang="it-IT" sz="1600" b="1" i="1" smtClean="0">
                <a:solidFill>
                  <a:schemeClr val="bg1"/>
                </a:solidFill>
              </a:rPr>
              <a:t>Incompatibilità con i trattamenti assistenziali e pensionistici.</a:t>
            </a:r>
          </a:p>
          <a:p>
            <a:pPr algn="just" eaLnBrk="1" hangingPunct="1">
              <a:spcBef>
                <a:spcPct val="0"/>
              </a:spcBef>
            </a:pPr>
            <a:endParaRPr lang="it-IT" altLang="it-IT" sz="1600" b="1" i="1" smtClean="0">
              <a:solidFill>
                <a:schemeClr val="bg1"/>
              </a:solidFill>
            </a:endParaRPr>
          </a:p>
          <a:p>
            <a:pPr algn="just" eaLnBrk="1" hangingPunct="1">
              <a:spcBef>
                <a:spcPct val="0"/>
              </a:spcBef>
            </a:pPr>
            <a:r>
              <a:rPr lang="it-IT" altLang="it-IT" sz="1600" i="1" smtClean="0">
                <a:solidFill>
                  <a:schemeClr val="bg1"/>
                </a:solidFill>
              </a:rPr>
              <a:t>Il beneficiario dell’ASDI, invece, decade dalla prestazione nelle ipotesi in cui divenga titolare dei seguenti trattamenti</a:t>
            </a:r>
          </a:p>
          <a:p>
            <a:pPr algn="just" eaLnBrk="1" hangingPunct="1">
              <a:spcBef>
                <a:spcPct val="0"/>
              </a:spcBef>
              <a:buFont typeface="Arial" panose="020B0604020202020204" pitchFamily="34" charset="0"/>
              <a:buChar char="•"/>
            </a:pPr>
            <a:r>
              <a:rPr lang="it-IT" altLang="it-IT" sz="1600" i="1" smtClean="0">
                <a:solidFill>
                  <a:schemeClr val="bg1"/>
                </a:solidFill>
              </a:rPr>
              <a:t>assistenziali o pensionistici:</a:t>
            </a:r>
          </a:p>
          <a:p>
            <a:pPr algn="just" eaLnBrk="1" hangingPunct="1">
              <a:spcBef>
                <a:spcPct val="0"/>
              </a:spcBef>
              <a:buFont typeface="Arial" panose="020B0604020202020204" pitchFamily="34" charset="0"/>
              <a:buChar char="•"/>
            </a:pPr>
            <a:r>
              <a:rPr lang="it-IT" altLang="it-IT" sz="1600" i="1" smtClean="0">
                <a:solidFill>
                  <a:schemeClr val="bg1"/>
                </a:solidFill>
              </a:rPr>
              <a:t>assegno sociale;</a:t>
            </a:r>
          </a:p>
          <a:p>
            <a:pPr algn="just" eaLnBrk="1" hangingPunct="1">
              <a:spcBef>
                <a:spcPct val="0"/>
              </a:spcBef>
              <a:buFont typeface="Arial" panose="020B0604020202020204" pitchFamily="34" charset="0"/>
              <a:buChar char="•"/>
            </a:pPr>
            <a:r>
              <a:rPr lang="it-IT" altLang="it-IT" sz="1600" i="1" smtClean="0">
                <a:solidFill>
                  <a:schemeClr val="bg1"/>
                </a:solidFill>
              </a:rPr>
              <a:t>pensione di vecchiaia;</a:t>
            </a:r>
          </a:p>
          <a:p>
            <a:pPr algn="just" eaLnBrk="1" hangingPunct="1">
              <a:spcBef>
                <a:spcPct val="0"/>
              </a:spcBef>
              <a:buFont typeface="Arial" panose="020B0604020202020204" pitchFamily="34" charset="0"/>
              <a:buChar char="•"/>
            </a:pPr>
            <a:r>
              <a:rPr lang="it-IT" altLang="it-IT" sz="1600" i="1" smtClean="0">
                <a:solidFill>
                  <a:schemeClr val="bg1"/>
                </a:solidFill>
              </a:rPr>
              <a:t>pensione di anzianità/anticipata;</a:t>
            </a:r>
          </a:p>
          <a:p>
            <a:pPr algn="just" eaLnBrk="1" hangingPunct="1">
              <a:spcBef>
                <a:spcPct val="0"/>
              </a:spcBef>
              <a:buFont typeface="Arial" panose="020B0604020202020204" pitchFamily="34" charset="0"/>
              <a:buChar char="•"/>
            </a:pPr>
            <a:r>
              <a:rPr lang="it-IT" altLang="it-IT" sz="1600" i="1" smtClean="0">
                <a:solidFill>
                  <a:schemeClr val="bg1"/>
                </a:solidFill>
              </a:rPr>
              <a:t>pensione di inabilità.</a:t>
            </a:r>
          </a:p>
        </p:txBody>
      </p:sp>
      <p:sp>
        <p:nvSpPr>
          <p:cNvPr id="5785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C831BB-2D17-4DAE-9FBE-450C7E727A3B}" type="slidenum">
              <a:rPr lang="it-IT" altLang="it-IT" sz="1200">
                <a:solidFill>
                  <a:srgbClr val="FFFFFF"/>
                </a:solidFill>
              </a:rPr>
              <a:pPr>
                <a:spcBef>
                  <a:spcPct val="0"/>
                </a:spcBef>
                <a:buFontTx/>
                <a:buNone/>
              </a:pPr>
              <a:t>422</a:t>
            </a:fld>
            <a:endParaRPr lang="it-IT" altLang="it-IT" sz="1200">
              <a:solidFill>
                <a:srgbClr val="FFFFFF"/>
              </a:solidFill>
            </a:endParaRPr>
          </a:p>
        </p:txBody>
      </p:sp>
      <p:pic>
        <p:nvPicPr>
          <p:cNvPr id="5785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856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7"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600" b="1" smtClean="0">
                <a:solidFill>
                  <a:schemeClr val="bg1"/>
                </a:solidFill>
              </a:rPr>
              <a:t>CONDIZIONALITÀ</a:t>
            </a:r>
          </a:p>
          <a:p>
            <a:pPr algn="just" eaLnBrk="1" hangingPunct="1">
              <a:spcBef>
                <a:spcPct val="0"/>
              </a:spcBef>
            </a:pPr>
            <a:endParaRPr lang="it-IT" altLang="it-IT" sz="2600" b="1" smtClean="0">
              <a:solidFill>
                <a:schemeClr val="bg1"/>
              </a:solidFill>
            </a:endParaRPr>
          </a:p>
          <a:p>
            <a:pPr algn="just" eaLnBrk="1" hangingPunct="1">
              <a:spcBef>
                <a:spcPct val="0"/>
              </a:spcBef>
            </a:pPr>
            <a:r>
              <a:rPr lang="it-IT" altLang="it-IT" sz="2600" smtClean="0">
                <a:solidFill>
                  <a:schemeClr val="bg1"/>
                </a:solidFill>
              </a:rPr>
              <a:t>L’erogazione dell’ASDI è subordinata a:</a:t>
            </a:r>
          </a:p>
          <a:p>
            <a:pPr algn="just" eaLnBrk="1" hangingPunct="1">
              <a:spcBef>
                <a:spcPct val="0"/>
              </a:spcBef>
            </a:pPr>
            <a:endParaRPr lang="it-IT" altLang="it-IT" sz="2600" smtClean="0">
              <a:solidFill>
                <a:schemeClr val="bg1"/>
              </a:solidFill>
            </a:endParaRPr>
          </a:p>
          <a:p>
            <a:pPr algn="just" eaLnBrk="1" hangingPunct="1">
              <a:spcBef>
                <a:spcPct val="0"/>
              </a:spcBef>
              <a:buFont typeface="Arial" panose="020B0604020202020204" pitchFamily="34" charset="0"/>
              <a:buChar char="•"/>
            </a:pPr>
            <a:r>
              <a:rPr lang="it-IT" altLang="it-IT" sz="2600" smtClean="0">
                <a:solidFill>
                  <a:schemeClr val="bg1"/>
                </a:solidFill>
              </a:rPr>
              <a:t> permanenza dello stato di disoccupazione, di cui all’art. 19 del d. lgs. 150/2015</a:t>
            </a:r>
          </a:p>
          <a:p>
            <a:pPr algn="just" eaLnBrk="1" hangingPunct="1">
              <a:spcBef>
                <a:spcPct val="0"/>
              </a:spcBef>
              <a:buFont typeface="Arial" panose="020B0604020202020204" pitchFamily="34" charset="0"/>
              <a:buChar char="•"/>
            </a:pPr>
            <a:r>
              <a:rPr lang="it-IT" altLang="it-IT" sz="2600" smtClean="0">
                <a:solidFill>
                  <a:schemeClr val="bg1"/>
                </a:solidFill>
              </a:rPr>
              <a:t>c.d. meccanismi di condizionalità tra politiche attive e passive, potenziati dall’articolo 21 del decreto legislativo n. 150 citato.</a:t>
            </a:r>
          </a:p>
        </p:txBody>
      </p:sp>
      <p:sp>
        <p:nvSpPr>
          <p:cNvPr id="5795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363D18-FAE9-4262-8939-0206E8C58841}" type="slidenum">
              <a:rPr lang="it-IT" altLang="it-IT" sz="1200">
                <a:solidFill>
                  <a:srgbClr val="FFFFFF"/>
                </a:solidFill>
              </a:rPr>
              <a:pPr>
                <a:spcBef>
                  <a:spcPct val="0"/>
                </a:spcBef>
                <a:buFontTx/>
                <a:buNone/>
              </a:pPr>
              <a:t>423</a:t>
            </a:fld>
            <a:endParaRPr lang="it-IT" altLang="it-IT" sz="1200">
              <a:solidFill>
                <a:srgbClr val="FFFFFF"/>
              </a:solidFill>
            </a:endParaRPr>
          </a:p>
        </p:txBody>
      </p:sp>
      <p:pic>
        <p:nvPicPr>
          <p:cNvPr id="5795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59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0611"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600" b="1" smtClean="0">
                <a:solidFill>
                  <a:schemeClr val="bg1"/>
                </a:solidFill>
              </a:rPr>
              <a:t>CONDIZIONALITÀ</a:t>
            </a:r>
          </a:p>
          <a:p>
            <a:pPr algn="just" eaLnBrk="1" hangingPunct="1">
              <a:spcBef>
                <a:spcPct val="0"/>
              </a:spcBef>
            </a:pPr>
            <a:endParaRPr lang="it-IT" altLang="it-IT" sz="2400" b="1" smtClean="0">
              <a:solidFill>
                <a:schemeClr val="bg1"/>
              </a:solidFill>
            </a:endParaRPr>
          </a:p>
          <a:p>
            <a:pPr eaLnBrk="1" hangingPunct="1">
              <a:spcBef>
                <a:spcPct val="0"/>
              </a:spcBef>
            </a:pPr>
            <a:r>
              <a:rPr lang="it-IT" altLang="it-IT" sz="2400" smtClean="0">
                <a:solidFill>
                  <a:schemeClr val="bg1"/>
                </a:solidFill>
              </a:rPr>
              <a:t>LA MANCATA PARTECIPAZIONE DA PARTE DEL PERCETTORE ASDI ALLE INIZIATIVE DI POLITICA ATTIVA, A SEGUITO DI CONVOCAZIONE DA PARTE DEI SERVIZI COMPETENTI, COMPORTA PER IL PERCETTORE UNA SERIE DI SANZIONI DI DIVERSA ENTITÀ IN FUNZIONE DELLA NATURA E GRAVITÀ DELLA VIOLAZIONE DELL’OBBLIGO</a:t>
            </a:r>
          </a:p>
        </p:txBody>
      </p:sp>
      <p:sp>
        <p:nvSpPr>
          <p:cNvPr id="5806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8F5096-3903-473A-A913-C11FE2AE4131}" type="slidenum">
              <a:rPr lang="it-IT" altLang="it-IT" sz="1200">
                <a:solidFill>
                  <a:srgbClr val="FFFFFF"/>
                </a:solidFill>
              </a:rPr>
              <a:pPr>
                <a:spcBef>
                  <a:spcPct val="0"/>
                </a:spcBef>
                <a:buFontTx/>
                <a:buNone/>
              </a:pPr>
              <a:t>424</a:t>
            </a:fld>
            <a:endParaRPr lang="it-IT" altLang="it-IT" sz="1200">
              <a:solidFill>
                <a:srgbClr val="FFFFFF"/>
              </a:solidFill>
            </a:endParaRPr>
          </a:p>
        </p:txBody>
      </p:sp>
      <p:pic>
        <p:nvPicPr>
          <p:cNvPr id="5806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61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giù 6"/>
          <p:cNvSpPr/>
          <p:nvPr/>
        </p:nvSpPr>
        <p:spPr>
          <a:xfrm>
            <a:off x="4211638" y="4797425"/>
            <a:ext cx="720725" cy="719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5"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600" b="1" smtClean="0">
                <a:solidFill>
                  <a:schemeClr val="bg1"/>
                </a:solidFill>
              </a:rPr>
              <a:t>SANZIONI</a:t>
            </a:r>
          </a:p>
          <a:p>
            <a:pPr algn="just" eaLnBrk="1" hangingPunct="1">
              <a:spcBef>
                <a:spcPct val="0"/>
              </a:spcBef>
            </a:pPr>
            <a:r>
              <a:rPr lang="it-IT" altLang="it-IT" sz="2000" i="1" smtClean="0">
                <a:solidFill>
                  <a:schemeClr val="bg1"/>
                </a:solidFill>
              </a:rPr>
              <a:t>1) nelle ipotesi di </a:t>
            </a:r>
            <a:r>
              <a:rPr lang="it-IT" altLang="it-IT" sz="2000" b="1" i="1" smtClean="0">
                <a:solidFill>
                  <a:srgbClr val="FF0000"/>
                </a:solidFill>
              </a:rPr>
              <a:t>mancata presentazione</a:t>
            </a:r>
            <a:r>
              <a:rPr lang="it-IT" altLang="it-IT" sz="2000" i="1" smtClean="0">
                <a:solidFill>
                  <a:schemeClr val="bg1"/>
                </a:solidFill>
              </a:rPr>
              <a:t>, in assenza di giustificato motivo, alle convocazioni o agli appuntamenti previsti nel progetto personalizzato si avrà:</a:t>
            </a:r>
          </a:p>
          <a:p>
            <a:pPr algn="just" eaLnBrk="1" hangingPunct="1">
              <a:lnSpc>
                <a:spcPct val="150000"/>
              </a:lnSpc>
              <a:spcBef>
                <a:spcPct val="0"/>
              </a:spcBef>
            </a:pPr>
            <a:r>
              <a:rPr lang="it-IT" altLang="it-IT" sz="2000" i="1" smtClean="0">
                <a:solidFill>
                  <a:schemeClr val="bg1"/>
                </a:solidFill>
              </a:rPr>
              <a:t>a. in caso di </a:t>
            </a:r>
            <a:r>
              <a:rPr lang="it-IT" altLang="it-IT" sz="2000" i="1" u="sng" smtClean="0">
                <a:solidFill>
                  <a:srgbClr val="FF0000"/>
                </a:solidFill>
              </a:rPr>
              <a:t>prima</a:t>
            </a:r>
            <a:r>
              <a:rPr lang="it-IT" altLang="it-IT" sz="2000" i="1" u="sng" smtClean="0">
                <a:solidFill>
                  <a:schemeClr val="bg1"/>
                </a:solidFill>
              </a:rPr>
              <a:t> mancata presentazione</a:t>
            </a:r>
            <a:r>
              <a:rPr lang="it-IT" altLang="it-IT" sz="2000" i="1" smtClean="0">
                <a:solidFill>
                  <a:schemeClr val="bg1"/>
                </a:solidFill>
              </a:rPr>
              <a:t>, una </a:t>
            </a:r>
            <a:r>
              <a:rPr lang="it-IT" altLang="it-IT" sz="2000" i="1" u="sng" smtClean="0">
                <a:solidFill>
                  <a:schemeClr val="bg1"/>
                </a:solidFill>
              </a:rPr>
              <a:t>parziale decurtazione </a:t>
            </a:r>
            <a:r>
              <a:rPr lang="it-IT" altLang="it-IT" sz="2000" i="1" smtClean="0">
                <a:solidFill>
                  <a:schemeClr val="bg1"/>
                </a:solidFill>
              </a:rPr>
              <a:t>dell’ASDI, pari ad un quarto di una mensilità, ma sono comunque concessi gli incrementi per carichi familiari;</a:t>
            </a:r>
          </a:p>
          <a:p>
            <a:pPr algn="just" eaLnBrk="1" hangingPunct="1">
              <a:lnSpc>
                <a:spcPct val="150000"/>
              </a:lnSpc>
              <a:spcBef>
                <a:spcPct val="0"/>
              </a:spcBef>
            </a:pPr>
            <a:r>
              <a:rPr lang="it-IT" altLang="it-IT" sz="2000" i="1" smtClean="0">
                <a:solidFill>
                  <a:schemeClr val="bg1"/>
                </a:solidFill>
              </a:rPr>
              <a:t>b. in caso di </a:t>
            </a:r>
            <a:r>
              <a:rPr lang="it-IT" altLang="it-IT" sz="2000" i="1" u="sng" smtClean="0">
                <a:solidFill>
                  <a:srgbClr val="FF0000"/>
                </a:solidFill>
              </a:rPr>
              <a:t>seconda</a:t>
            </a:r>
            <a:r>
              <a:rPr lang="it-IT" altLang="it-IT" sz="2000" i="1" u="sng" smtClean="0">
                <a:solidFill>
                  <a:schemeClr val="bg1"/>
                </a:solidFill>
              </a:rPr>
              <a:t> mancata presentazione</a:t>
            </a:r>
            <a:r>
              <a:rPr lang="it-IT" altLang="it-IT" sz="2000" i="1" smtClean="0">
                <a:solidFill>
                  <a:schemeClr val="bg1"/>
                </a:solidFill>
              </a:rPr>
              <a:t>, la </a:t>
            </a:r>
            <a:r>
              <a:rPr lang="it-IT" altLang="it-IT" sz="2000" i="1" u="sng" smtClean="0">
                <a:solidFill>
                  <a:schemeClr val="bg1"/>
                </a:solidFill>
              </a:rPr>
              <a:t>decurtazione di una mensilità </a:t>
            </a:r>
            <a:r>
              <a:rPr lang="it-IT" altLang="it-IT" sz="2000" i="1" smtClean="0">
                <a:solidFill>
                  <a:schemeClr val="bg1"/>
                </a:solidFill>
              </a:rPr>
              <a:t>dell’ASDI, ma sono comunque concessi gli incrementi per carichi familiari;</a:t>
            </a:r>
          </a:p>
          <a:p>
            <a:pPr algn="just" eaLnBrk="1" hangingPunct="1">
              <a:lnSpc>
                <a:spcPct val="150000"/>
              </a:lnSpc>
              <a:spcBef>
                <a:spcPct val="0"/>
              </a:spcBef>
            </a:pPr>
            <a:r>
              <a:rPr lang="it-IT" altLang="it-IT" sz="2000" i="1" smtClean="0">
                <a:solidFill>
                  <a:schemeClr val="bg1"/>
                </a:solidFill>
              </a:rPr>
              <a:t>c. in caso di </a:t>
            </a:r>
            <a:r>
              <a:rPr lang="it-IT" altLang="it-IT" sz="2000" i="1" u="sng" smtClean="0">
                <a:solidFill>
                  <a:srgbClr val="FF0000"/>
                </a:solidFill>
              </a:rPr>
              <a:t>ulteriore</a:t>
            </a:r>
            <a:r>
              <a:rPr lang="it-IT" altLang="it-IT" sz="2000" i="1" u="sng" smtClean="0">
                <a:solidFill>
                  <a:schemeClr val="bg1"/>
                </a:solidFill>
              </a:rPr>
              <a:t> mancata presentazione</a:t>
            </a:r>
            <a:r>
              <a:rPr lang="it-IT" altLang="it-IT" sz="2000" i="1" smtClean="0">
                <a:solidFill>
                  <a:schemeClr val="bg1"/>
                </a:solidFill>
              </a:rPr>
              <a:t>, la </a:t>
            </a:r>
            <a:r>
              <a:rPr lang="it-IT" altLang="it-IT" sz="2000" i="1" u="sng" smtClean="0">
                <a:solidFill>
                  <a:schemeClr val="bg1"/>
                </a:solidFill>
              </a:rPr>
              <a:t>decadenza</a:t>
            </a:r>
            <a:r>
              <a:rPr lang="it-IT" altLang="it-IT" sz="2000" i="1" smtClean="0">
                <a:solidFill>
                  <a:schemeClr val="bg1"/>
                </a:solidFill>
              </a:rPr>
              <a:t> dall’ASDI.</a:t>
            </a:r>
          </a:p>
          <a:p>
            <a:pPr algn="just" eaLnBrk="1" hangingPunct="1">
              <a:spcBef>
                <a:spcPct val="0"/>
              </a:spcBef>
            </a:pPr>
            <a:endParaRPr lang="it-IT" altLang="it-IT" sz="2400" b="1" smtClean="0">
              <a:solidFill>
                <a:schemeClr val="bg1"/>
              </a:solidFill>
            </a:endParaRPr>
          </a:p>
        </p:txBody>
      </p:sp>
      <p:sp>
        <p:nvSpPr>
          <p:cNvPr id="5816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F946CA-8B0C-4D00-9655-E2630E842C7C}" type="slidenum">
              <a:rPr lang="it-IT" altLang="it-IT" sz="1200">
                <a:solidFill>
                  <a:srgbClr val="FFFFFF"/>
                </a:solidFill>
              </a:rPr>
              <a:pPr>
                <a:spcBef>
                  <a:spcPct val="0"/>
                </a:spcBef>
                <a:buFontTx/>
                <a:buNone/>
              </a:pPr>
              <a:t>425</a:t>
            </a:fld>
            <a:endParaRPr lang="it-IT" altLang="it-IT" sz="1200">
              <a:solidFill>
                <a:srgbClr val="FFFFFF"/>
              </a:solidFill>
            </a:endParaRPr>
          </a:p>
        </p:txBody>
      </p:sp>
      <p:pic>
        <p:nvPicPr>
          <p:cNvPr id="5816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3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2659"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600" b="1" smtClean="0">
                <a:solidFill>
                  <a:schemeClr val="bg1"/>
                </a:solidFill>
              </a:rPr>
              <a:t>SANZIONI</a:t>
            </a:r>
          </a:p>
          <a:p>
            <a:pPr eaLnBrk="1" hangingPunct="1">
              <a:spcBef>
                <a:spcPct val="0"/>
              </a:spcBef>
            </a:pPr>
            <a:endParaRPr lang="it-IT" altLang="it-IT" sz="2600" b="1" smtClean="0">
              <a:solidFill>
                <a:schemeClr val="bg1"/>
              </a:solidFill>
            </a:endParaRPr>
          </a:p>
          <a:p>
            <a:pPr algn="just" eaLnBrk="1" hangingPunct="1">
              <a:spcBef>
                <a:spcPct val="0"/>
              </a:spcBef>
            </a:pPr>
            <a:r>
              <a:rPr lang="it-IT" altLang="it-IT" sz="2000" i="1" smtClean="0">
                <a:solidFill>
                  <a:schemeClr val="bg1"/>
                </a:solidFill>
              </a:rPr>
              <a:t>2) nelle ipotesi di </a:t>
            </a:r>
            <a:r>
              <a:rPr lang="it-IT" altLang="it-IT" sz="2000" b="1" i="1" smtClean="0">
                <a:solidFill>
                  <a:srgbClr val="FF0000"/>
                </a:solidFill>
              </a:rPr>
              <a:t>mancata partecipazione alle iniziative di orientamento</a:t>
            </a:r>
            <a:r>
              <a:rPr lang="it-IT" altLang="it-IT" sz="2000" i="1" smtClean="0">
                <a:solidFill>
                  <a:schemeClr val="bg1"/>
                </a:solidFill>
              </a:rPr>
              <a:t>, di cui all’articolo 5, comma 3, lettera a) del decreto interministeriale del 29 ottobre 2015, in assenza di giustificato motivo, le norme richiamate prevedono:</a:t>
            </a:r>
          </a:p>
          <a:p>
            <a:pPr algn="just" eaLnBrk="1" hangingPunct="1">
              <a:lnSpc>
                <a:spcPct val="150000"/>
              </a:lnSpc>
              <a:spcBef>
                <a:spcPct val="0"/>
              </a:spcBef>
            </a:pPr>
            <a:r>
              <a:rPr lang="it-IT" altLang="it-IT" sz="2000" i="1" smtClean="0">
                <a:solidFill>
                  <a:schemeClr val="bg1"/>
                </a:solidFill>
              </a:rPr>
              <a:t>a. nel caso di mancata partecipazione per la </a:t>
            </a:r>
            <a:r>
              <a:rPr lang="it-IT" altLang="it-IT" sz="2000" i="1" u="sng" smtClean="0">
                <a:solidFill>
                  <a:srgbClr val="FF0000"/>
                </a:solidFill>
              </a:rPr>
              <a:t>prima</a:t>
            </a:r>
            <a:r>
              <a:rPr lang="it-IT" altLang="it-IT" sz="2000" i="1" u="sng" smtClean="0">
                <a:solidFill>
                  <a:schemeClr val="bg1"/>
                </a:solidFill>
              </a:rPr>
              <a:t> volta</a:t>
            </a:r>
            <a:r>
              <a:rPr lang="it-IT" altLang="it-IT" sz="2000" i="1" smtClean="0">
                <a:solidFill>
                  <a:schemeClr val="bg1"/>
                </a:solidFill>
              </a:rPr>
              <a:t>, la </a:t>
            </a:r>
            <a:r>
              <a:rPr lang="it-IT" altLang="it-IT" sz="2000" i="1" u="sng" smtClean="0">
                <a:solidFill>
                  <a:schemeClr val="bg1"/>
                </a:solidFill>
              </a:rPr>
              <a:t>decurtazione</a:t>
            </a:r>
            <a:r>
              <a:rPr lang="it-IT" altLang="it-IT" sz="2000" i="1" smtClean="0">
                <a:solidFill>
                  <a:schemeClr val="bg1"/>
                </a:solidFill>
              </a:rPr>
              <a:t> di </a:t>
            </a:r>
            <a:r>
              <a:rPr lang="it-IT" altLang="it-IT" sz="2000" i="1" u="sng" smtClean="0">
                <a:solidFill>
                  <a:schemeClr val="bg1"/>
                </a:solidFill>
              </a:rPr>
              <a:t>una mensilità </a:t>
            </a:r>
            <a:r>
              <a:rPr lang="it-IT" altLang="it-IT" sz="2000" i="1" smtClean="0">
                <a:solidFill>
                  <a:schemeClr val="bg1"/>
                </a:solidFill>
              </a:rPr>
              <a:t>dell’ASDI, salva la concessione dei soli incrementi per carichi familiari ;</a:t>
            </a:r>
          </a:p>
          <a:p>
            <a:pPr algn="just" eaLnBrk="1" hangingPunct="1">
              <a:lnSpc>
                <a:spcPct val="150000"/>
              </a:lnSpc>
              <a:spcBef>
                <a:spcPct val="0"/>
              </a:spcBef>
            </a:pPr>
            <a:r>
              <a:rPr lang="it-IT" altLang="it-IT" sz="2000" i="1" smtClean="0">
                <a:solidFill>
                  <a:schemeClr val="bg1"/>
                </a:solidFill>
              </a:rPr>
              <a:t>b. nel caso di </a:t>
            </a:r>
            <a:r>
              <a:rPr lang="it-IT" altLang="it-IT" sz="2000" i="1" u="sng" smtClean="0">
                <a:solidFill>
                  <a:srgbClr val="FF0000"/>
                </a:solidFill>
              </a:rPr>
              <a:t>ulteriore</a:t>
            </a:r>
            <a:r>
              <a:rPr lang="it-IT" altLang="it-IT" sz="2000" i="1" u="sng" smtClean="0">
                <a:solidFill>
                  <a:schemeClr val="bg1"/>
                </a:solidFill>
              </a:rPr>
              <a:t> mancata presentazione</a:t>
            </a:r>
            <a:r>
              <a:rPr lang="it-IT" altLang="it-IT" sz="2000" i="1" smtClean="0">
                <a:solidFill>
                  <a:schemeClr val="bg1"/>
                </a:solidFill>
              </a:rPr>
              <a:t>, la </a:t>
            </a:r>
            <a:r>
              <a:rPr lang="it-IT" altLang="it-IT" sz="2000" i="1" u="sng" smtClean="0">
                <a:solidFill>
                  <a:schemeClr val="bg1"/>
                </a:solidFill>
              </a:rPr>
              <a:t>decadenza</a:t>
            </a:r>
            <a:r>
              <a:rPr lang="it-IT" altLang="it-IT" sz="2000" i="1" smtClean="0">
                <a:solidFill>
                  <a:schemeClr val="bg1"/>
                </a:solidFill>
              </a:rPr>
              <a:t> dalla fruizione dell’ASDI.</a:t>
            </a:r>
            <a:endParaRPr lang="it-IT" altLang="it-IT" sz="2400" b="1" smtClean="0">
              <a:solidFill>
                <a:schemeClr val="bg1"/>
              </a:solidFill>
            </a:endParaRPr>
          </a:p>
        </p:txBody>
      </p:sp>
      <p:sp>
        <p:nvSpPr>
          <p:cNvPr id="5826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4F72C8-128B-4BE1-A86E-4ABCE39A5482}" type="slidenum">
              <a:rPr lang="it-IT" altLang="it-IT" sz="1200">
                <a:solidFill>
                  <a:srgbClr val="FFFFFF"/>
                </a:solidFill>
              </a:rPr>
              <a:pPr>
                <a:spcBef>
                  <a:spcPct val="0"/>
                </a:spcBef>
                <a:buFontTx/>
                <a:buNone/>
              </a:pPr>
              <a:t>426</a:t>
            </a:fld>
            <a:endParaRPr lang="it-IT" altLang="it-IT" sz="1200">
              <a:solidFill>
                <a:srgbClr val="FFFFFF"/>
              </a:solidFill>
            </a:endParaRPr>
          </a:p>
        </p:txBody>
      </p:sp>
      <p:pic>
        <p:nvPicPr>
          <p:cNvPr id="5826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266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683"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600" b="1" smtClean="0">
                <a:solidFill>
                  <a:schemeClr val="bg1"/>
                </a:solidFill>
              </a:rPr>
              <a:t>SANZIONI</a:t>
            </a:r>
          </a:p>
          <a:p>
            <a:pPr eaLnBrk="1" hangingPunct="1">
              <a:spcBef>
                <a:spcPct val="0"/>
              </a:spcBef>
            </a:pPr>
            <a:endParaRPr lang="it-IT" altLang="it-IT" sz="2600" b="1" smtClean="0">
              <a:solidFill>
                <a:schemeClr val="bg1"/>
              </a:solidFill>
            </a:endParaRPr>
          </a:p>
          <a:p>
            <a:pPr algn="just" eaLnBrk="1" hangingPunct="1">
              <a:spcBef>
                <a:spcPct val="0"/>
              </a:spcBef>
            </a:pPr>
            <a:r>
              <a:rPr lang="it-IT" altLang="it-IT" sz="2000" i="1" smtClean="0">
                <a:solidFill>
                  <a:schemeClr val="bg1"/>
                </a:solidFill>
              </a:rPr>
              <a:t>in caso di inadempimento agli obblighi conseguenti alle iniziative di politica attiva:</a:t>
            </a:r>
          </a:p>
          <a:p>
            <a:pPr algn="just" eaLnBrk="1" hangingPunct="1">
              <a:lnSpc>
                <a:spcPct val="150000"/>
              </a:lnSpc>
              <a:spcBef>
                <a:spcPct val="0"/>
              </a:spcBef>
            </a:pPr>
            <a:r>
              <a:rPr lang="it-IT" altLang="it-IT" sz="2000" i="1" smtClean="0">
                <a:solidFill>
                  <a:schemeClr val="bg1"/>
                </a:solidFill>
              </a:rPr>
              <a:t>a. la </a:t>
            </a:r>
            <a:r>
              <a:rPr lang="it-IT" altLang="it-IT" sz="2000" i="1" u="sng" smtClean="0">
                <a:solidFill>
                  <a:srgbClr val="FF0000"/>
                </a:solidFill>
              </a:rPr>
              <a:t>mancata partecipazione</a:t>
            </a:r>
            <a:r>
              <a:rPr lang="it-IT" altLang="it-IT" sz="2000" i="1" smtClean="0">
                <a:solidFill>
                  <a:schemeClr val="bg1"/>
                </a:solidFill>
              </a:rPr>
              <a:t>, in assenza di giustificato motivo, alle iniziative di carattere formativo o di riqualificazione o ad altra iniziativa di politica attiva o di attivazione, comporta la </a:t>
            </a:r>
            <a:r>
              <a:rPr lang="it-IT" altLang="it-IT" sz="2000" i="1" u="sng" smtClean="0">
                <a:solidFill>
                  <a:srgbClr val="FF0000"/>
                </a:solidFill>
              </a:rPr>
              <a:t>decadenza</a:t>
            </a:r>
            <a:r>
              <a:rPr lang="it-IT" altLang="it-IT" sz="2000" i="1" smtClean="0">
                <a:solidFill>
                  <a:schemeClr val="bg1"/>
                </a:solidFill>
              </a:rPr>
              <a:t> dalla prestazione;</a:t>
            </a:r>
          </a:p>
          <a:p>
            <a:pPr algn="just" eaLnBrk="1" hangingPunct="1">
              <a:lnSpc>
                <a:spcPct val="150000"/>
              </a:lnSpc>
              <a:spcBef>
                <a:spcPct val="0"/>
              </a:spcBef>
            </a:pPr>
            <a:r>
              <a:rPr lang="it-IT" altLang="it-IT" sz="2000" i="1" smtClean="0">
                <a:solidFill>
                  <a:schemeClr val="bg1"/>
                </a:solidFill>
              </a:rPr>
              <a:t>b. la </a:t>
            </a:r>
            <a:r>
              <a:rPr lang="it-IT" altLang="it-IT" sz="2000" i="1" u="sng" smtClean="0">
                <a:solidFill>
                  <a:srgbClr val="FF0000"/>
                </a:solidFill>
              </a:rPr>
              <a:t>mancata accettazione</a:t>
            </a:r>
            <a:r>
              <a:rPr lang="it-IT" altLang="it-IT" sz="2000" i="1" smtClean="0">
                <a:solidFill>
                  <a:srgbClr val="FF0000"/>
                </a:solidFill>
              </a:rPr>
              <a:t> </a:t>
            </a:r>
            <a:r>
              <a:rPr lang="it-IT" altLang="it-IT" sz="2000" i="1" smtClean="0">
                <a:solidFill>
                  <a:schemeClr val="bg1"/>
                </a:solidFill>
              </a:rPr>
              <a:t>di un’offerta di lavoro congrua, come definita dall’articolo 25 del decreto legislativo numero 150 citato, in assenza di giustificato motivo, comporta la </a:t>
            </a:r>
            <a:r>
              <a:rPr lang="it-IT" altLang="it-IT" sz="2000" i="1" u="sng" smtClean="0">
                <a:solidFill>
                  <a:srgbClr val="FF0000"/>
                </a:solidFill>
              </a:rPr>
              <a:t>decadenza</a:t>
            </a:r>
            <a:r>
              <a:rPr lang="it-IT" altLang="it-IT" sz="2000" i="1" smtClean="0">
                <a:solidFill>
                  <a:schemeClr val="bg1"/>
                </a:solidFill>
              </a:rPr>
              <a:t> dalla prestazione</a:t>
            </a:r>
            <a:endParaRPr lang="it-IT" altLang="it-IT" sz="2400" b="1" smtClean="0">
              <a:solidFill>
                <a:schemeClr val="bg1"/>
              </a:solidFill>
            </a:endParaRPr>
          </a:p>
        </p:txBody>
      </p:sp>
      <p:sp>
        <p:nvSpPr>
          <p:cNvPr id="5836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1ED1B9-DA52-43DD-9015-74B8C28BED71}" type="slidenum">
              <a:rPr lang="it-IT" altLang="it-IT" sz="1200">
                <a:solidFill>
                  <a:srgbClr val="FFFFFF"/>
                </a:solidFill>
              </a:rPr>
              <a:pPr>
                <a:spcBef>
                  <a:spcPct val="0"/>
                </a:spcBef>
                <a:buFontTx/>
                <a:buNone/>
              </a:pPr>
              <a:t>427</a:t>
            </a:fld>
            <a:endParaRPr lang="it-IT" altLang="it-IT" sz="1200">
              <a:solidFill>
                <a:srgbClr val="FFFFFF"/>
              </a:solidFill>
            </a:endParaRPr>
          </a:p>
        </p:txBody>
      </p:sp>
      <p:pic>
        <p:nvPicPr>
          <p:cNvPr id="5836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68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707"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000" dirty="0" smtClean="0">
                <a:solidFill>
                  <a:srgbClr val="FF0000"/>
                </a:solidFill>
              </a:rPr>
              <a:t>SI VERIFICA LA SOSPENSIONE DEL TRATTAMENTO QUANDO:</a:t>
            </a:r>
          </a:p>
          <a:p>
            <a:pPr eaLnBrk="1" hangingPunct="1">
              <a:spcBef>
                <a:spcPct val="0"/>
              </a:spcBef>
            </a:pPr>
            <a:endParaRPr lang="it-IT" altLang="it-IT" sz="2000" dirty="0" smtClean="0">
              <a:solidFill>
                <a:srgbClr val="FF0000"/>
              </a:solidFill>
            </a:endParaRPr>
          </a:p>
          <a:p>
            <a:pPr algn="just" eaLnBrk="1" hangingPunct="1">
              <a:spcBef>
                <a:spcPct val="0"/>
              </a:spcBef>
            </a:pPr>
            <a:r>
              <a:rPr lang="it-IT" altLang="it-IT" sz="1500" dirty="0" smtClean="0">
                <a:solidFill>
                  <a:schemeClr val="bg1"/>
                </a:solidFill>
              </a:rPr>
              <a:t>a) </a:t>
            </a:r>
            <a:r>
              <a:rPr lang="it-IT" altLang="it-IT" sz="1500" b="1" dirty="0" smtClean="0">
                <a:solidFill>
                  <a:schemeClr val="bg1"/>
                </a:solidFill>
              </a:rPr>
              <a:t>mancato aggiornamento della Dichiarazione sostitutiva Unica ai fini ISEE entro il 31 gennaio </a:t>
            </a:r>
            <a:r>
              <a:rPr lang="it-IT" altLang="it-IT" sz="1500" dirty="0" smtClean="0">
                <a:solidFill>
                  <a:schemeClr val="bg1"/>
                </a:solidFill>
              </a:rPr>
              <a:t>dell’anno di percezione della prestazione (articolo 2, comma 1, lettera d del decreto interministeriale del 29 ottobre 2015). In caso di mancato riscontro al 31 gennaio della presentazione della nuova Dichiarazione Sostitutiva Unica, l’erogazione viene sospesa dal primo febbraio;</a:t>
            </a:r>
          </a:p>
          <a:p>
            <a:pPr algn="just" eaLnBrk="1" hangingPunct="1">
              <a:spcBef>
                <a:spcPct val="0"/>
              </a:spcBef>
            </a:pPr>
            <a:r>
              <a:rPr lang="it-IT" altLang="it-IT" sz="1500" dirty="0" smtClean="0">
                <a:solidFill>
                  <a:schemeClr val="bg1"/>
                </a:solidFill>
              </a:rPr>
              <a:t>b</a:t>
            </a:r>
            <a:r>
              <a:rPr lang="it-IT" altLang="it-IT" sz="1500" b="1" dirty="0" smtClean="0">
                <a:solidFill>
                  <a:schemeClr val="bg1"/>
                </a:solidFill>
              </a:rPr>
              <a:t>) nuova occupazione</a:t>
            </a:r>
            <a:r>
              <a:rPr lang="it-IT" altLang="it-IT" sz="1500" dirty="0" smtClean="0">
                <a:solidFill>
                  <a:schemeClr val="bg1"/>
                </a:solidFill>
              </a:rPr>
              <a:t>, con contratto di lavoro subordinato, dalla quale derivi un </a:t>
            </a:r>
            <a:r>
              <a:rPr lang="it-IT" altLang="it-IT" sz="1500" b="1" dirty="0" smtClean="0">
                <a:solidFill>
                  <a:schemeClr val="bg1"/>
                </a:solidFill>
              </a:rPr>
              <a:t>reddito superiore al minimo annuo escluso da imposizione fiscale</a:t>
            </a:r>
            <a:r>
              <a:rPr lang="it-IT" altLang="it-IT" sz="1500" dirty="0" smtClean="0">
                <a:solidFill>
                  <a:schemeClr val="bg1"/>
                </a:solidFill>
              </a:rPr>
              <a:t>, ma con </a:t>
            </a:r>
            <a:r>
              <a:rPr lang="it-IT" altLang="it-IT" sz="1500" b="1" dirty="0" smtClean="0">
                <a:solidFill>
                  <a:schemeClr val="bg1"/>
                </a:solidFill>
              </a:rPr>
              <a:t>durata dell’attività lavorativa inferiore a 6 mesi </a:t>
            </a:r>
            <a:r>
              <a:rPr lang="it-IT" altLang="it-IT" sz="1500" dirty="0" smtClean="0">
                <a:solidFill>
                  <a:schemeClr val="bg1"/>
                </a:solidFill>
              </a:rPr>
              <a:t>(articolo 4, comma 1 decreto interministeriale del 29 ottobre 2015 e articolo 9 del decreto legislativo n. 22 del 2015);</a:t>
            </a:r>
          </a:p>
          <a:p>
            <a:pPr algn="just" eaLnBrk="1" hangingPunct="1">
              <a:spcBef>
                <a:spcPct val="0"/>
              </a:spcBef>
            </a:pPr>
            <a:r>
              <a:rPr lang="it-IT" altLang="it-IT" sz="1500" dirty="0" smtClean="0">
                <a:solidFill>
                  <a:schemeClr val="bg1"/>
                </a:solidFill>
              </a:rPr>
              <a:t>c) nuova occupazione, con </a:t>
            </a:r>
            <a:r>
              <a:rPr lang="it-IT" altLang="it-IT" sz="1500" b="1" dirty="0" smtClean="0">
                <a:solidFill>
                  <a:schemeClr val="bg1"/>
                </a:solidFill>
              </a:rPr>
              <a:t>contratto di lavoro subordinato</a:t>
            </a:r>
            <a:r>
              <a:rPr lang="it-IT" altLang="it-IT" sz="1500" dirty="0" smtClean="0">
                <a:solidFill>
                  <a:schemeClr val="bg1"/>
                </a:solidFill>
              </a:rPr>
              <a:t>, con durata dell’</a:t>
            </a:r>
            <a:r>
              <a:rPr lang="it-IT" altLang="it-IT" sz="1500" b="1" dirty="0" smtClean="0">
                <a:solidFill>
                  <a:schemeClr val="bg1"/>
                </a:solidFill>
              </a:rPr>
              <a:t>attività lavorativa inferiore a 6 mesi</a:t>
            </a:r>
            <a:r>
              <a:rPr lang="it-IT" altLang="it-IT" sz="1500" dirty="0" smtClean="0">
                <a:solidFill>
                  <a:schemeClr val="bg1"/>
                </a:solidFill>
              </a:rPr>
              <a:t>, in </a:t>
            </a:r>
            <a:r>
              <a:rPr lang="it-IT" altLang="it-IT" sz="1500" b="1" dirty="0" smtClean="0">
                <a:solidFill>
                  <a:schemeClr val="bg1"/>
                </a:solidFill>
              </a:rPr>
              <a:t>mancanza di presentazione dell’ASDI-</a:t>
            </a:r>
            <a:r>
              <a:rPr lang="it-IT" altLang="it-IT" sz="1500" b="1" dirty="0" err="1" smtClean="0">
                <a:solidFill>
                  <a:schemeClr val="bg1"/>
                </a:solidFill>
              </a:rPr>
              <a:t>com</a:t>
            </a:r>
            <a:r>
              <a:rPr lang="it-IT" altLang="it-IT" sz="1500" b="1" dirty="0" smtClean="0">
                <a:solidFill>
                  <a:schemeClr val="bg1"/>
                </a:solidFill>
              </a:rPr>
              <a:t> e per 30 giorni dall’invio dello stesso </a:t>
            </a:r>
            <a:r>
              <a:rPr lang="it-IT" altLang="it-IT" sz="1500" dirty="0" smtClean="0">
                <a:solidFill>
                  <a:schemeClr val="bg1"/>
                </a:solidFill>
              </a:rPr>
              <a:t>( articolo 4, comma 1 decreto interministeriale del 29 ottobre 2015 e articolo 9 del decreto legislativo n. 22 del 2015);</a:t>
            </a:r>
          </a:p>
          <a:p>
            <a:pPr algn="just" eaLnBrk="1" hangingPunct="1">
              <a:spcBef>
                <a:spcPct val="0"/>
              </a:spcBef>
            </a:pPr>
            <a:r>
              <a:rPr lang="it-IT" altLang="it-IT" sz="1500" dirty="0" smtClean="0">
                <a:solidFill>
                  <a:schemeClr val="bg1"/>
                </a:solidFill>
              </a:rPr>
              <a:t>d</a:t>
            </a:r>
            <a:r>
              <a:rPr lang="it-IT" altLang="it-IT" sz="1500" b="1" dirty="0" smtClean="0">
                <a:solidFill>
                  <a:schemeClr val="bg1"/>
                </a:solidFill>
              </a:rPr>
              <a:t>) scadenza del periodo di validità dell’ISEE corrente, se entro i successivi due mesi di validità dello stesso non è presentata una nuova DSU</a:t>
            </a:r>
            <a:r>
              <a:rPr lang="it-IT" altLang="it-IT" sz="1500" dirty="0" smtClean="0">
                <a:solidFill>
                  <a:schemeClr val="bg1"/>
                </a:solidFill>
              </a:rPr>
              <a:t>: in tal caso, l’erogazione viene sospesa per 30 giorni ed il percettore di ASDI è invitato a presentare la nuova DSU per l’ISEE o l’ISEE corrente, entro 30 giorni dalla ricezione della comunicazione di sospensione.</a:t>
            </a:r>
          </a:p>
        </p:txBody>
      </p:sp>
      <p:sp>
        <p:nvSpPr>
          <p:cNvPr id="5847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DA3A78-E00D-489D-8429-4F1606E8DAF3}" type="slidenum">
              <a:rPr lang="it-IT" altLang="it-IT" sz="1200">
                <a:solidFill>
                  <a:srgbClr val="FFFFFF"/>
                </a:solidFill>
              </a:rPr>
              <a:pPr>
                <a:spcBef>
                  <a:spcPct val="0"/>
                </a:spcBef>
                <a:buFontTx/>
                <a:buNone/>
              </a:pPr>
              <a:t>428</a:t>
            </a:fld>
            <a:endParaRPr lang="it-IT" altLang="it-IT" sz="1200">
              <a:solidFill>
                <a:srgbClr val="FFFFFF"/>
              </a:solidFill>
            </a:endParaRPr>
          </a:p>
        </p:txBody>
      </p:sp>
      <p:pic>
        <p:nvPicPr>
          <p:cNvPr id="5847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1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7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731"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000" dirty="0" smtClean="0">
                <a:solidFill>
                  <a:srgbClr val="FF0000"/>
                </a:solidFill>
              </a:rPr>
              <a:t>SI VERIFICA LA RIDUZIONE DEL TRATTAMENTO QUANDO:</a:t>
            </a:r>
          </a:p>
          <a:p>
            <a:pPr eaLnBrk="1" hangingPunct="1">
              <a:spcBef>
                <a:spcPct val="0"/>
              </a:spcBef>
            </a:pPr>
            <a:endParaRPr lang="it-IT" altLang="it-IT" sz="2000" dirty="0" smtClean="0">
              <a:solidFill>
                <a:srgbClr val="FF0000"/>
              </a:solidFill>
            </a:endParaRPr>
          </a:p>
          <a:p>
            <a:pPr algn="just" eaLnBrk="1" hangingPunct="1">
              <a:spcBef>
                <a:spcPct val="0"/>
              </a:spcBef>
            </a:pPr>
            <a:r>
              <a:rPr lang="it-IT" altLang="it-IT" sz="1500" dirty="0" smtClean="0">
                <a:solidFill>
                  <a:schemeClr val="bg1"/>
                </a:solidFill>
              </a:rPr>
              <a:t>a) </a:t>
            </a:r>
            <a:r>
              <a:rPr lang="it-IT" altLang="it-IT" sz="1500" b="1" dirty="0" smtClean="0">
                <a:solidFill>
                  <a:schemeClr val="bg1"/>
                </a:solidFill>
              </a:rPr>
              <a:t>mancata presentazione </a:t>
            </a:r>
            <a:r>
              <a:rPr lang="it-IT" altLang="it-IT" sz="1500" dirty="0" smtClean="0">
                <a:solidFill>
                  <a:schemeClr val="bg1"/>
                </a:solidFill>
              </a:rPr>
              <a:t>per la prima volta del percettore ASDI, in assenza di giustificato motivo, alla</a:t>
            </a:r>
          </a:p>
          <a:p>
            <a:pPr algn="just" eaLnBrk="1" hangingPunct="1">
              <a:spcBef>
                <a:spcPct val="0"/>
              </a:spcBef>
            </a:pPr>
            <a:r>
              <a:rPr lang="it-IT" altLang="it-IT" sz="1500" dirty="0" smtClean="0">
                <a:solidFill>
                  <a:schemeClr val="bg1"/>
                </a:solidFill>
              </a:rPr>
              <a:t>convocazione da parte del Centro per l’impiego competente (articolo 21, comma 8, lettera a) 1, decreto legislativo n. 150 del 2015 e articolo 6, comma 2, del decreto interministeriale del 29 ottobre 2015).</a:t>
            </a:r>
          </a:p>
          <a:p>
            <a:pPr algn="just" eaLnBrk="1" hangingPunct="1">
              <a:spcBef>
                <a:spcPct val="0"/>
              </a:spcBef>
            </a:pPr>
            <a:r>
              <a:rPr lang="it-IT" altLang="it-IT" sz="1500" dirty="0" smtClean="0">
                <a:solidFill>
                  <a:schemeClr val="bg1"/>
                </a:solidFill>
              </a:rPr>
              <a:t>Tale fattispecie comporta una parziale decurtazione dell’ASDI, pari ad un quarto di una mensilità, fermi restando gli eventuali incrementi per carichi di famiglia;</a:t>
            </a:r>
          </a:p>
          <a:p>
            <a:pPr algn="just" eaLnBrk="1" hangingPunct="1">
              <a:spcBef>
                <a:spcPct val="0"/>
              </a:spcBef>
            </a:pPr>
            <a:r>
              <a:rPr lang="it-IT" altLang="it-IT" sz="1500" dirty="0" smtClean="0">
                <a:solidFill>
                  <a:schemeClr val="bg1"/>
                </a:solidFill>
              </a:rPr>
              <a:t>b) </a:t>
            </a:r>
            <a:r>
              <a:rPr lang="it-IT" altLang="it-IT" sz="1500" b="1" dirty="0" smtClean="0">
                <a:solidFill>
                  <a:schemeClr val="bg1"/>
                </a:solidFill>
              </a:rPr>
              <a:t>mancata presentazione </a:t>
            </a:r>
            <a:r>
              <a:rPr lang="it-IT" altLang="it-IT" sz="1500" dirty="0" smtClean="0">
                <a:solidFill>
                  <a:schemeClr val="bg1"/>
                </a:solidFill>
              </a:rPr>
              <a:t>per la seconda volta del percettore ASDI, in assenza di giustificato motivo, alla convocazione da parte del Centro per l’impiego competente (articolo 21, comma 8, lettera a) 2 decreto legislativo n. 150 del 2015 e articolo 6, comma 2, del decreto interministeriale del 29 ottobre 2015). Tale fattispecie comporta la decurtazione di una mensilità dell’ASDI, fermi restando gli eventuali incrementi per carichi di famiglia;</a:t>
            </a:r>
          </a:p>
          <a:p>
            <a:pPr algn="just" eaLnBrk="1" hangingPunct="1">
              <a:spcBef>
                <a:spcPct val="0"/>
              </a:spcBef>
            </a:pPr>
            <a:r>
              <a:rPr lang="it-IT" altLang="it-IT" sz="1500" dirty="0" smtClean="0">
                <a:solidFill>
                  <a:schemeClr val="bg1"/>
                </a:solidFill>
              </a:rPr>
              <a:t>c) </a:t>
            </a:r>
            <a:r>
              <a:rPr lang="it-IT" altLang="it-IT" sz="1500" b="1" dirty="0" smtClean="0">
                <a:solidFill>
                  <a:schemeClr val="bg1"/>
                </a:solidFill>
              </a:rPr>
              <a:t>mancata partecipazione</a:t>
            </a:r>
            <a:r>
              <a:rPr lang="it-IT" altLang="it-IT" sz="1500" dirty="0" smtClean="0">
                <a:solidFill>
                  <a:schemeClr val="bg1"/>
                </a:solidFill>
              </a:rPr>
              <a:t>, per la prima volta, alle iniziative di orientamento (articolo 21, comma 8, lettera b) 1, del decreto legislativo n. 150 del 2015 e articolo 6, comma 3 del decreto interministeriale del 29 ottobre 2015). Tale fattispecie comporta la decurtazione di una mensilità dell’ASDI, fermi restando gli eventuali incrementi per carichi di famiglia;</a:t>
            </a:r>
          </a:p>
          <a:p>
            <a:pPr algn="just" eaLnBrk="1" hangingPunct="1">
              <a:spcBef>
                <a:spcPct val="0"/>
              </a:spcBef>
            </a:pPr>
            <a:r>
              <a:rPr lang="it-IT" altLang="it-IT" sz="1500" dirty="0" smtClean="0">
                <a:solidFill>
                  <a:schemeClr val="bg1"/>
                </a:solidFill>
              </a:rPr>
              <a:t>mese dall’inizio della attività.</a:t>
            </a:r>
          </a:p>
        </p:txBody>
      </p:sp>
      <p:sp>
        <p:nvSpPr>
          <p:cNvPr id="5857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00038C-8970-4C82-91A4-6113E7360162}" type="slidenum">
              <a:rPr lang="it-IT" altLang="it-IT" sz="1200">
                <a:solidFill>
                  <a:srgbClr val="FFFFFF"/>
                </a:solidFill>
              </a:rPr>
              <a:pPr>
                <a:spcBef>
                  <a:spcPct val="0"/>
                </a:spcBef>
                <a:buFontTx/>
                <a:buNone/>
              </a:pPr>
              <a:t>429</a:t>
            </a:fld>
            <a:endParaRPr lang="it-IT" altLang="it-IT" sz="1200">
              <a:solidFill>
                <a:srgbClr val="FFFFFF"/>
              </a:solidFill>
            </a:endParaRPr>
          </a:p>
        </p:txBody>
      </p:sp>
      <p:pic>
        <p:nvPicPr>
          <p:cNvPr id="5857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3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Sottotitolo 2"/>
          <p:cNvSpPr>
            <a:spLocks noGrp="1"/>
          </p:cNvSpPr>
          <p:nvPr>
            <p:ph type="subTitle" idx="1"/>
          </p:nvPr>
        </p:nvSpPr>
        <p:spPr>
          <a:xfrm>
            <a:off x="611188" y="1485900"/>
            <a:ext cx="8008937" cy="5256213"/>
          </a:xfrm>
          <a:ln>
            <a:solidFill>
              <a:schemeClr val="accent1"/>
            </a:solidFill>
            <a:miter lim="800000"/>
            <a:headEnd/>
            <a:tailEnd/>
          </a:ln>
        </p:spPr>
        <p:txBody>
          <a:bodyPr/>
          <a:lstStyle/>
          <a:p>
            <a:pPr eaLnBrk="1" hangingPunct="1"/>
            <a:r>
              <a:rPr lang="it-IT" altLang="it-IT" sz="2400" b="1" dirty="0" smtClean="0">
                <a:solidFill>
                  <a:schemeClr val="bg1"/>
                </a:solidFill>
              </a:rPr>
              <a:t>Art. 1 </a:t>
            </a:r>
            <a:r>
              <a:rPr lang="it-IT" altLang="it-IT" sz="2400" b="1" dirty="0" err="1" smtClean="0">
                <a:solidFill>
                  <a:schemeClr val="bg1"/>
                </a:solidFill>
              </a:rPr>
              <a:t>D.Lgs.</a:t>
            </a:r>
            <a:r>
              <a:rPr lang="it-IT" altLang="it-IT" sz="2400" b="1" dirty="0" smtClean="0">
                <a:solidFill>
                  <a:schemeClr val="bg1"/>
                </a:solidFill>
              </a:rPr>
              <a:t> 148/2015</a:t>
            </a:r>
          </a:p>
          <a:p>
            <a:pPr eaLnBrk="1" hangingPunct="1"/>
            <a:r>
              <a:rPr lang="it-IT" altLang="it-IT" sz="2000" b="1" dirty="0" smtClean="0">
                <a:solidFill>
                  <a:schemeClr val="bg1"/>
                </a:solidFill>
              </a:rPr>
              <a:t>Lavoratori beneficiari</a:t>
            </a:r>
          </a:p>
          <a:p>
            <a:pPr eaLnBrk="1" hangingPunct="1"/>
            <a:endParaRPr lang="it-IT" altLang="it-IT" sz="2400" b="1" dirty="0" smtClean="0">
              <a:solidFill>
                <a:schemeClr val="bg1"/>
              </a:solidFill>
            </a:endParaRPr>
          </a:p>
          <a:p>
            <a:pPr algn="just" eaLnBrk="1" hangingPunct="1"/>
            <a:r>
              <a:rPr lang="it-IT" altLang="it-IT" sz="1800" i="1" dirty="0" smtClean="0">
                <a:solidFill>
                  <a:schemeClr val="bg1"/>
                </a:solidFill>
              </a:rPr>
              <a:t> 1.	Sono destinatari dei trattamenti di integrazione salariale di cui al presente titolo i lavoratori assunti con contratto di lavoro subordinato, </a:t>
            </a:r>
            <a:r>
              <a:rPr lang="it-IT" altLang="it-IT" sz="1800" b="1" i="1" dirty="0" smtClean="0">
                <a:solidFill>
                  <a:schemeClr val="bg1"/>
                </a:solidFill>
              </a:rPr>
              <a:t>ivi compresi gli apprendisti</a:t>
            </a:r>
            <a:r>
              <a:rPr lang="it-IT" altLang="it-IT" sz="1800" i="1" dirty="0" smtClean="0">
                <a:solidFill>
                  <a:schemeClr val="bg1"/>
                </a:solidFill>
              </a:rPr>
              <a:t> di cui all’articolo 2, con esclusione dei dirigenti e dei lavoratori a domicilio.</a:t>
            </a:r>
          </a:p>
          <a:p>
            <a:pPr algn="just" eaLnBrk="1" hangingPunct="1"/>
            <a:r>
              <a:rPr lang="it-IT" altLang="it-IT" sz="1800" i="1" dirty="0" smtClean="0">
                <a:solidFill>
                  <a:schemeClr val="bg1"/>
                </a:solidFill>
              </a:rPr>
              <a:t> 2.	I lavoratori di cui al comma 1 devono possedere, presso l’unità produttiva per la quale è richiesto il trattamento, </a:t>
            </a:r>
            <a:r>
              <a:rPr lang="it-IT" altLang="it-IT" sz="1800" b="1" i="1" dirty="0" smtClean="0">
                <a:solidFill>
                  <a:schemeClr val="bg1"/>
                </a:solidFill>
              </a:rPr>
              <a:t>un’anzianità di effettivo lavoro di almeno novanta giorni</a:t>
            </a:r>
            <a:r>
              <a:rPr lang="it-IT" altLang="it-IT" sz="1800" i="1" dirty="0" smtClean="0">
                <a:solidFill>
                  <a:schemeClr val="bg1"/>
                </a:solidFill>
              </a:rPr>
              <a:t> alla data di presentazione della relativa domanda di concessione. Tale condizione non è necessaria per le domande relative a trattamenti ordinari di integrazione salariale per eventi oggettivamente non evitabili (</a:t>
            </a:r>
            <a:r>
              <a:rPr lang="it-IT" altLang="it-IT" sz="1800" b="1" i="1" dirty="0" smtClean="0">
                <a:solidFill>
                  <a:schemeClr val="bg1"/>
                </a:solidFill>
              </a:rPr>
              <a:t>nel settore industriale</a:t>
            </a:r>
            <a:r>
              <a:rPr lang="it-IT" altLang="it-IT" sz="1800" i="1" dirty="0" smtClean="0">
                <a:solidFill>
                  <a:schemeClr val="bg1"/>
                </a:solidFill>
              </a:rPr>
              <a:t>).</a:t>
            </a:r>
          </a:p>
          <a:p>
            <a:pPr algn="just" eaLnBrk="1" hangingPunct="1"/>
            <a:r>
              <a:rPr lang="it-IT" altLang="it-IT" sz="1800" i="1" dirty="0" smtClean="0">
                <a:solidFill>
                  <a:schemeClr val="bg1"/>
                </a:solidFill>
              </a:rPr>
              <a:t> 3.	Ai fini del requisito di cui al comma 2, l’anzianità di effettivo lavoro del lavoratore che passa alle dipendenze dell’impresa subentrante nell’appalto, si computa tenendo conto del periodo durante il quale il lavoratore è stato impiegato nell’attività appaltata. </a:t>
            </a:r>
          </a:p>
          <a:p>
            <a:pPr algn="just" eaLnBrk="1" hangingPunct="1"/>
            <a:endParaRPr lang="it-IT" altLang="it-IT" sz="1800" i="1" dirty="0" smtClean="0">
              <a:solidFill>
                <a:schemeClr val="bg1"/>
              </a:solidFill>
            </a:endParaRPr>
          </a:p>
          <a:p>
            <a:pPr algn="just" eaLnBrk="1" hangingPunct="1"/>
            <a:endParaRPr lang="it-IT" altLang="it-IT" sz="1800" i="1" dirty="0" smtClean="0">
              <a:solidFill>
                <a:schemeClr val="bg1"/>
              </a:solidFill>
            </a:endParaRPr>
          </a:p>
          <a:p>
            <a:pPr eaLnBrk="1" hangingPunct="1"/>
            <a:endParaRPr lang="it-IT" altLang="it-IT" sz="2400" dirty="0" smtClean="0">
              <a:solidFill>
                <a:schemeClr val="bg1"/>
              </a:solidFill>
            </a:endParaRPr>
          </a:p>
          <a:p>
            <a:pPr eaLnBrk="1" hangingPunct="1"/>
            <a:r>
              <a:rPr lang="it-IT" altLang="it-IT" sz="2400" dirty="0" smtClean="0">
                <a:solidFill>
                  <a:schemeClr val="bg1"/>
                </a:solidFill>
              </a:rPr>
              <a:t> </a:t>
            </a:r>
            <a:endParaRPr lang="it-IT" altLang="it-IT" sz="1800" dirty="0" smtClean="0">
              <a:solidFill>
                <a:schemeClr val="bg1"/>
              </a:solidFill>
            </a:endParaRPr>
          </a:p>
          <a:p>
            <a:pPr eaLnBrk="1" hangingPunct="1"/>
            <a:r>
              <a:rPr lang="it-IT" altLang="it-IT" sz="2400" dirty="0" smtClean="0">
                <a:solidFill>
                  <a:schemeClr val="bg1"/>
                </a:solidFill>
              </a:rPr>
              <a:t> </a:t>
            </a:r>
            <a:endParaRPr lang="it-IT" altLang="it-IT" sz="2400" i="1" dirty="0" smtClean="0">
              <a:solidFill>
                <a:schemeClr val="bg1"/>
              </a:solidFill>
            </a:endParaRPr>
          </a:p>
          <a:p>
            <a:pPr eaLnBrk="1" hangingPunct="1"/>
            <a:endParaRPr lang="it-IT" altLang="it-IT" sz="2400" dirty="0" smtClean="0">
              <a:solidFill>
                <a:schemeClr val="bg1"/>
              </a:solidFill>
            </a:endParaRPr>
          </a:p>
          <a:p>
            <a:pPr eaLnBrk="1" hangingPunct="1"/>
            <a:endParaRPr lang="it-IT" altLang="it-IT" sz="2000" b="1" dirty="0" smtClean="0">
              <a:solidFill>
                <a:schemeClr val="bg1"/>
              </a:solidFill>
            </a:endParaRPr>
          </a:p>
        </p:txBody>
      </p:sp>
      <p:pic>
        <p:nvPicPr>
          <p:cNvPr id="47108"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1BFFFD38-1079-460E-8A3F-EB0F12B9B43B}" type="datetime1">
              <a:rPr lang="it-IT" smtClean="0">
                <a:solidFill>
                  <a:prstClr val="white">
                    <a:tint val="75000"/>
                  </a:prstClr>
                </a:solidFill>
              </a:rPr>
              <a:pPr>
                <a:defRPr/>
              </a:pPr>
              <a:t>21/03/2016</a:t>
            </a:fld>
            <a:endParaRPr lang="it-IT">
              <a:solidFill>
                <a:prstClr val="white">
                  <a:tint val="75000"/>
                </a:prstClr>
              </a:solidFill>
            </a:endParaRPr>
          </a:p>
        </p:txBody>
      </p:sp>
      <p:sp>
        <p:nvSpPr>
          <p:cNvPr id="47110"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37F7EA-2544-4B77-8A10-38D84B6E4BD3}" type="slidenum">
              <a:rPr lang="it-IT">
                <a:solidFill>
                  <a:srgbClr val="FFFFFF"/>
                </a:solidFill>
                <a:latin typeface="Calibri" panose="020F0502020204030204" pitchFamily="34" charset="0"/>
              </a:rPr>
              <a:pPr/>
              <a:t>43</a:t>
            </a:fld>
            <a:endParaRPr lang="it-IT">
              <a:solidFill>
                <a:srgbClr val="FFFFFF"/>
              </a:solidFill>
              <a:latin typeface="Calibri" panose="020F0502020204030204" pitchFamily="34" charset="0"/>
            </a:endParaRPr>
          </a:p>
        </p:txBody>
      </p:sp>
      <p:pic>
        <p:nvPicPr>
          <p:cNvPr id="47111"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7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755"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000" dirty="0" smtClean="0">
                <a:solidFill>
                  <a:srgbClr val="FF0000"/>
                </a:solidFill>
              </a:rPr>
              <a:t>SI VERIFICA LA RIDUZIONE DEL TRATTAMENTO QUANDO:</a:t>
            </a:r>
          </a:p>
          <a:p>
            <a:pPr algn="just" eaLnBrk="1" hangingPunct="1">
              <a:spcBef>
                <a:spcPct val="0"/>
              </a:spcBef>
            </a:pPr>
            <a:endParaRPr lang="it-IT" altLang="it-IT" sz="1500" dirty="0" smtClean="0">
              <a:solidFill>
                <a:schemeClr val="bg1"/>
              </a:solidFill>
            </a:endParaRPr>
          </a:p>
          <a:p>
            <a:pPr algn="just" eaLnBrk="1" hangingPunct="1">
              <a:spcBef>
                <a:spcPct val="0"/>
              </a:spcBef>
            </a:pPr>
            <a:r>
              <a:rPr lang="it-IT" altLang="it-IT" sz="1500" dirty="0" smtClean="0">
                <a:solidFill>
                  <a:schemeClr val="bg1"/>
                </a:solidFill>
              </a:rPr>
              <a:t>d) </a:t>
            </a:r>
            <a:r>
              <a:rPr lang="it-IT" altLang="it-IT" sz="1500" b="1" dirty="0" smtClean="0">
                <a:solidFill>
                  <a:schemeClr val="bg1"/>
                </a:solidFill>
              </a:rPr>
              <a:t>nuova occupazione</a:t>
            </a:r>
            <a:r>
              <a:rPr lang="it-IT" altLang="it-IT" sz="1500" dirty="0" smtClean="0">
                <a:solidFill>
                  <a:schemeClr val="bg1"/>
                </a:solidFill>
              </a:rPr>
              <a:t>, con contratto di lavoro subordinato, dalla quale </a:t>
            </a:r>
            <a:r>
              <a:rPr lang="it-IT" altLang="it-IT" sz="1500" b="1" dirty="0" smtClean="0">
                <a:solidFill>
                  <a:schemeClr val="bg1"/>
                </a:solidFill>
              </a:rPr>
              <a:t>derivi un reddito inferiore </a:t>
            </a:r>
            <a:r>
              <a:rPr lang="it-IT" altLang="it-IT" sz="1500" dirty="0" smtClean="0">
                <a:solidFill>
                  <a:schemeClr val="bg1"/>
                </a:solidFill>
              </a:rPr>
              <a:t>al minimo annuo escluso da imposizione fiscale, </a:t>
            </a:r>
            <a:r>
              <a:rPr lang="it-IT" altLang="it-IT" sz="1500" b="1" dirty="0" smtClean="0">
                <a:solidFill>
                  <a:schemeClr val="bg1"/>
                </a:solidFill>
              </a:rPr>
              <a:t>indipendentemente dalla durata del rapporto di lavoro </a:t>
            </a:r>
            <a:r>
              <a:rPr lang="it-IT" altLang="it-IT" sz="1500" dirty="0" smtClean="0">
                <a:solidFill>
                  <a:schemeClr val="bg1"/>
                </a:solidFill>
              </a:rPr>
              <a:t>(articolo 4, comma 1 del decreto interministeriale del 29 ottobre 2015). In tal caso, l’indennità ASDI è </a:t>
            </a:r>
            <a:r>
              <a:rPr lang="it-IT" altLang="it-IT" sz="1500" b="1" dirty="0" smtClean="0">
                <a:solidFill>
                  <a:schemeClr val="bg1"/>
                </a:solidFill>
              </a:rPr>
              <a:t>ridotta di un importo pari all'80 per cento del reddito previsto</a:t>
            </a:r>
            <a:r>
              <a:rPr lang="it-IT" altLang="it-IT" sz="1500" dirty="0" smtClean="0">
                <a:solidFill>
                  <a:schemeClr val="bg1"/>
                </a:solidFill>
              </a:rPr>
              <a:t>, rapportato al periodo di tempo intercorrente tra la data di inizio del contratto di lavoro subordinato e la data in cui termina il periodo di</a:t>
            </a:r>
          </a:p>
          <a:p>
            <a:pPr algn="just" eaLnBrk="1" hangingPunct="1">
              <a:spcBef>
                <a:spcPct val="0"/>
              </a:spcBef>
            </a:pPr>
            <a:r>
              <a:rPr lang="it-IT" altLang="it-IT" sz="1500" dirty="0" smtClean="0">
                <a:solidFill>
                  <a:schemeClr val="bg1"/>
                </a:solidFill>
              </a:rPr>
              <a:t>godimento dell’indennità o, se antecedente, la fine dell'anno. Tale riduzione non si applica agli eventuali incrementi per carichi di famiglia. </a:t>
            </a:r>
            <a:r>
              <a:rPr lang="it-IT" altLang="it-IT" sz="1500" b="1" dirty="0" smtClean="0">
                <a:solidFill>
                  <a:schemeClr val="bg1"/>
                </a:solidFill>
              </a:rPr>
              <a:t>L’evento è comunicato con ASDI-</a:t>
            </a:r>
            <a:r>
              <a:rPr lang="it-IT" altLang="it-IT" sz="1500" b="1" dirty="0" err="1" smtClean="0">
                <a:solidFill>
                  <a:schemeClr val="bg1"/>
                </a:solidFill>
              </a:rPr>
              <a:t>com</a:t>
            </a:r>
            <a:r>
              <a:rPr lang="it-IT" altLang="it-IT" sz="1500" b="1" dirty="0" smtClean="0">
                <a:solidFill>
                  <a:schemeClr val="bg1"/>
                </a:solidFill>
              </a:rPr>
              <a:t> entro 30 giorni </a:t>
            </a:r>
            <a:r>
              <a:rPr lang="it-IT" altLang="it-IT" sz="1500" dirty="0" smtClean="0">
                <a:solidFill>
                  <a:schemeClr val="bg1"/>
                </a:solidFill>
              </a:rPr>
              <a:t>dall’inizio della attività;</a:t>
            </a:r>
          </a:p>
          <a:p>
            <a:pPr algn="just" eaLnBrk="1" hangingPunct="1">
              <a:spcBef>
                <a:spcPct val="0"/>
              </a:spcBef>
            </a:pPr>
            <a:r>
              <a:rPr lang="it-IT" altLang="it-IT" sz="1500" dirty="0" smtClean="0">
                <a:solidFill>
                  <a:schemeClr val="bg1"/>
                </a:solidFill>
              </a:rPr>
              <a:t>e) </a:t>
            </a:r>
            <a:r>
              <a:rPr lang="it-IT" altLang="it-IT" sz="1500" b="1" dirty="0" smtClean="0">
                <a:solidFill>
                  <a:schemeClr val="bg1"/>
                </a:solidFill>
              </a:rPr>
              <a:t>avvio di attività lavorativa in forma autonoma o di impresa individuale, dalla quale si ricavi un reddito che corrisponda a un’imposta lorda pari o inferiore </a:t>
            </a:r>
            <a:r>
              <a:rPr lang="it-IT" altLang="it-IT" sz="1500" dirty="0" smtClean="0">
                <a:solidFill>
                  <a:schemeClr val="bg1"/>
                </a:solidFill>
              </a:rPr>
              <a:t>alle detrazioni spettanti ai sensi dell’articolo 13 del testo unico delle imposte sui redditi di cui al decreto del Presidente della Repubblica 22 dicembre 1986, n. 917 (articolo 4, comma 1 del decreto interministeriale del 29 ottobre 2015). In tal caso </a:t>
            </a:r>
            <a:r>
              <a:rPr lang="it-IT" altLang="it-IT" sz="1500" b="1" dirty="0" smtClean="0">
                <a:solidFill>
                  <a:schemeClr val="bg1"/>
                </a:solidFill>
              </a:rPr>
              <a:t>l’ASDI è ridotta di un importo pari all'80 per cento del reddito </a:t>
            </a:r>
            <a:r>
              <a:rPr lang="it-IT" altLang="it-IT" sz="1500" dirty="0" smtClean="0">
                <a:solidFill>
                  <a:schemeClr val="bg1"/>
                </a:solidFill>
              </a:rPr>
              <a:t>previsto, rapportato al periodo di tempo intercorrente tra la data di inizio dell'attività e la data di fine dell'indennità o, se antecedente, la fine dell'anno. Tale riduzione non si applica agli eventuali incrementi per carichi di famiglia. L’evento è comunicato con </a:t>
            </a:r>
            <a:r>
              <a:rPr lang="it-IT" altLang="it-IT" sz="1500" b="1" dirty="0" smtClean="0">
                <a:solidFill>
                  <a:schemeClr val="bg1"/>
                </a:solidFill>
              </a:rPr>
              <a:t>ASDI-</a:t>
            </a:r>
            <a:r>
              <a:rPr lang="it-IT" altLang="it-IT" sz="1500" b="1" dirty="0" err="1" smtClean="0">
                <a:solidFill>
                  <a:schemeClr val="bg1"/>
                </a:solidFill>
              </a:rPr>
              <a:t>com</a:t>
            </a:r>
            <a:r>
              <a:rPr lang="it-IT" altLang="it-IT" sz="1500" b="1" dirty="0" smtClean="0">
                <a:solidFill>
                  <a:schemeClr val="bg1"/>
                </a:solidFill>
              </a:rPr>
              <a:t> entro un mese dall’inizio della attività.</a:t>
            </a:r>
          </a:p>
        </p:txBody>
      </p:sp>
      <p:sp>
        <p:nvSpPr>
          <p:cNvPr id="5867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61CAE6-D6FC-42FF-B250-39DA032E023E}" type="slidenum">
              <a:rPr lang="it-IT" altLang="it-IT" sz="1200">
                <a:solidFill>
                  <a:srgbClr val="FFFFFF"/>
                </a:solidFill>
              </a:rPr>
              <a:pPr>
                <a:spcBef>
                  <a:spcPct val="0"/>
                </a:spcBef>
                <a:buFontTx/>
                <a:buNone/>
              </a:pPr>
              <a:t>430</a:t>
            </a:fld>
            <a:endParaRPr lang="it-IT" altLang="it-IT" sz="1200">
              <a:solidFill>
                <a:srgbClr val="FFFFFF"/>
              </a:solidFill>
            </a:endParaRPr>
          </a:p>
        </p:txBody>
      </p:sp>
      <p:pic>
        <p:nvPicPr>
          <p:cNvPr id="5867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75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77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779"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000" dirty="0" smtClean="0">
                <a:solidFill>
                  <a:srgbClr val="FF0000"/>
                </a:solidFill>
              </a:rPr>
              <a:t>SI VERIFICA LA DECADENZA DAL TRATTAMENTO QUANDO:</a:t>
            </a:r>
          </a:p>
          <a:p>
            <a:pPr eaLnBrk="1" hangingPunct="1">
              <a:spcBef>
                <a:spcPct val="0"/>
              </a:spcBef>
            </a:pPr>
            <a:r>
              <a:rPr lang="it-IT" altLang="it-IT" sz="1500" dirty="0" smtClean="0">
                <a:solidFill>
                  <a:schemeClr val="bg1"/>
                </a:solidFill>
              </a:rPr>
              <a:t>(MEDESIME CAUSALI DI PERDITA DELLA NASPI EX ART. 11 D.LGS. 22/2015)</a:t>
            </a:r>
          </a:p>
          <a:p>
            <a:pPr algn="just" eaLnBrk="1" hangingPunct="1">
              <a:spcBef>
                <a:spcPct val="0"/>
              </a:spcBef>
            </a:pPr>
            <a:endParaRPr lang="it-IT" altLang="it-IT" sz="1500" dirty="0" smtClean="0">
              <a:solidFill>
                <a:schemeClr val="bg1"/>
              </a:solidFill>
            </a:endParaRPr>
          </a:p>
          <a:p>
            <a:pPr algn="just" eaLnBrk="1" hangingPunct="1">
              <a:lnSpc>
                <a:spcPct val="150000"/>
              </a:lnSpc>
              <a:spcBef>
                <a:spcPct val="0"/>
              </a:spcBef>
            </a:pPr>
            <a:r>
              <a:rPr lang="it-IT" altLang="it-IT" sz="1500" dirty="0" smtClean="0">
                <a:solidFill>
                  <a:schemeClr val="bg1"/>
                </a:solidFill>
              </a:rPr>
              <a:t>a. perdita dello stato di disoccupazione;</a:t>
            </a:r>
          </a:p>
          <a:p>
            <a:pPr algn="just" eaLnBrk="1" hangingPunct="1">
              <a:lnSpc>
                <a:spcPct val="150000"/>
              </a:lnSpc>
              <a:spcBef>
                <a:spcPct val="0"/>
              </a:spcBef>
            </a:pPr>
            <a:r>
              <a:rPr lang="it-IT" altLang="it-IT" sz="1500" dirty="0" smtClean="0">
                <a:solidFill>
                  <a:schemeClr val="bg1"/>
                </a:solidFill>
              </a:rPr>
              <a:t>b. raggiungimento dei requisiti per il pensionamento di vecchiaia, anticipato o assegno sociale;</a:t>
            </a:r>
          </a:p>
          <a:p>
            <a:pPr algn="just" eaLnBrk="1" hangingPunct="1">
              <a:lnSpc>
                <a:spcPct val="150000"/>
              </a:lnSpc>
              <a:spcBef>
                <a:spcPct val="0"/>
              </a:spcBef>
            </a:pPr>
            <a:r>
              <a:rPr lang="it-IT" altLang="it-IT" sz="1500" dirty="0" smtClean="0">
                <a:solidFill>
                  <a:schemeClr val="bg1"/>
                </a:solidFill>
              </a:rPr>
              <a:t>c. inizio di una attività lavorativa subordinata, o in forma autonoma o di impresa individuale, senza provvedere entro trenta giorni alle comunicazioni rispettivamente previste dagli articoli 9, commi 2, 3 ed articolo 10, comma 1, del decreto legislativo n. 22 del 2015,  </a:t>
            </a:r>
          </a:p>
          <a:p>
            <a:pPr algn="just" eaLnBrk="1" hangingPunct="1">
              <a:lnSpc>
                <a:spcPct val="150000"/>
              </a:lnSpc>
              <a:spcBef>
                <a:spcPct val="0"/>
              </a:spcBef>
            </a:pPr>
            <a:r>
              <a:rPr lang="it-IT" altLang="it-IT" sz="1500" dirty="0" smtClean="0">
                <a:solidFill>
                  <a:schemeClr val="bg1"/>
                </a:solidFill>
              </a:rPr>
              <a:t>d. acquisizione del diritto all’assegno ordinario di invalidità o alla pensione di invalidità, sempre che il lavoratore non opti per il mantenimento dell’ASDI.</a:t>
            </a:r>
          </a:p>
        </p:txBody>
      </p:sp>
      <p:sp>
        <p:nvSpPr>
          <p:cNvPr id="5877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ABB4DA-D5A9-4D0B-BAE4-408F0EDC01CF}" type="slidenum">
              <a:rPr lang="it-IT" altLang="it-IT" sz="1200">
                <a:solidFill>
                  <a:srgbClr val="FFFFFF"/>
                </a:solidFill>
              </a:rPr>
              <a:pPr>
                <a:spcBef>
                  <a:spcPct val="0"/>
                </a:spcBef>
                <a:buFontTx/>
                <a:buNone/>
              </a:pPr>
              <a:t>431</a:t>
            </a:fld>
            <a:endParaRPr lang="it-IT" altLang="it-IT" sz="1200">
              <a:solidFill>
                <a:srgbClr val="FFFFFF"/>
              </a:solidFill>
            </a:endParaRPr>
          </a:p>
        </p:txBody>
      </p:sp>
      <p:pic>
        <p:nvPicPr>
          <p:cNvPr id="5877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8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03"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000" smtClean="0">
                <a:solidFill>
                  <a:srgbClr val="FF0000"/>
                </a:solidFill>
              </a:rPr>
              <a:t>ALTRE CAUSE DI DECADENZA DAL TRATTAMENTO QUANDO:</a:t>
            </a:r>
          </a:p>
          <a:p>
            <a:pPr algn="just" eaLnBrk="1" hangingPunct="1">
              <a:spcBef>
                <a:spcPct val="0"/>
              </a:spcBef>
            </a:pPr>
            <a:endParaRPr lang="it-IT" altLang="it-IT" sz="1500" smtClean="0">
              <a:solidFill>
                <a:schemeClr val="bg1"/>
              </a:solidFill>
            </a:endParaRPr>
          </a:p>
          <a:p>
            <a:pPr algn="just" eaLnBrk="1" hangingPunct="1">
              <a:lnSpc>
                <a:spcPct val="150000"/>
              </a:lnSpc>
              <a:spcBef>
                <a:spcPct val="0"/>
              </a:spcBef>
            </a:pPr>
            <a:r>
              <a:rPr lang="it-IT" altLang="it-IT" sz="1500" smtClean="0">
                <a:solidFill>
                  <a:schemeClr val="bg1"/>
                </a:solidFill>
              </a:rPr>
              <a:t>1. perdita dello stato di disoccupazione per instaurazione di un rapporto di lavoro subordinato, di durata superiore a sei mesi, il cui reddito annuale sia superiore al reddito minimo escluso da imposizione fiscale (articolo 4, comma 1, decreto interministeriale del 29 ottobre 2015 e articolo 9, comma 1, decreto legislativo n. 22/2015);</a:t>
            </a:r>
          </a:p>
          <a:p>
            <a:pPr algn="just" eaLnBrk="1" hangingPunct="1">
              <a:lnSpc>
                <a:spcPct val="150000"/>
              </a:lnSpc>
              <a:spcBef>
                <a:spcPct val="0"/>
              </a:spcBef>
            </a:pPr>
            <a:r>
              <a:rPr lang="it-IT" altLang="it-IT" sz="1500" smtClean="0">
                <a:solidFill>
                  <a:schemeClr val="bg1"/>
                </a:solidFill>
              </a:rPr>
              <a:t>2. superamento del valore massimo della soglia ISEE a seguito dell’aggiornamento entro il 31 gennaio della DSU scaduta (articolo 2, comma 1, lettera d del decreto interministeriale del 29 ottobre 2015);</a:t>
            </a:r>
          </a:p>
          <a:p>
            <a:pPr algn="just" eaLnBrk="1" hangingPunct="1">
              <a:lnSpc>
                <a:spcPct val="150000"/>
              </a:lnSpc>
              <a:spcBef>
                <a:spcPct val="0"/>
              </a:spcBef>
            </a:pPr>
            <a:r>
              <a:rPr lang="it-IT" altLang="it-IT" sz="1500" smtClean="0">
                <a:solidFill>
                  <a:schemeClr val="bg1"/>
                </a:solidFill>
              </a:rPr>
              <a:t>3. superamento valore massimo della soglia ISEE a seguito del ricalcolo ISEE per rioccupazione ( articolo 4, comma 3, del decreto interministeriale del 29 ottobre 2015);</a:t>
            </a:r>
          </a:p>
          <a:p>
            <a:pPr algn="just" eaLnBrk="1" hangingPunct="1">
              <a:lnSpc>
                <a:spcPct val="150000"/>
              </a:lnSpc>
              <a:spcBef>
                <a:spcPct val="0"/>
              </a:spcBef>
            </a:pPr>
            <a:r>
              <a:rPr lang="it-IT" altLang="it-IT" sz="1500" smtClean="0">
                <a:solidFill>
                  <a:schemeClr val="bg1"/>
                </a:solidFill>
              </a:rPr>
              <a:t>4. mancata presentazione di una nuova DSU, entro i 30 giorni dalla richiesta, a seguito della scadenza di validità dell’ISEE corrente (art. 9, comma 7, D.P.C.M. n. 159/2013);</a:t>
            </a:r>
          </a:p>
          <a:p>
            <a:pPr algn="just" eaLnBrk="1" hangingPunct="1">
              <a:lnSpc>
                <a:spcPct val="150000"/>
              </a:lnSpc>
              <a:spcBef>
                <a:spcPct val="0"/>
              </a:spcBef>
            </a:pPr>
            <a:r>
              <a:rPr lang="it-IT" altLang="it-IT" sz="1500" smtClean="0">
                <a:solidFill>
                  <a:schemeClr val="bg1"/>
                </a:solidFill>
              </a:rPr>
              <a:t>5. spirare del termine del 31 gennaio e, dopo la sospensione, mancata presentazione di una nuova DSU, entro i 30 giorni dalla richiesta;</a:t>
            </a:r>
          </a:p>
        </p:txBody>
      </p:sp>
      <p:sp>
        <p:nvSpPr>
          <p:cNvPr id="5888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EE3CD9-9D5B-4DA6-B79B-522CF241550E}" type="slidenum">
              <a:rPr lang="it-IT" altLang="it-IT" sz="1200">
                <a:solidFill>
                  <a:srgbClr val="FFFFFF"/>
                </a:solidFill>
              </a:rPr>
              <a:pPr>
                <a:spcBef>
                  <a:spcPct val="0"/>
                </a:spcBef>
                <a:buFontTx/>
                <a:buNone/>
              </a:pPr>
              <a:t>432</a:t>
            </a:fld>
            <a:endParaRPr lang="it-IT" altLang="it-IT" sz="1200">
              <a:solidFill>
                <a:srgbClr val="FFFFFF"/>
              </a:solidFill>
            </a:endParaRPr>
          </a:p>
        </p:txBody>
      </p:sp>
      <p:pic>
        <p:nvPicPr>
          <p:cNvPr id="58880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80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8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9827"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000" smtClean="0">
                <a:solidFill>
                  <a:srgbClr val="FF0000"/>
                </a:solidFill>
              </a:rPr>
              <a:t>ALTRE CAUSE DI DECADENZA DAL TRATTAMENTO QUANDO:</a:t>
            </a:r>
          </a:p>
          <a:p>
            <a:pPr algn="just" eaLnBrk="1" hangingPunct="1">
              <a:spcBef>
                <a:spcPct val="0"/>
              </a:spcBef>
            </a:pPr>
            <a:endParaRPr lang="it-IT" altLang="it-IT" sz="1500" smtClean="0">
              <a:solidFill>
                <a:schemeClr val="bg1"/>
              </a:solidFill>
            </a:endParaRPr>
          </a:p>
          <a:p>
            <a:pPr algn="just" eaLnBrk="1" hangingPunct="1">
              <a:spcBef>
                <a:spcPct val="0"/>
              </a:spcBef>
            </a:pPr>
            <a:r>
              <a:rPr lang="it-IT" altLang="it-IT" sz="1500" smtClean="0">
                <a:solidFill>
                  <a:schemeClr val="bg1"/>
                </a:solidFill>
              </a:rPr>
              <a:t>6. mancata comunicazione dei redditi da lavoro autonomo e da impresa individuale entro il 31 marzo dell’anno successivo a quello di riferimento, da parte dei beneficiari esentati dalla presentazione della dichiarazione dei redditi. In questo caso, il beneficiario è tenuto a restituire l’ASDI percepito dalla data di inizio dell'attività lavorativa in argomento ( articolo 4, comma 1 del decreto interministeriale del 29 ottobre 2015 e articoli 9 e 10 del decreto legislativo n. 22 del 2015);</a:t>
            </a:r>
          </a:p>
          <a:p>
            <a:pPr algn="just" eaLnBrk="1" hangingPunct="1">
              <a:spcBef>
                <a:spcPct val="0"/>
              </a:spcBef>
            </a:pPr>
            <a:endParaRPr lang="it-IT" altLang="it-IT" sz="1500" smtClean="0">
              <a:solidFill>
                <a:schemeClr val="bg1"/>
              </a:solidFill>
            </a:endParaRPr>
          </a:p>
          <a:p>
            <a:pPr algn="just" eaLnBrk="1" hangingPunct="1">
              <a:spcBef>
                <a:spcPct val="0"/>
              </a:spcBef>
            </a:pPr>
            <a:r>
              <a:rPr lang="it-IT" altLang="it-IT" sz="1500" smtClean="0">
                <a:solidFill>
                  <a:schemeClr val="bg1"/>
                </a:solidFill>
              </a:rPr>
              <a:t>7. violazione delle regole di condizionalità di cui agli articoli 21, commi 8 e seguenti del decreto legislativo n. 150 del 2015 e all’articolo 6, commi 2 e 3, ultimo capoverso e comma 4, del decreto interministeriale del 29 ottobre 2015,ovvero in caso di:</a:t>
            </a:r>
          </a:p>
          <a:p>
            <a:pPr marL="800100" lvl="1" indent="-342900" algn="just" eaLnBrk="1" hangingPunct="1">
              <a:spcBef>
                <a:spcPct val="0"/>
              </a:spcBef>
              <a:buFont typeface="Calibri" panose="020F0502020204030204" pitchFamily="34" charset="0"/>
              <a:buAutoNum type="arabicPeriod"/>
            </a:pPr>
            <a:r>
              <a:rPr lang="it-IT" altLang="it-IT" sz="1500" smtClean="0">
                <a:solidFill>
                  <a:schemeClr val="bg1"/>
                </a:solidFill>
              </a:rPr>
              <a:t>mancata presentazione per la terza volta alla convocazione del servizio per l’impiego per l’appuntamento previsto nel progetto personalizzato;</a:t>
            </a:r>
          </a:p>
          <a:p>
            <a:pPr marL="800100" lvl="1" indent="-342900" algn="just" eaLnBrk="1" hangingPunct="1">
              <a:spcBef>
                <a:spcPct val="0"/>
              </a:spcBef>
              <a:buFont typeface="Calibri" panose="020F0502020204030204" pitchFamily="34" charset="0"/>
              <a:buAutoNum type="arabicPeriod"/>
            </a:pPr>
            <a:r>
              <a:rPr lang="it-IT" altLang="it-IT" sz="1500" smtClean="0">
                <a:solidFill>
                  <a:schemeClr val="bg1"/>
                </a:solidFill>
              </a:rPr>
              <a:t>mancata partecipazione per la seconda volta, senza giustificato motivo, alle iniziative di orientamento di cui al progetto personalizzato;</a:t>
            </a:r>
          </a:p>
          <a:p>
            <a:pPr marL="800100" lvl="1" indent="-342900" algn="just" eaLnBrk="1" hangingPunct="1">
              <a:spcBef>
                <a:spcPct val="0"/>
              </a:spcBef>
              <a:buFont typeface="Calibri" panose="020F0502020204030204" pitchFamily="34" charset="0"/>
              <a:buAutoNum type="arabicPeriod"/>
            </a:pPr>
            <a:r>
              <a:rPr lang="it-IT" altLang="it-IT" sz="1500" smtClean="0">
                <a:solidFill>
                  <a:schemeClr val="bg1"/>
                </a:solidFill>
              </a:rPr>
              <a:t>mancata partecipazione alle iniziative di politica attiva o di attivazione, formazione o riqualificazione professionale;</a:t>
            </a:r>
          </a:p>
          <a:p>
            <a:pPr marL="800100" lvl="1" indent="-342900" algn="just" eaLnBrk="1" hangingPunct="1">
              <a:spcBef>
                <a:spcPct val="0"/>
              </a:spcBef>
              <a:buFont typeface="Calibri" panose="020F0502020204030204" pitchFamily="34" charset="0"/>
              <a:buAutoNum type="arabicPeriod"/>
            </a:pPr>
            <a:r>
              <a:rPr lang="it-IT" altLang="it-IT" sz="1500" smtClean="0">
                <a:solidFill>
                  <a:schemeClr val="bg1"/>
                </a:solidFill>
              </a:rPr>
              <a:t>mancata accettazione di una offerta di lavoro congrua, ai sensi dell’articolo 25 del decreto legislativo numero 150 del 2015</a:t>
            </a:r>
            <a:r>
              <a:rPr lang="it-IT" altLang="it-IT" sz="1100" smtClean="0">
                <a:solidFill>
                  <a:schemeClr val="bg1"/>
                </a:solidFill>
              </a:rPr>
              <a:t>.</a:t>
            </a:r>
          </a:p>
        </p:txBody>
      </p:sp>
      <p:sp>
        <p:nvSpPr>
          <p:cNvPr id="5898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A133DC-A7D3-4DBA-AE02-B89F4E30E72C}" type="slidenum">
              <a:rPr lang="it-IT" altLang="it-IT" sz="1200">
                <a:solidFill>
                  <a:srgbClr val="FFFFFF"/>
                </a:solidFill>
              </a:rPr>
              <a:pPr>
                <a:spcBef>
                  <a:spcPct val="0"/>
                </a:spcBef>
                <a:buFontTx/>
                <a:buNone/>
              </a:pPr>
              <a:t>433</a:t>
            </a:fld>
            <a:endParaRPr lang="it-IT" altLang="it-IT" sz="1200">
              <a:solidFill>
                <a:srgbClr val="FFFFFF"/>
              </a:solidFill>
            </a:endParaRPr>
          </a:p>
        </p:txBody>
      </p:sp>
      <p:pic>
        <p:nvPicPr>
          <p:cNvPr id="5898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83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684213" y="3500438"/>
            <a:ext cx="7920037" cy="295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590851"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852"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000" b="1" smtClean="0">
                <a:solidFill>
                  <a:schemeClr val="bg1"/>
                </a:solidFill>
              </a:rPr>
              <a:t>PRESENTAZIONE DELLA DOMANDA</a:t>
            </a:r>
          </a:p>
          <a:p>
            <a:pPr algn="just" eaLnBrk="1" hangingPunct="1">
              <a:spcBef>
                <a:spcPct val="0"/>
              </a:spcBef>
            </a:pPr>
            <a:endParaRPr lang="it-IT" altLang="it-IT" sz="1500" smtClean="0">
              <a:solidFill>
                <a:schemeClr val="bg1"/>
              </a:solidFill>
            </a:endParaRPr>
          </a:p>
          <a:p>
            <a:pPr algn="just" eaLnBrk="1" hangingPunct="1">
              <a:spcBef>
                <a:spcPct val="0"/>
              </a:spcBef>
            </a:pPr>
            <a:endParaRPr lang="it-IT" altLang="it-IT" sz="1500" smtClean="0">
              <a:solidFill>
                <a:schemeClr val="bg1"/>
              </a:solidFill>
            </a:endParaRPr>
          </a:p>
          <a:p>
            <a:pPr eaLnBrk="1" hangingPunct="1">
              <a:spcBef>
                <a:spcPct val="0"/>
              </a:spcBef>
            </a:pPr>
            <a:r>
              <a:rPr lang="it-IT" altLang="it-IT" sz="2000" smtClean="0">
                <a:solidFill>
                  <a:schemeClr val="bg1"/>
                </a:solidFill>
              </a:rPr>
              <a:t>LA DOMANDA DI PRESTAZIONE ASDI DEVE ESSERE PRESENTATA ESCLUSIVAMENTE TRAMITE PROCEDURA TELEMATICA PRESENTE SUL SITO INPS ATTRAVERSO IL SEGUENTE PERCORSO: </a:t>
            </a:r>
          </a:p>
          <a:p>
            <a:pPr eaLnBrk="1" hangingPunct="1">
              <a:lnSpc>
                <a:spcPct val="250000"/>
              </a:lnSpc>
              <a:spcBef>
                <a:spcPct val="0"/>
              </a:spcBef>
            </a:pPr>
            <a:r>
              <a:rPr lang="it-IT" altLang="it-IT" sz="2000" smtClean="0">
                <a:solidFill>
                  <a:srgbClr val="FFC000"/>
                </a:solidFill>
              </a:rPr>
              <a:t>SERVIZI PER IL CITTADINO </a:t>
            </a:r>
          </a:p>
          <a:p>
            <a:pPr eaLnBrk="1" hangingPunct="1">
              <a:lnSpc>
                <a:spcPct val="250000"/>
              </a:lnSpc>
              <a:spcBef>
                <a:spcPct val="0"/>
              </a:spcBef>
            </a:pPr>
            <a:r>
              <a:rPr lang="it-IT" altLang="it-IT" sz="2000" smtClean="0">
                <a:solidFill>
                  <a:srgbClr val="FFC000"/>
                </a:solidFill>
              </a:rPr>
              <a:t>AUTENTICAZIONE CON PIN  </a:t>
            </a:r>
          </a:p>
          <a:p>
            <a:pPr eaLnBrk="1" hangingPunct="1">
              <a:lnSpc>
                <a:spcPct val="250000"/>
              </a:lnSpc>
              <a:spcBef>
                <a:spcPct val="0"/>
              </a:spcBef>
            </a:pPr>
            <a:r>
              <a:rPr lang="it-IT" altLang="it-IT" sz="2000" smtClean="0">
                <a:solidFill>
                  <a:srgbClr val="FFC000"/>
                </a:solidFill>
              </a:rPr>
              <a:t>INVIO DOMANDE DI PRESTAZIONI A SOSTEGNO DEL REDDITO</a:t>
            </a:r>
          </a:p>
          <a:p>
            <a:pPr eaLnBrk="1" hangingPunct="1">
              <a:lnSpc>
                <a:spcPct val="250000"/>
              </a:lnSpc>
              <a:spcBef>
                <a:spcPct val="0"/>
              </a:spcBef>
            </a:pPr>
            <a:r>
              <a:rPr lang="it-IT" altLang="it-IT" sz="2000" smtClean="0">
                <a:solidFill>
                  <a:srgbClr val="FFC000"/>
                </a:solidFill>
              </a:rPr>
              <a:t> ASDI</a:t>
            </a:r>
          </a:p>
        </p:txBody>
      </p:sp>
      <p:sp>
        <p:nvSpPr>
          <p:cNvPr id="59085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C0DB454-7B56-42D7-8FD5-ECB7F67B3E7A}" type="slidenum">
              <a:rPr lang="it-IT" altLang="it-IT" sz="1200">
                <a:solidFill>
                  <a:srgbClr val="FFFFFF"/>
                </a:solidFill>
              </a:rPr>
              <a:pPr>
                <a:spcBef>
                  <a:spcPct val="0"/>
                </a:spcBef>
                <a:buFontTx/>
                <a:buNone/>
              </a:pPr>
              <a:t>434</a:t>
            </a:fld>
            <a:endParaRPr lang="it-IT" altLang="it-IT" sz="1200">
              <a:solidFill>
                <a:srgbClr val="FFFFFF"/>
              </a:solidFill>
            </a:endParaRPr>
          </a:p>
        </p:txBody>
      </p:sp>
      <p:pic>
        <p:nvPicPr>
          <p:cNvPr id="590854"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85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giù 6"/>
          <p:cNvSpPr/>
          <p:nvPr/>
        </p:nvSpPr>
        <p:spPr>
          <a:xfrm>
            <a:off x="4500563" y="4076700"/>
            <a:ext cx="358775" cy="2889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Freccia in giù 7"/>
          <p:cNvSpPr/>
          <p:nvPr/>
        </p:nvSpPr>
        <p:spPr>
          <a:xfrm>
            <a:off x="4500563" y="4797425"/>
            <a:ext cx="358775" cy="28733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Freccia in giù 8"/>
          <p:cNvSpPr/>
          <p:nvPr/>
        </p:nvSpPr>
        <p:spPr>
          <a:xfrm>
            <a:off x="4500563" y="5589588"/>
            <a:ext cx="358775" cy="28733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875" name="Sottotitolo 2"/>
          <p:cNvSpPr>
            <a:spLocks noGrp="1"/>
          </p:cNvSpPr>
          <p:nvPr>
            <p:ph type="subTitle" idx="1"/>
          </p:nvPr>
        </p:nvSpPr>
        <p:spPr>
          <a:xfrm>
            <a:off x="468313" y="1628775"/>
            <a:ext cx="8207375" cy="4608513"/>
          </a:xfrm>
        </p:spPr>
        <p:txBody>
          <a:bodyPr/>
          <a:lstStyle/>
          <a:p>
            <a:pPr eaLnBrk="1" hangingPunct="1">
              <a:spcBef>
                <a:spcPct val="0"/>
              </a:spcBef>
            </a:pPr>
            <a:r>
              <a:rPr lang="it-IT" altLang="it-IT" sz="2000" b="1" smtClean="0">
                <a:solidFill>
                  <a:schemeClr val="bg1"/>
                </a:solidFill>
              </a:rPr>
              <a:t>PRESENTAZIONE DELLA DOMANDA</a:t>
            </a:r>
          </a:p>
          <a:p>
            <a:pPr eaLnBrk="1" hangingPunct="1">
              <a:spcBef>
                <a:spcPct val="0"/>
              </a:spcBef>
            </a:pPr>
            <a:endParaRPr lang="it-IT" altLang="it-IT" sz="2000" b="1" smtClean="0">
              <a:solidFill>
                <a:schemeClr val="bg1"/>
              </a:solidFill>
            </a:endParaRPr>
          </a:p>
          <a:p>
            <a:pPr eaLnBrk="1" hangingPunct="1">
              <a:spcBef>
                <a:spcPct val="0"/>
              </a:spcBef>
            </a:pPr>
            <a:endParaRPr lang="it-IT" altLang="it-IT" sz="2000" b="1" smtClean="0">
              <a:solidFill>
                <a:schemeClr val="bg1"/>
              </a:solidFill>
            </a:endParaRPr>
          </a:p>
          <a:p>
            <a:pPr eaLnBrk="1" hangingPunct="1">
              <a:lnSpc>
                <a:spcPct val="150000"/>
              </a:lnSpc>
              <a:spcBef>
                <a:spcPct val="0"/>
              </a:spcBef>
            </a:pPr>
            <a:r>
              <a:rPr lang="it-IT" altLang="it-IT" sz="2000" smtClean="0">
                <a:solidFill>
                  <a:schemeClr val="bg1"/>
                </a:solidFill>
              </a:rPr>
              <a:t>IL RICHIEDENTE, AL MOMENTO DELLA PRESENTAZIONE DELLA DOMANDA ASDI, AUTOCERTIFICA IL POSSESSO DI TUTTI I REQUISITI NECESSARI</a:t>
            </a:r>
          </a:p>
          <a:p>
            <a:pPr eaLnBrk="1" hangingPunct="1">
              <a:lnSpc>
                <a:spcPct val="150000"/>
              </a:lnSpc>
              <a:spcBef>
                <a:spcPct val="0"/>
              </a:spcBef>
            </a:pPr>
            <a:r>
              <a:rPr lang="it-IT" altLang="it-IT" sz="2000" smtClean="0">
                <a:solidFill>
                  <a:schemeClr val="bg1"/>
                </a:solidFill>
              </a:rPr>
              <a:t>SI IMPEGNA INOLTRE AD INFORMARE L’INPS DI TUTTI GLI EVENTI SUCCESSIVI CHE POSSANO INFLUIRE SULL’EROGAZIONE DEL TRATTAMENTO (IN TERMINI DI AMMONTARE O SOSPENSIONE/DECADENZA)</a:t>
            </a:r>
          </a:p>
        </p:txBody>
      </p:sp>
      <p:sp>
        <p:nvSpPr>
          <p:cNvPr id="5918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4810C7-46BA-409F-BD1A-D51B66B54C72}" type="slidenum">
              <a:rPr lang="it-IT" altLang="it-IT" sz="1200">
                <a:solidFill>
                  <a:srgbClr val="FFFFFF"/>
                </a:solidFill>
              </a:rPr>
              <a:pPr>
                <a:spcBef>
                  <a:spcPct val="0"/>
                </a:spcBef>
                <a:buFontTx/>
                <a:buNone/>
              </a:pPr>
              <a:t>435</a:t>
            </a:fld>
            <a:endParaRPr lang="it-IT" altLang="it-IT" sz="1200">
              <a:solidFill>
                <a:srgbClr val="FFFFFF"/>
              </a:solidFill>
            </a:endParaRPr>
          </a:p>
        </p:txBody>
      </p:sp>
      <p:pic>
        <p:nvPicPr>
          <p:cNvPr id="5918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187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8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2899" name="Sottotitolo 2"/>
          <p:cNvSpPr>
            <a:spLocks noGrp="1"/>
          </p:cNvSpPr>
          <p:nvPr>
            <p:ph type="subTitle" idx="1"/>
          </p:nvPr>
        </p:nvSpPr>
        <p:spPr>
          <a:xfrm>
            <a:off x="468313" y="1628775"/>
            <a:ext cx="8207375" cy="5040313"/>
          </a:xfrm>
        </p:spPr>
        <p:txBody>
          <a:bodyPr/>
          <a:lstStyle/>
          <a:p>
            <a:pPr eaLnBrk="1" hangingPunct="1">
              <a:spcBef>
                <a:spcPct val="0"/>
              </a:spcBef>
            </a:pPr>
            <a:r>
              <a:rPr lang="it-IT" altLang="it-IT" sz="2000" b="1" smtClean="0">
                <a:solidFill>
                  <a:schemeClr val="bg1"/>
                </a:solidFill>
              </a:rPr>
              <a:t>COMUNICAZIONE DI SUCCESSIVE VARIAZIONI</a:t>
            </a:r>
          </a:p>
          <a:p>
            <a:pPr eaLnBrk="1" hangingPunct="1">
              <a:spcBef>
                <a:spcPct val="0"/>
              </a:spcBef>
            </a:pPr>
            <a:endParaRPr lang="it-IT" altLang="it-IT" sz="2000" b="1" smtClean="0">
              <a:solidFill>
                <a:schemeClr val="bg1"/>
              </a:solidFill>
            </a:endParaRPr>
          </a:p>
          <a:p>
            <a:pPr eaLnBrk="1" hangingPunct="1">
              <a:lnSpc>
                <a:spcPct val="150000"/>
              </a:lnSpc>
              <a:spcBef>
                <a:spcPct val="0"/>
              </a:spcBef>
            </a:pPr>
            <a:r>
              <a:rPr lang="it-IT" altLang="it-IT" sz="2000" smtClean="0">
                <a:solidFill>
                  <a:schemeClr val="bg1"/>
                </a:solidFill>
              </a:rPr>
              <a:t>LE COMUNICAZIONI DI VARIAZIONE DEI DATI INSERITI NELLA DOMANDA, DA PRESENTARE ESCLUSIVAMENTE IN FORMA TELEMATICA, DEVONO ESSERE TRASMESSE TRAMITE IL MODELLO ASDI-com</a:t>
            </a:r>
          </a:p>
        </p:txBody>
      </p:sp>
      <p:sp>
        <p:nvSpPr>
          <p:cNvPr id="5929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C69A28-B6C5-45D6-BAB1-4424E2A50DB9}" type="slidenum">
              <a:rPr lang="it-IT" altLang="it-IT" sz="1200">
                <a:solidFill>
                  <a:srgbClr val="FFFFFF"/>
                </a:solidFill>
              </a:rPr>
              <a:pPr>
                <a:spcBef>
                  <a:spcPct val="0"/>
                </a:spcBef>
                <a:buFontTx/>
                <a:buNone/>
              </a:pPr>
              <a:t>436</a:t>
            </a:fld>
            <a:endParaRPr lang="it-IT" altLang="it-IT" sz="1200">
              <a:solidFill>
                <a:srgbClr val="FFFFFF"/>
              </a:solidFill>
            </a:endParaRPr>
          </a:p>
        </p:txBody>
      </p:sp>
      <p:pic>
        <p:nvPicPr>
          <p:cNvPr id="5929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90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468313" y="3644900"/>
            <a:ext cx="8135937" cy="287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50000"/>
              </a:lnSpc>
              <a:defRPr/>
            </a:pPr>
            <a:r>
              <a:rPr lang="it-IT" sz="1600" b="1" dirty="0">
                <a:solidFill>
                  <a:srgbClr val="FFC000"/>
                </a:solidFill>
              </a:rPr>
              <a:t>SERVIZI PER IL CITTADINO</a:t>
            </a:r>
          </a:p>
          <a:p>
            <a:pPr algn="ctr">
              <a:lnSpc>
                <a:spcPct val="250000"/>
              </a:lnSpc>
              <a:defRPr/>
            </a:pPr>
            <a:r>
              <a:rPr lang="it-IT" sz="1600" b="1" dirty="0">
                <a:solidFill>
                  <a:srgbClr val="FFC000"/>
                </a:solidFill>
              </a:rPr>
              <a:t>AUTENTICAZIONE CON PIN </a:t>
            </a:r>
          </a:p>
          <a:p>
            <a:pPr algn="ctr">
              <a:lnSpc>
                <a:spcPct val="250000"/>
              </a:lnSpc>
              <a:defRPr/>
            </a:pPr>
            <a:r>
              <a:rPr lang="it-IT" sz="1600" b="1" dirty="0">
                <a:solidFill>
                  <a:srgbClr val="FFC000"/>
                </a:solidFill>
              </a:rPr>
              <a:t>INVIO DOMANDE </a:t>
            </a:r>
            <a:r>
              <a:rPr lang="it-IT" sz="1600" b="1" dirty="0" err="1">
                <a:solidFill>
                  <a:srgbClr val="FFC000"/>
                </a:solidFill>
              </a:rPr>
              <a:t>DI</a:t>
            </a:r>
            <a:r>
              <a:rPr lang="it-IT" sz="1600" b="1" dirty="0">
                <a:solidFill>
                  <a:srgbClr val="FFC000"/>
                </a:solidFill>
              </a:rPr>
              <a:t> PRESTAZIONI A SOSTEGNO DEL REDDITO</a:t>
            </a:r>
          </a:p>
          <a:p>
            <a:pPr algn="ctr">
              <a:lnSpc>
                <a:spcPct val="250000"/>
              </a:lnSpc>
              <a:defRPr/>
            </a:pPr>
            <a:r>
              <a:rPr lang="it-IT" sz="1600" b="1" dirty="0">
                <a:solidFill>
                  <a:srgbClr val="FFC000"/>
                </a:solidFill>
              </a:rPr>
              <a:t>ASDI</a:t>
            </a:r>
          </a:p>
          <a:p>
            <a:pPr algn="ctr">
              <a:lnSpc>
                <a:spcPct val="250000"/>
              </a:lnSpc>
              <a:defRPr/>
            </a:pPr>
            <a:r>
              <a:rPr lang="it-IT" sz="1600" b="1" dirty="0">
                <a:solidFill>
                  <a:srgbClr val="FFC000"/>
                </a:solidFill>
              </a:rPr>
              <a:t>COMUNICAZIONI ASDI- COM</a:t>
            </a:r>
          </a:p>
        </p:txBody>
      </p:sp>
      <p:sp>
        <p:nvSpPr>
          <p:cNvPr id="8" name="Freccia in giù 7"/>
          <p:cNvSpPr/>
          <p:nvPr/>
        </p:nvSpPr>
        <p:spPr>
          <a:xfrm>
            <a:off x="4356100" y="4149725"/>
            <a:ext cx="360363" cy="2159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Freccia in giù 11"/>
          <p:cNvSpPr/>
          <p:nvPr/>
        </p:nvSpPr>
        <p:spPr>
          <a:xfrm>
            <a:off x="4356100" y="4724400"/>
            <a:ext cx="360363" cy="21748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Freccia in giù 12"/>
          <p:cNvSpPr/>
          <p:nvPr/>
        </p:nvSpPr>
        <p:spPr>
          <a:xfrm>
            <a:off x="4356100" y="5373688"/>
            <a:ext cx="360363" cy="2159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Freccia in giù 13"/>
          <p:cNvSpPr/>
          <p:nvPr/>
        </p:nvSpPr>
        <p:spPr>
          <a:xfrm>
            <a:off x="4356100" y="5949950"/>
            <a:ext cx="360363" cy="2159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1"/>
            <a:ext cx="8351837" cy="4748188"/>
          </a:xfrm>
          <a:ln>
            <a:solidFill>
              <a:schemeClr val="bg2">
                <a:lumMod val="40000"/>
                <a:lumOff val="60000"/>
              </a:schemeClr>
            </a:solidFill>
          </a:ln>
        </p:spPr>
        <p:txBody>
          <a:bodyPr/>
          <a:lstStyle/>
          <a:p>
            <a:pPr eaLnBrk="1" hangingPunct="1"/>
            <a:endParaRPr lang="it-IT" altLang="it-IT" sz="2000" dirty="0" smtClean="0">
              <a:solidFill>
                <a:schemeClr val="bg1"/>
              </a:solidFill>
            </a:endParaRPr>
          </a:p>
          <a:p>
            <a:pPr eaLnBrk="1" hangingPunct="1"/>
            <a:endParaRPr lang="it-IT" altLang="it-IT" sz="2000" b="1" dirty="0" smtClean="0">
              <a:solidFill>
                <a:schemeClr val="bg1"/>
              </a:solidFill>
            </a:endParaRPr>
          </a:p>
          <a:p>
            <a:pPr eaLnBrk="1" hangingPunct="1"/>
            <a:endParaRPr lang="it-IT" altLang="it-IT" sz="2000" b="1" dirty="0">
              <a:solidFill>
                <a:schemeClr val="bg1"/>
              </a:solidFill>
            </a:endParaRPr>
          </a:p>
          <a:p>
            <a:pPr eaLnBrk="1" hangingPunct="1"/>
            <a:endParaRPr lang="it-IT" altLang="it-IT" sz="2000" b="1" dirty="0" smtClean="0">
              <a:solidFill>
                <a:schemeClr val="bg1"/>
              </a:solidFill>
            </a:endParaRPr>
          </a:p>
          <a:p>
            <a:pPr eaLnBrk="1" hangingPunct="1"/>
            <a:r>
              <a:rPr lang="it-IT" altLang="it-IT" sz="2800" b="1" i="1" dirty="0" smtClean="0">
                <a:solidFill>
                  <a:schemeClr val="bg1"/>
                </a:solidFill>
              </a:rPr>
              <a:t>Programma Garanzia Giovani</a:t>
            </a:r>
          </a:p>
          <a:p>
            <a:pPr eaLnBrk="1" hangingPunct="1"/>
            <a:r>
              <a:rPr lang="it-IT" altLang="it-IT" sz="2800" b="1" i="1" dirty="0">
                <a:solidFill>
                  <a:schemeClr val="bg1"/>
                </a:solidFill>
              </a:rPr>
              <a:t>e</a:t>
            </a:r>
            <a:r>
              <a:rPr lang="it-IT" altLang="it-IT" sz="2800" b="1" i="1" dirty="0" smtClean="0">
                <a:solidFill>
                  <a:schemeClr val="bg1"/>
                </a:solidFill>
              </a:rPr>
              <a:t> </a:t>
            </a:r>
            <a:endParaRPr lang="it-IT" altLang="it-IT" sz="2800" b="1" i="1" dirty="0">
              <a:solidFill>
                <a:schemeClr val="bg1"/>
              </a:solidFill>
            </a:endParaRPr>
          </a:p>
          <a:p>
            <a:pPr eaLnBrk="1" hangingPunct="1"/>
            <a:r>
              <a:rPr lang="it-IT" altLang="it-IT" sz="2800" b="1" i="1" dirty="0" smtClean="0">
                <a:solidFill>
                  <a:schemeClr val="bg1"/>
                </a:solidFill>
              </a:rPr>
              <a:t>Super Bonus Occupazionale</a:t>
            </a:r>
            <a:endParaRPr lang="it-IT" altLang="it-IT" sz="2800" i="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a:solidFill>
                  <a:srgbClr val="FFFFFF"/>
                </a:solidFill>
              </a:rPr>
              <a:pPr>
                <a:spcBef>
                  <a:spcPct val="0"/>
                </a:spcBef>
                <a:buFontTx/>
                <a:buNone/>
              </a:pPr>
              <a:t>437</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956399"/>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bg2">
                <a:lumMod val="40000"/>
                <a:lumOff val="60000"/>
              </a:schemeClr>
            </a:solidFill>
          </a:ln>
        </p:spPr>
        <p:txBody>
          <a:bodyPr/>
          <a:lstStyle/>
          <a:p>
            <a:pPr eaLnBrk="1" hangingPunct="1"/>
            <a:endParaRPr lang="it-IT" altLang="it-IT" sz="2000" b="1" i="1" dirty="0" smtClean="0">
              <a:solidFill>
                <a:schemeClr val="bg1"/>
              </a:solidFill>
            </a:endParaRPr>
          </a:p>
          <a:p>
            <a:pPr eaLnBrk="1" hangingPunct="1"/>
            <a:r>
              <a:rPr lang="it-IT" altLang="it-IT" sz="2000" b="1" i="1" dirty="0" smtClean="0">
                <a:solidFill>
                  <a:schemeClr val="bg1"/>
                </a:solidFill>
              </a:rPr>
              <a:t>Decreto </a:t>
            </a:r>
            <a:r>
              <a:rPr lang="it-IT" altLang="it-IT" sz="2000" b="1" i="1" dirty="0">
                <a:solidFill>
                  <a:schemeClr val="bg1"/>
                </a:solidFill>
              </a:rPr>
              <a:t>Direttoriale n. 1709 dell'8 agosto 2014</a:t>
            </a:r>
          </a:p>
          <a:p>
            <a:pPr eaLnBrk="1" hangingPunct="1"/>
            <a:r>
              <a:rPr lang="it-IT" altLang="it-IT" sz="2000" b="1" i="1" dirty="0" smtClean="0">
                <a:solidFill>
                  <a:schemeClr val="bg1"/>
                </a:solidFill>
              </a:rPr>
              <a:t>Circolare </a:t>
            </a:r>
            <a:r>
              <a:rPr lang="it-IT" altLang="it-IT" sz="2000" b="1" i="1" dirty="0">
                <a:solidFill>
                  <a:schemeClr val="bg1"/>
                </a:solidFill>
              </a:rPr>
              <a:t>INPS n. 118 del 3 ottobre 2014</a:t>
            </a:r>
          </a:p>
          <a:p>
            <a:pPr eaLnBrk="1" hangingPunct="1"/>
            <a:r>
              <a:rPr lang="it-IT" altLang="it-IT" sz="2000" b="1" i="1" dirty="0" smtClean="0">
                <a:solidFill>
                  <a:schemeClr val="bg1"/>
                </a:solidFill>
              </a:rPr>
              <a:t>Messaggio </a:t>
            </a:r>
            <a:r>
              <a:rPr lang="it-IT" altLang="it-IT" sz="2000" b="1" i="1" dirty="0">
                <a:solidFill>
                  <a:schemeClr val="bg1"/>
                </a:solidFill>
              </a:rPr>
              <a:t>INPS n. 7598 del 9 ottobre 2014</a:t>
            </a:r>
          </a:p>
          <a:p>
            <a:pPr eaLnBrk="1" hangingPunct="1"/>
            <a:r>
              <a:rPr lang="it-IT" altLang="it-IT" sz="2000" b="1" i="1" dirty="0" smtClean="0">
                <a:solidFill>
                  <a:schemeClr val="bg1"/>
                </a:solidFill>
              </a:rPr>
              <a:t>Decreto </a:t>
            </a:r>
            <a:r>
              <a:rPr lang="it-IT" altLang="it-IT" sz="2000" b="1" i="1" dirty="0">
                <a:solidFill>
                  <a:schemeClr val="bg1"/>
                </a:solidFill>
              </a:rPr>
              <a:t>Direttoriale n.63 del 2 dicembre 2014 	</a:t>
            </a:r>
          </a:p>
          <a:p>
            <a:pPr eaLnBrk="1" hangingPunct="1"/>
            <a:r>
              <a:rPr lang="it-IT" altLang="it-IT" sz="2000" b="1" i="1" dirty="0" smtClean="0">
                <a:solidFill>
                  <a:schemeClr val="bg1"/>
                </a:solidFill>
              </a:rPr>
              <a:t>Messaggio </a:t>
            </a:r>
            <a:r>
              <a:rPr lang="it-IT" altLang="it-IT" sz="2000" b="1" i="1" dirty="0">
                <a:solidFill>
                  <a:schemeClr val="bg1"/>
                </a:solidFill>
              </a:rPr>
              <a:t>INPS n. 9956 del 30 dicembre 2014</a:t>
            </a:r>
          </a:p>
          <a:p>
            <a:pPr eaLnBrk="1" hangingPunct="1"/>
            <a:r>
              <a:rPr lang="it-IT" altLang="it-IT" sz="2000" b="1" i="1" dirty="0" smtClean="0">
                <a:solidFill>
                  <a:schemeClr val="bg1"/>
                </a:solidFill>
              </a:rPr>
              <a:t>Decreto </a:t>
            </a:r>
            <a:r>
              <a:rPr lang="it-IT" altLang="it-IT" sz="2000" b="1" i="1" dirty="0">
                <a:solidFill>
                  <a:schemeClr val="bg1"/>
                </a:solidFill>
              </a:rPr>
              <a:t>Direttoriale n.11 del 23 gennaio 2015 </a:t>
            </a:r>
          </a:p>
          <a:p>
            <a:pPr eaLnBrk="1" hangingPunct="1"/>
            <a:r>
              <a:rPr lang="it-IT" altLang="it-IT" sz="2000" b="1" i="1" dirty="0" smtClean="0">
                <a:solidFill>
                  <a:schemeClr val="bg1"/>
                </a:solidFill>
              </a:rPr>
              <a:t> </a:t>
            </a:r>
            <a:r>
              <a:rPr lang="it-IT" altLang="it-IT" sz="2000" b="1" i="1" dirty="0">
                <a:solidFill>
                  <a:schemeClr val="bg1"/>
                </a:solidFill>
              </a:rPr>
              <a:t>Messaggio INPS n.1316 del 20 febbraio 2015</a:t>
            </a:r>
          </a:p>
          <a:p>
            <a:pPr eaLnBrk="1" hangingPunct="1"/>
            <a:r>
              <a:rPr lang="it-IT" altLang="it-IT" sz="2000" b="1" i="1" dirty="0" smtClean="0">
                <a:solidFill>
                  <a:schemeClr val="bg1"/>
                </a:solidFill>
              </a:rPr>
              <a:t>Decreto </a:t>
            </a:r>
            <a:r>
              <a:rPr lang="it-IT" altLang="it-IT" sz="2000" b="1" i="1" dirty="0">
                <a:solidFill>
                  <a:schemeClr val="bg1"/>
                </a:solidFill>
              </a:rPr>
              <a:t>Direttoriale n.169 del 28 maggio 2015</a:t>
            </a:r>
          </a:p>
          <a:p>
            <a:pPr eaLnBrk="1" hangingPunct="1"/>
            <a:r>
              <a:rPr lang="it-IT" altLang="it-IT" sz="2000" b="1" i="1" dirty="0" smtClean="0">
                <a:solidFill>
                  <a:schemeClr val="bg1"/>
                </a:solidFill>
              </a:rPr>
              <a:t>Circolare </a:t>
            </a:r>
            <a:r>
              <a:rPr lang="it-IT" altLang="it-IT" sz="2000" b="1" i="1" dirty="0">
                <a:solidFill>
                  <a:schemeClr val="bg1"/>
                </a:solidFill>
              </a:rPr>
              <a:t>n.129 del 26 giugno </a:t>
            </a:r>
            <a:r>
              <a:rPr lang="it-IT" altLang="it-IT" sz="2000" b="1" i="1" dirty="0" smtClean="0">
                <a:solidFill>
                  <a:schemeClr val="bg1"/>
                </a:solidFill>
              </a:rPr>
              <a:t>2015</a:t>
            </a:r>
            <a:endParaRPr lang="it-IT" altLang="it-IT" sz="2000" b="1" i="1" dirty="0">
              <a:solidFill>
                <a:schemeClr val="bg1"/>
              </a:solidFill>
            </a:endParaRPr>
          </a:p>
          <a:p>
            <a:pPr eaLnBrk="1" hangingPunct="1"/>
            <a:r>
              <a:rPr lang="it-IT" altLang="it-IT" sz="2000" b="1" i="1" dirty="0" smtClean="0">
                <a:solidFill>
                  <a:schemeClr val="bg1"/>
                </a:solidFill>
              </a:rPr>
              <a:t>Decreto </a:t>
            </a:r>
            <a:r>
              <a:rPr lang="it-IT" altLang="it-IT" sz="2000" b="1" i="1" dirty="0">
                <a:solidFill>
                  <a:schemeClr val="bg1"/>
                </a:solidFill>
              </a:rPr>
              <a:t>Direttoriale n. 385/II/2015 del 24 novembre 2015</a:t>
            </a:r>
          </a:p>
          <a:p>
            <a:pPr eaLnBrk="1" hangingPunct="1"/>
            <a:r>
              <a:rPr lang="it-IT" altLang="it-IT" sz="2000" b="1" i="1" dirty="0" smtClean="0">
                <a:solidFill>
                  <a:schemeClr val="bg1"/>
                </a:solidFill>
              </a:rPr>
              <a:t>Circolare </a:t>
            </a:r>
            <a:r>
              <a:rPr lang="it-IT" altLang="it-IT" sz="2000" b="1" i="1" dirty="0">
                <a:solidFill>
                  <a:schemeClr val="bg1"/>
                </a:solidFill>
              </a:rPr>
              <a:t>n. 32 del 16 febbraio 2016</a:t>
            </a:r>
          </a:p>
          <a:p>
            <a:pPr eaLnBrk="1" hangingPunct="1"/>
            <a:r>
              <a:rPr lang="it-IT" altLang="it-IT" sz="2000" b="1" i="1" dirty="0" smtClean="0">
                <a:solidFill>
                  <a:schemeClr val="bg1"/>
                </a:solidFill>
              </a:rPr>
              <a:t>Decreto </a:t>
            </a:r>
            <a:r>
              <a:rPr lang="it-IT" altLang="it-IT" sz="2000" b="1" i="1" dirty="0">
                <a:solidFill>
                  <a:schemeClr val="bg1"/>
                </a:solidFill>
              </a:rPr>
              <a:t>Direttoriale n. 16/II/2016 del 3 febbraio 2016</a:t>
            </a:r>
          </a:p>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eaLnBrk="1" hangingPunct="1"/>
            <a:endParaRPr lang="it-IT" altLang="it-IT" sz="2800" i="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438</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476672"/>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122661"/>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bg2">
                <a:lumMod val="40000"/>
                <a:lumOff val="60000"/>
              </a:schemeClr>
            </a:solidFill>
          </a:ln>
        </p:spPr>
        <p:txBody>
          <a:bodyPr/>
          <a:lstStyle/>
          <a:p>
            <a:pPr eaLnBrk="1" hangingPunct="1"/>
            <a:endParaRPr lang="it-IT" altLang="it-IT" sz="2000" b="1" i="1" dirty="0" smtClean="0">
              <a:solidFill>
                <a:schemeClr val="bg1"/>
              </a:solidFill>
            </a:endParaRPr>
          </a:p>
          <a:p>
            <a:pPr eaLnBrk="1" hangingPunct="1"/>
            <a:endParaRPr lang="it-IT" altLang="it-IT" sz="2000" b="1" i="1" dirty="0" smtClean="0">
              <a:solidFill>
                <a:schemeClr val="bg1"/>
              </a:solidFill>
            </a:endParaRPr>
          </a:p>
          <a:p>
            <a:pPr eaLnBrk="1" hangingPunct="1"/>
            <a:r>
              <a:rPr lang="it-IT" altLang="it-IT" sz="2000" dirty="0" smtClean="0">
                <a:solidFill>
                  <a:schemeClr val="bg1"/>
                </a:solidFill>
              </a:rPr>
              <a:t>Pubblicato in data 02 Ottobre 2014, sul sito del Ministero del Lavoro, il Decreto Direttoriale n. 1709 dell’ 8 Agosto 2014 recante disposizioni in merito alla concessione ai datori di un Bonus di importo variabile per le assunzioni a tempo indeterminato o determinato (almeno 6 mesi) di giovani inoccupati, in relazione al «Programma operativo Iniziativa occupazione giovani» (</a:t>
            </a:r>
            <a:r>
              <a:rPr lang="it-IT" altLang="it-IT" sz="2000" b="1" dirty="0" smtClean="0">
                <a:solidFill>
                  <a:schemeClr val="bg1"/>
                </a:solidFill>
              </a:rPr>
              <a:t>Programma Garanzia Giovani</a:t>
            </a:r>
            <a:r>
              <a:rPr lang="it-IT" altLang="it-IT" sz="2000" dirty="0" smtClean="0">
                <a:solidFill>
                  <a:schemeClr val="bg1"/>
                </a:solidFill>
              </a:rPr>
              <a:t>)</a:t>
            </a:r>
            <a:endParaRPr lang="it-IT" altLang="it-IT" sz="28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439</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580112" y="4847131"/>
            <a:ext cx="2448272"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bg1"/>
                </a:solidFill>
              </a:rPr>
              <a:t>M.L. </a:t>
            </a:r>
          </a:p>
          <a:p>
            <a:pPr algn="ctr"/>
            <a:r>
              <a:rPr lang="it-IT" sz="1400" b="1" dirty="0" smtClean="0">
                <a:solidFill>
                  <a:schemeClr val="bg1"/>
                </a:solidFill>
              </a:rPr>
              <a:t>D.D. n. 1709  8/8/14</a:t>
            </a:r>
            <a:endParaRPr lang="it-IT" sz="1400" b="1" dirty="0">
              <a:solidFill>
                <a:schemeClr val="bg1"/>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615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a:solidFill>
                  <a:schemeClr val="bg1"/>
                </a:solidFill>
              </a:rPr>
              <a:t>ANZIANITÀ DI EFFETTIVO </a:t>
            </a:r>
            <a:r>
              <a:rPr lang="it-IT" altLang="it-IT" sz="2000" b="1" i="1" dirty="0" smtClean="0">
                <a:solidFill>
                  <a:schemeClr val="bg1"/>
                </a:solidFill>
              </a:rPr>
              <a:t>LAVORO</a:t>
            </a:r>
          </a:p>
          <a:p>
            <a:pPr algn="just" eaLnBrk="1" hangingPunct="1">
              <a:defRPr/>
            </a:pPr>
            <a:endParaRPr lang="it-IT" altLang="it-IT" sz="2000" b="1" i="1" dirty="0">
              <a:solidFill>
                <a:schemeClr val="bg1"/>
              </a:solidFill>
            </a:endParaRPr>
          </a:p>
          <a:p>
            <a:pPr algn="just" eaLnBrk="1" hangingPunct="1">
              <a:defRPr/>
            </a:pPr>
            <a:r>
              <a:rPr lang="it-IT" altLang="it-IT" sz="2000" dirty="0">
                <a:solidFill>
                  <a:schemeClr val="bg1"/>
                </a:solidFill>
              </a:rPr>
              <a:t>Il </a:t>
            </a:r>
            <a:r>
              <a:rPr lang="it-IT" altLang="it-IT" sz="2000" dirty="0" err="1">
                <a:solidFill>
                  <a:schemeClr val="bg1"/>
                </a:solidFill>
              </a:rPr>
              <a:t>D.Lgs</a:t>
            </a:r>
            <a:r>
              <a:rPr lang="it-IT" altLang="it-IT" sz="2000" dirty="0">
                <a:solidFill>
                  <a:schemeClr val="bg1"/>
                </a:solidFill>
              </a:rPr>
              <a:t> n. 148/2015 ha introdotto, </a:t>
            </a:r>
            <a:r>
              <a:rPr lang="it-IT" altLang="it-IT" sz="2000" b="1" dirty="0">
                <a:solidFill>
                  <a:schemeClr val="bg1"/>
                </a:solidFill>
              </a:rPr>
              <a:t>anche</a:t>
            </a:r>
            <a:r>
              <a:rPr lang="it-IT" altLang="it-IT" sz="2000" dirty="0">
                <a:solidFill>
                  <a:schemeClr val="bg1"/>
                </a:solidFill>
              </a:rPr>
              <a:t> per l’accesso </a:t>
            </a:r>
            <a:r>
              <a:rPr lang="it-IT" altLang="it-IT" sz="2000" b="1" dirty="0">
                <a:solidFill>
                  <a:schemeClr val="bg1"/>
                </a:solidFill>
              </a:rPr>
              <a:t>alla CIGO</a:t>
            </a:r>
            <a:r>
              <a:rPr lang="it-IT" altLang="it-IT" sz="2000" dirty="0">
                <a:solidFill>
                  <a:schemeClr val="bg1"/>
                </a:solidFill>
              </a:rPr>
              <a:t>, il requisito del possesso, </a:t>
            </a:r>
            <a:r>
              <a:rPr lang="it-IT" altLang="it-IT" sz="2000" b="1" u="sng" dirty="0">
                <a:solidFill>
                  <a:schemeClr val="bg1"/>
                </a:solidFill>
              </a:rPr>
              <a:t>presso l’unità produttiva </a:t>
            </a:r>
            <a:r>
              <a:rPr lang="it-IT" altLang="it-IT" sz="2000" dirty="0">
                <a:solidFill>
                  <a:schemeClr val="bg1"/>
                </a:solidFill>
              </a:rPr>
              <a:t>per la quale è richiesto il trattamento, di un’anzianità di </a:t>
            </a:r>
            <a:r>
              <a:rPr lang="it-IT" altLang="it-IT" sz="2000" b="1" dirty="0">
                <a:solidFill>
                  <a:schemeClr val="bg1"/>
                </a:solidFill>
              </a:rPr>
              <a:t>effettivo lavoro di almeno 90 giorni </a:t>
            </a:r>
            <a:r>
              <a:rPr lang="it-IT" altLang="it-IT" sz="2000" dirty="0">
                <a:solidFill>
                  <a:schemeClr val="bg1"/>
                </a:solidFill>
              </a:rPr>
              <a:t>alla data di presentazione della relativa domanda di concessione</a:t>
            </a:r>
            <a:r>
              <a:rPr lang="it-IT" altLang="it-IT" sz="2000" dirty="0" smtClean="0">
                <a:solidFill>
                  <a:schemeClr val="bg1"/>
                </a:solidFill>
              </a:rPr>
              <a:t>.</a:t>
            </a:r>
          </a:p>
          <a:p>
            <a:pPr algn="just" eaLnBrk="1" hangingPunct="1">
              <a:defRPr/>
            </a:pPr>
            <a:endParaRPr lang="it-IT" altLang="it-IT" sz="2000" b="1" dirty="0">
              <a:solidFill>
                <a:schemeClr val="bg1"/>
              </a:solidFill>
            </a:endParaRPr>
          </a:p>
          <a:p>
            <a:pPr algn="just" eaLnBrk="1" hangingPunct="1">
              <a:defRPr/>
            </a:pPr>
            <a:r>
              <a:rPr lang="it-IT" altLang="it-IT" sz="2000" b="1" dirty="0" smtClean="0">
                <a:solidFill>
                  <a:schemeClr val="bg1"/>
                </a:solidFill>
              </a:rPr>
              <a:t>L’INPS </a:t>
            </a:r>
            <a:r>
              <a:rPr lang="it-IT" altLang="it-IT" sz="2000" b="1" dirty="0">
                <a:solidFill>
                  <a:schemeClr val="bg1"/>
                </a:solidFill>
              </a:rPr>
              <a:t>specifica che si tratta delle giornate di effettiva presenza al lavoro a prescindere dalla loro durata </a:t>
            </a:r>
            <a:r>
              <a:rPr lang="it-IT" altLang="it-IT" sz="2000" b="1" dirty="0" smtClean="0">
                <a:solidFill>
                  <a:schemeClr val="bg1"/>
                </a:solidFill>
              </a:rPr>
              <a:t>oraria:</a:t>
            </a:r>
            <a:endParaRPr lang="it-IT" altLang="it-IT" sz="2000" b="1" dirty="0">
              <a:solidFill>
                <a:schemeClr val="bg1"/>
              </a:solidFill>
            </a:endParaRPr>
          </a:p>
        </p:txBody>
      </p:sp>
      <p:sp>
        <p:nvSpPr>
          <p:cNvPr id="491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5BC444-5F5B-4DA7-A3BA-F9D5AA38F5C3}" type="slidenum">
              <a:rPr lang="it-IT" altLang="it-IT" sz="1200">
                <a:solidFill>
                  <a:srgbClr val="FFFFFF"/>
                </a:solidFill>
              </a:rPr>
              <a:pPr>
                <a:spcBef>
                  <a:spcPct val="0"/>
                </a:spcBef>
                <a:buFontTx/>
                <a:buNone/>
              </a:pPr>
              <a:t>44</a:t>
            </a:fld>
            <a:endParaRPr lang="it-IT" altLang="it-IT" sz="1200">
              <a:solidFill>
                <a:srgbClr val="FFFFFF"/>
              </a:solidFill>
            </a:endParaRPr>
          </a:p>
        </p:txBody>
      </p:sp>
      <p:pic>
        <p:nvPicPr>
          <p:cNvPr id="491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EC48E8BB-965C-4E2B-8BFD-F9FFE34377BB}"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95963" y="54324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Freccia in giù 2"/>
          <p:cNvSpPr/>
          <p:nvPr/>
        </p:nvSpPr>
        <p:spPr>
          <a:xfrm>
            <a:off x="4402138" y="5243513"/>
            <a:ext cx="484187"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4916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bg2">
                <a:lumMod val="40000"/>
                <a:lumOff val="60000"/>
              </a:schemeClr>
            </a:solidFill>
          </a:ln>
        </p:spPr>
        <p:txBody>
          <a:bodyPr/>
          <a:lstStyle/>
          <a:p>
            <a:pPr eaLnBrk="1" hangingPunct="1"/>
            <a:endParaRPr lang="it-IT" altLang="it-IT" sz="2000" b="1" i="1" dirty="0" smtClean="0">
              <a:solidFill>
                <a:schemeClr val="bg1"/>
              </a:solidFill>
            </a:endParaRPr>
          </a:p>
          <a:p>
            <a:pPr eaLnBrk="1" hangingPunct="1"/>
            <a:endParaRPr lang="it-IT" altLang="it-IT" sz="2000" b="1" i="1" dirty="0" smtClean="0">
              <a:solidFill>
                <a:schemeClr val="bg1"/>
              </a:solidFill>
            </a:endParaRPr>
          </a:p>
          <a:p>
            <a:pPr algn="just" eaLnBrk="1" hangingPunct="1"/>
            <a:r>
              <a:rPr lang="it-IT" altLang="it-IT" sz="2000" dirty="0">
                <a:solidFill>
                  <a:schemeClr val="bg1"/>
                </a:solidFill>
              </a:rPr>
              <a:t>Il  bonus,  fruibile  per  le  assunzioni  effettuate  dal  3  ottobre 2014  e  fino  al  30  giugno  2017,  d’importo  variabile  tra  i 1.500,00   e   i   6.000,00   euro,   spetta   per   le   assunzioni effettuate  dal  3  ottobre  2014  (fino  ad  esaurimento  degli stanziamenti territoriali) previa presentazione telematica di una domanda secondo le indicazioni fornite dall’INPS con la Circolare  n. 118 del 3 ottobre  2014. </a:t>
            </a:r>
            <a:endParaRPr lang="it-IT" altLang="it-IT" sz="28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440</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4823483" y="4750380"/>
            <a:ext cx="3240360" cy="130946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bg1"/>
                </a:solidFill>
              </a:rPr>
              <a:t>M.L. - D.D. n. 1709  8/8/14</a:t>
            </a:r>
          </a:p>
          <a:p>
            <a:pPr algn="ctr"/>
            <a:r>
              <a:rPr lang="it-IT" sz="1400" b="1" dirty="0" smtClean="0">
                <a:solidFill>
                  <a:schemeClr val="bg1"/>
                </a:solidFill>
              </a:rPr>
              <a:t>INPS, circ. 118/2014</a:t>
            </a:r>
            <a:endParaRPr lang="it-IT" sz="1400" b="1" dirty="0">
              <a:solidFill>
                <a:schemeClr val="bg1"/>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140368"/>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i="1" dirty="0" smtClean="0">
              <a:solidFill>
                <a:schemeClr val="bg1"/>
              </a:solidFill>
            </a:endParaRPr>
          </a:p>
          <a:p>
            <a:pPr algn="just" eaLnBrk="1" hangingPunct="1"/>
            <a:r>
              <a:rPr lang="it-IT" altLang="it-IT" sz="2000" b="1" dirty="0" smtClean="0">
                <a:solidFill>
                  <a:schemeClr val="bg1"/>
                </a:solidFill>
              </a:rPr>
              <a:t>Gli  </a:t>
            </a:r>
            <a:r>
              <a:rPr lang="it-IT" altLang="it-IT" sz="2000" b="1" dirty="0">
                <a:solidFill>
                  <a:schemeClr val="bg1"/>
                </a:solidFill>
              </a:rPr>
              <a:t>aspiranti  lavoratori</a:t>
            </a:r>
            <a:r>
              <a:rPr lang="it-IT" altLang="it-IT" sz="2000" dirty="0">
                <a:solidFill>
                  <a:schemeClr val="bg1"/>
                </a:solidFill>
              </a:rPr>
              <a:t>,  in  possesso  dei  requisiti  richiesti,  si registrano       al       citato       Programma       tramite       il       sito </a:t>
            </a:r>
            <a:r>
              <a:rPr lang="it-IT" altLang="it-IT" sz="2000" b="1" dirty="0">
                <a:solidFill>
                  <a:schemeClr val="bg1"/>
                </a:solidFill>
              </a:rPr>
              <a:t>www.garanziagiovani.gov.it</a:t>
            </a:r>
            <a:r>
              <a:rPr lang="it-IT" altLang="it-IT" sz="2000" dirty="0">
                <a:solidFill>
                  <a:schemeClr val="bg1"/>
                </a:solidFill>
              </a:rPr>
              <a:t>  al  quale  poi  accedono  le  imprese che necessitano di personale.</a:t>
            </a:r>
          </a:p>
          <a:p>
            <a:pPr algn="just" eaLnBrk="1" hangingPunct="1"/>
            <a:endParaRPr lang="it-IT" altLang="it-IT" sz="2000" dirty="0">
              <a:solidFill>
                <a:schemeClr val="bg1"/>
              </a:solidFill>
            </a:endParaRPr>
          </a:p>
          <a:p>
            <a:pPr algn="just" eaLnBrk="1" hangingPunct="1"/>
            <a:r>
              <a:rPr lang="it-IT" altLang="it-IT" sz="2000" dirty="0">
                <a:solidFill>
                  <a:schemeClr val="bg1"/>
                </a:solidFill>
              </a:rPr>
              <a:t>Il  </a:t>
            </a:r>
            <a:r>
              <a:rPr lang="it-IT" altLang="it-IT" sz="2000" dirty="0" smtClean="0">
                <a:solidFill>
                  <a:schemeClr val="bg1"/>
                </a:solidFill>
              </a:rPr>
              <a:t>beneficio:</a:t>
            </a:r>
          </a:p>
          <a:p>
            <a:pPr marL="342900" indent="-342900" algn="just" eaLnBrk="1" hangingPunct="1">
              <a:buFont typeface="Arial" panose="020B0604020202020204" pitchFamily="34" charset="0"/>
              <a:buChar char="•"/>
            </a:pPr>
            <a:r>
              <a:rPr lang="it-IT" altLang="it-IT" sz="2000" dirty="0" smtClean="0">
                <a:solidFill>
                  <a:schemeClr val="bg1"/>
                </a:solidFill>
              </a:rPr>
              <a:t>è  </a:t>
            </a:r>
            <a:r>
              <a:rPr lang="it-IT" altLang="it-IT" sz="2000" dirty="0">
                <a:solidFill>
                  <a:schemeClr val="bg1"/>
                </a:solidFill>
              </a:rPr>
              <a:t>concesso  con  </a:t>
            </a:r>
            <a:r>
              <a:rPr lang="it-IT" altLang="it-IT" sz="2000" b="1" dirty="0">
                <a:solidFill>
                  <a:schemeClr val="bg1"/>
                </a:solidFill>
              </a:rPr>
              <a:t>stanziamenti  diversi  a seconda  delle  Regioni  </a:t>
            </a:r>
            <a:r>
              <a:rPr lang="it-IT" altLang="it-IT" sz="2000" dirty="0">
                <a:solidFill>
                  <a:schemeClr val="bg1"/>
                </a:solidFill>
              </a:rPr>
              <a:t>coinvolte  (non  tutte  lo  sono),  </a:t>
            </a:r>
          </a:p>
          <a:p>
            <a:pPr marL="342900" indent="-342900" algn="just" eaLnBrk="1" hangingPunct="1">
              <a:buFont typeface="Arial" panose="020B0604020202020204" pitchFamily="34" charset="0"/>
              <a:buChar char="•"/>
            </a:pPr>
            <a:r>
              <a:rPr lang="it-IT" altLang="it-IT" sz="2000" b="1" dirty="0" smtClean="0">
                <a:solidFill>
                  <a:schemeClr val="bg1"/>
                </a:solidFill>
              </a:rPr>
              <a:t>per </a:t>
            </a:r>
            <a:r>
              <a:rPr lang="it-IT" altLang="it-IT" sz="2000" b="1" dirty="0">
                <a:solidFill>
                  <a:schemeClr val="bg1"/>
                </a:solidFill>
              </a:rPr>
              <a:t>ognuno   dei   territori   evidenziati   possono   variare   anche   le tipologie  di  contratti  di  lavor</a:t>
            </a:r>
            <a:r>
              <a:rPr lang="it-IT" altLang="it-IT" sz="2000" dirty="0">
                <a:solidFill>
                  <a:schemeClr val="bg1"/>
                </a:solidFill>
              </a:rPr>
              <a:t>o  stipulati  che  permettono  la fruizione del bonus</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441</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148064" y="5445224"/>
            <a:ext cx="3240360" cy="936104"/>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bg1"/>
                </a:solidFill>
              </a:rPr>
              <a:t>M.L. - D.D. n. 1709  8/8/14</a:t>
            </a:r>
          </a:p>
          <a:p>
            <a:pPr algn="ctr"/>
            <a:r>
              <a:rPr lang="it-IT" sz="1400" b="1" dirty="0" smtClean="0">
                <a:solidFill>
                  <a:schemeClr val="bg1"/>
                </a:solidFill>
              </a:rPr>
              <a:t>INPS, circ. 118/2014</a:t>
            </a:r>
            <a:endParaRPr lang="it-IT" sz="1400" b="1" dirty="0">
              <a:solidFill>
                <a:schemeClr val="bg1"/>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608108"/>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i="1" dirty="0" smtClean="0">
              <a:solidFill>
                <a:schemeClr val="bg1"/>
              </a:solidFill>
            </a:endParaRPr>
          </a:p>
          <a:p>
            <a:pPr algn="just" eaLnBrk="1" hangingPunct="1"/>
            <a:r>
              <a:rPr lang="it-IT" altLang="it-IT" sz="2000" b="1" dirty="0">
                <a:solidFill>
                  <a:schemeClr val="bg1"/>
                </a:solidFill>
              </a:rPr>
              <a:t>La norma designa </a:t>
            </a:r>
            <a:r>
              <a:rPr lang="it-IT" altLang="it-IT" sz="2000" b="1" dirty="0" smtClean="0">
                <a:solidFill>
                  <a:schemeClr val="bg1"/>
                </a:solidFill>
              </a:rPr>
              <a:t>l’INPS</a:t>
            </a:r>
          </a:p>
          <a:p>
            <a:pPr algn="just" eaLnBrk="1" hangingPunct="1"/>
            <a:endParaRPr lang="it-IT" altLang="it-IT" sz="2000" b="1" dirty="0">
              <a:solidFill>
                <a:schemeClr val="bg1"/>
              </a:solidFill>
            </a:endParaRPr>
          </a:p>
          <a:p>
            <a:pPr marL="342900" indent="-342900" algn="just" eaLnBrk="1" hangingPunct="1">
              <a:buFont typeface="Arial" panose="020B0604020202020204" pitchFamily="34" charset="0"/>
              <a:buChar char="•"/>
            </a:pPr>
            <a:r>
              <a:rPr lang="it-IT" altLang="it-IT" sz="2000" dirty="0">
                <a:solidFill>
                  <a:schemeClr val="bg1"/>
                </a:solidFill>
              </a:rPr>
              <a:t>sia    come    </a:t>
            </a:r>
            <a:r>
              <a:rPr lang="it-IT" altLang="it-IT" sz="2000" u="sng" dirty="0">
                <a:solidFill>
                  <a:schemeClr val="bg1"/>
                </a:solidFill>
              </a:rPr>
              <a:t>intermediario    demandato    all’erogazione    del beneficio</a:t>
            </a:r>
            <a:r>
              <a:rPr lang="it-IT" altLang="it-IT" sz="2000" dirty="0">
                <a:solidFill>
                  <a:schemeClr val="bg1"/>
                </a:solidFill>
              </a:rPr>
              <a:t>,        mediante    conguaglio    con    la    contribuzione previdenziale mensile dovuta,</a:t>
            </a:r>
          </a:p>
          <a:p>
            <a:pPr marL="342900" indent="-342900" algn="just" eaLnBrk="1" hangingPunct="1">
              <a:buFont typeface="Arial" panose="020B0604020202020204" pitchFamily="34" charset="0"/>
              <a:buChar char="•"/>
            </a:pPr>
            <a:r>
              <a:rPr lang="it-IT" altLang="it-IT" sz="2000" dirty="0">
                <a:solidFill>
                  <a:schemeClr val="bg1"/>
                </a:solidFill>
              </a:rPr>
              <a:t>sia  come  </a:t>
            </a:r>
            <a:r>
              <a:rPr lang="it-IT" altLang="it-IT" sz="2000" u="sng" dirty="0">
                <a:solidFill>
                  <a:schemeClr val="bg1"/>
                </a:solidFill>
              </a:rPr>
              <a:t>soggetto  preposto  al  monitoraggio  delle  risorse utilizzate.</a:t>
            </a:r>
          </a:p>
          <a:p>
            <a:pPr algn="just" eaLnBrk="1" hangingPunct="1"/>
            <a:endParaRPr lang="it-IT" altLang="it-IT" sz="2000" dirty="0">
              <a:solidFill>
                <a:schemeClr val="bg1"/>
              </a:solidFill>
            </a:endParaRPr>
          </a:p>
          <a:p>
            <a:pPr algn="just" eaLnBrk="1" hangingPunct="1"/>
            <a:r>
              <a:rPr lang="it-IT" altLang="it-IT" sz="2000" b="1" dirty="0">
                <a:solidFill>
                  <a:schemeClr val="bg1"/>
                </a:solidFill>
              </a:rPr>
              <a:t>I   datori   di   lavoro   </a:t>
            </a:r>
            <a:r>
              <a:rPr lang="it-IT" altLang="it-IT" sz="2000" dirty="0">
                <a:solidFill>
                  <a:schemeClr val="bg1"/>
                </a:solidFill>
              </a:rPr>
              <a:t>potenzialmente   fruitori   del   beneficio   in oggetto       sono       tutti       quelli       </a:t>
            </a:r>
            <a:r>
              <a:rPr lang="it-IT" altLang="it-IT" sz="2000" b="1" dirty="0">
                <a:solidFill>
                  <a:schemeClr val="bg1"/>
                </a:solidFill>
              </a:rPr>
              <a:t>del       settore       privato</a:t>
            </a:r>
            <a:r>
              <a:rPr lang="it-IT" altLang="it-IT" sz="2000" dirty="0">
                <a:solidFill>
                  <a:schemeClr val="bg1"/>
                </a:solidFill>
              </a:rPr>
              <a:t>, indipendentemente dal fatto che siano o meno imprenditori.</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442</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148064" y="5157192"/>
            <a:ext cx="3240360" cy="130946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bg1"/>
                </a:solidFill>
              </a:rPr>
              <a:t>M.L. - D.D. n. 1709  8/8/14</a:t>
            </a:r>
          </a:p>
          <a:p>
            <a:pPr algn="ctr"/>
            <a:r>
              <a:rPr lang="it-IT" sz="1400" b="1" dirty="0" smtClean="0">
                <a:solidFill>
                  <a:schemeClr val="bg1"/>
                </a:solidFill>
              </a:rPr>
              <a:t>INPS, circ. 118/2014</a:t>
            </a:r>
            <a:endParaRPr lang="it-IT" sz="1400" b="1" dirty="0">
              <a:solidFill>
                <a:schemeClr val="bg1"/>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995946"/>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i="1" dirty="0" smtClean="0">
              <a:solidFill>
                <a:schemeClr val="bg1"/>
              </a:solidFill>
            </a:endParaRPr>
          </a:p>
          <a:p>
            <a:pPr eaLnBrk="1" hangingPunct="1"/>
            <a:r>
              <a:rPr lang="it-IT" altLang="it-IT" sz="2000" b="1" dirty="0">
                <a:solidFill>
                  <a:schemeClr val="bg1"/>
                </a:solidFill>
              </a:rPr>
              <a:t>Requisiti soggettivi dei lavoratori coinvolti</a:t>
            </a:r>
          </a:p>
          <a:p>
            <a:pPr algn="just" eaLnBrk="1" hangingPunct="1"/>
            <a:endParaRPr lang="it-IT" altLang="it-IT" sz="2000" b="1" dirty="0">
              <a:solidFill>
                <a:schemeClr val="bg1"/>
              </a:solidFill>
            </a:endParaRPr>
          </a:p>
          <a:p>
            <a:pPr algn="just" eaLnBrk="1" hangingPunct="1"/>
            <a:r>
              <a:rPr lang="it-IT" altLang="it-IT" sz="2000" dirty="0">
                <a:solidFill>
                  <a:schemeClr val="bg1"/>
                </a:solidFill>
              </a:rPr>
              <a:t>Si tratta di giovani che contemporaneamente:</a:t>
            </a:r>
          </a:p>
          <a:p>
            <a:pPr algn="just" eaLnBrk="1" hangingPunct="1"/>
            <a:endParaRPr lang="it-IT" altLang="it-IT" sz="2000" dirty="0">
              <a:solidFill>
                <a:schemeClr val="bg1"/>
              </a:solidFill>
            </a:endParaRPr>
          </a:p>
          <a:p>
            <a:pPr marL="342900" indent="-342900" algn="just" eaLnBrk="1" hangingPunct="1">
              <a:buFont typeface="Arial" panose="020B0604020202020204" pitchFamily="34" charset="0"/>
              <a:buChar char="•"/>
            </a:pPr>
            <a:r>
              <a:rPr lang="it-IT" altLang="it-IT" sz="2000" dirty="0">
                <a:solidFill>
                  <a:schemeClr val="bg1"/>
                </a:solidFill>
              </a:rPr>
              <a:t>sono registrati al “Programma Garanzia Giovani”</a:t>
            </a:r>
          </a:p>
          <a:p>
            <a:pPr marL="342900" indent="-342900" algn="just" eaLnBrk="1" hangingPunct="1">
              <a:buFont typeface="Arial" panose="020B0604020202020204" pitchFamily="34" charset="0"/>
              <a:buChar char="•"/>
            </a:pPr>
            <a:r>
              <a:rPr lang="it-IT" altLang="it-IT" sz="2000" dirty="0">
                <a:solidFill>
                  <a:schemeClr val="bg1"/>
                </a:solidFill>
              </a:rPr>
              <a:t>hanno un’età compresa tra i 16 e i 29 anni,</a:t>
            </a:r>
          </a:p>
          <a:p>
            <a:pPr marL="342900" indent="-342900" algn="just" eaLnBrk="1" hangingPunct="1">
              <a:buFont typeface="Arial" panose="020B0604020202020204" pitchFamily="34" charset="0"/>
              <a:buChar char="•"/>
            </a:pPr>
            <a:r>
              <a:rPr lang="it-IT" altLang="it-IT" sz="2000" dirty="0">
                <a:solidFill>
                  <a:schemeClr val="bg1"/>
                </a:solidFill>
              </a:rPr>
              <a:t>hanno	assolto	agli	obblighi	di	istruzione/formazione qualora minorenni,</a:t>
            </a:r>
          </a:p>
          <a:p>
            <a:pPr marL="342900" indent="-342900" algn="just" eaLnBrk="1" hangingPunct="1">
              <a:buFont typeface="Arial" panose="020B0604020202020204" pitchFamily="34" charset="0"/>
              <a:buChar char="•"/>
            </a:pPr>
            <a:r>
              <a:rPr lang="it-IT" altLang="it-IT" sz="2000" dirty="0">
                <a:solidFill>
                  <a:schemeClr val="bg1"/>
                </a:solidFill>
              </a:rPr>
              <a:t>non </a:t>
            </a:r>
            <a:r>
              <a:rPr lang="it-IT" altLang="it-IT" sz="2000" dirty="0" smtClean="0">
                <a:solidFill>
                  <a:schemeClr val="bg1"/>
                </a:solidFill>
              </a:rPr>
              <a:t>sono </a:t>
            </a:r>
            <a:r>
              <a:rPr lang="it-IT" altLang="it-IT" sz="2000" dirty="0">
                <a:solidFill>
                  <a:schemeClr val="bg1"/>
                </a:solidFill>
              </a:rPr>
              <a:t>inseriti in percorsi di studio, di formazione, né tanto meno possiedono un’occupazione lavorativa.</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443</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148064" y="5373216"/>
            <a:ext cx="3240360" cy="130946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bg1"/>
                </a:solidFill>
              </a:rPr>
              <a:t>M.L. - D.D. n. 1709  8/8/14</a:t>
            </a:r>
          </a:p>
          <a:p>
            <a:pPr algn="ctr"/>
            <a:r>
              <a:rPr lang="it-IT" sz="1400" b="1" dirty="0" smtClean="0">
                <a:solidFill>
                  <a:schemeClr val="bg1"/>
                </a:solidFill>
              </a:rPr>
              <a:t>INPS, circ. 118/2014</a:t>
            </a:r>
            <a:endParaRPr lang="it-IT" sz="1400" b="1" dirty="0">
              <a:solidFill>
                <a:schemeClr val="bg1"/>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212554"/>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38890" y="1996716"/>
            <a:ext cx="3507740" cy="307777"/>
          </a:xfrm>
          <a:prstGeom prst="rect">
            <a:avLst/>
          </a:prstGeom>
        </p:spPr>
        <p:txBody>
          <a:bodyPr vert="horz" wrap="square" lIns="0" tIns="0" rIns="0" bIns="0" rtlCol="0">
            <a:spAutoFit/>
          </a:bodyPr>
          <a:lstStyle/>
          <a:p>
            <a:pPr marL="12700"/>
            <a:r>
              <a:rPr sz="2000" b="1" spc="5" dirty="0">
                <a:solidFill>
                  <a:prstClr val="black"/>
                </a:solidFill>
                <a:cs typeface="Calibri"/>
              </a:rPr>
              <a:t>I</a:t>
            </a:r>
            <a:r>
              <a:rPr sz="2000" b="1" dirty="0">
                <a:solidFill>
                  <a:prstClr val="black"/>
                </a:solidFill>
                <a:cs typeface="Calibri"/>
              </a:rPr>
              <a:t>l</a:t>
            </a:r>
            <a:r>
              <a:rPr sz="2000" b="1" spc="-10" dirty="0">
                <a:solidFill>
                  <a:prstClr val="black"/>
                </a:solidFill>
                <a:cs typeface="Calibri"/>
              </a:rPr>
              <a:t> </a:t>
            </a:r>
            <a:r>
              <a:rPr sz="2000" b="1" dirty="0">
                <a:solidFill>
                  <a:prstClr val="black"/>
                </a:solidFill>
                <a:cs typeface="Calibri"/>
              </a:rPr>
              <a:t>“P</a:t>
            </a:r>
            <a:r>
              <a:rPr sz="2000" b="1" spc="-30" dirty="0">
                <a:solidFill>
                  <a:prstClr val="black"/>
                </a:solidFill>
                <a:cs typeface="Calibri"/>
              </a:rPr>
              <a:t>r</a:t>
            </a:r>
            <a:r>
              <a:rPr sz="2000" b="1" dirty="0">
                <a:solidFill>
                  <a:prstClr val="black"/>
                </a:solidFill>
                <a:cs typeface="Calibri"/>
              </a:rPr>
              <a:t>o</a:t>
            </a:r>
            <a:r>
              <a:rPr sz="2000" b="1" spc="-5" dirty="0">
                <a:solidFill>
                  <a:prstClr val="black"/>
                </a:solidFill>
                <a:cs typeface="Calibri"/>
              </a:rPr>
              <a:t>g</a:t>
            </a:r>
            <a:r>
              <a:rPr sz="2000" b="1" spc="-55" dirty="0">
                <a:solidFill>
                  <a:prstClr val="black"/>
                </a:solidFill>
                <a:cs typeface="Calibri"/>
              </a:rPr>
              <a:t>r</a:t>
            </a:r>
            <a:r>
              <a:rPr sz="2000" b="1" spc="-10" dirty="0">
                <a:solidFill>
                  <a:prstClr val="black"/>
                </a:solidFill>
                <a:cs typeface="Calibri"/>
              </a:rPr>
              <a:t>a</a:t>
            </a:r>
            <a:r>
              <a:rPr sz="2000" b="1" dirty="0">
                <a:solidFill>
                  <a:prstClr val="black"/>
                </a:solidFill>
                <a:cs typeface="Calibri"/>
              </a:rPr>
              <a:t>mma </a:t>
            </a:r>
            <a:r>
              <a:rPr sz="2000" b="1" spc="-5" dirty="0">
                <a:solidFill>
                  <a:prstClr val="black"/>
                </a:solidFill>
                <a:cs typeface="Calibri"/>
              </a:rPr>
              <a:t>G</a:t>
            </a:r>
            <a:r>
              <a:rPr sz="2000" b="1" spc="-10" dirty="0">
                <a:solidFill>
                  <a:prstClr val="black"/>
                </a:solidFill>
                <a:cs typeface="Calibri"/>
              </a:rPr>
              <a:t>a</a:t>
            </a:r>
            <a:r>
              <a:rPr sz="2000" b="1" spc="-55" dirty="0">
                <a:solidFill>
                  <a:prstClr val="black"/>
                </a:solidFill>
                <a:cs typeface="Calibri"/>
              </a:rPr>
              <a:t>r</a:t>
            </a:r>
            <a:r>
              <a:rPr sz="2000" b="1" spc="-10" dirty="0">
                <a:solidFill>
                  <a:prstClr val="black"/>
                </a:solidFill>
                <a:cs typeface="Calibri"/>
              </a:rPr>
              <a:t>a</a:t>
            </a:r>
            <a:r>
              <a:rPr sz="2000" b="1" dirty="0">
                <a:solidFill>
                  <a:prstClr val="black"/>
                </a:solidFill>
                <a:cs typeface="Calibri"/>
              </a:rPr>
              <a:t>n</a:t>
            </a:r>
            <a:r>
              <a:rPr sz="2000" b="1" spc="-5" dirty="0">
                <a:solidFill>
                  <a:prstClr val="black"/>
                </a:solidFill>
                <a:cs typeface="Calibri"/>
              </a:rPr>
              <a:t>zi</a:t>
            </a:r>
            <a:r>
              <a:rPr sz="2000" b="1" dirty="0">
                <a:solidFill>
                  <a:prstClr val="black"/>
                </a:solidFill>
                <a:cs typeface="Calibri"/>
              </a:rPr>
              <a:t>a</a:t>
            </a:r>
            <a:r>
              <a:rPr sz="2000" b="1" spc="10" dirty="0">
                <a:solidFill>
                  <a:prstClr val="black"/>
                </a:solidFill>
                <a:cs typeface="Calibri"/>
              </a:rPr>
              <a:t> </a:t>
            </a:r>
            <a:r>
              <a:rPr sz="2000" b="1" spc="-5" dirty="0">
                <a:solidFill>
                  <a:prstClr val="black"/>
                </a:solidFill>
                <a:cs typeface="Calibri"/>
              </a:rPr>
              <a:t>Gi</a:t>
            </a:r>
            <a:r>
              <a:rPr sz="2000" b="1" dirty="0">
                <a:solidFill>
                  <a:prstClr val="black"/>
                </a:solidFill>
                <a:cs typeface="Calibri"/>
              </a:rPr>
              <a:t>o</a:t>
            </a:r>
            <a:r>
              <a:rPr sz="2000" b="1" spc="-25" dirty="0">
                <a:solidFill>
                  <a:prstClr val="black"/>
                </a:solidFill>
                <a:cs typeface="Calibri"/>
              </a:rPr>
              <a:t>v</a:t>
            </a:r>
            <a:r>
              <a:rPr sz="2000" b="1" spc="-10" dirty="0">
                <a:solidFill>
                  <a:prstClr val="black"/>
                </a:solidFill>
                <a:cs typeface="Calibri"/>
              </a:rPr>
              <a:t>a</a:t>
            </a:r>
            <a:r>
              <a:rPr sz="2000" b="1" dirty="0">
                <a:solidFill>
                  <a:prstClr val="black"/>
                </a:solidFill>
                <a:cs typeface="Calibri"/>
              </a:rPr>
              <a:t>n</a:t>
            </a:r>
            <a:r>
              <a:rPr sz="2000" b="1" spc="20" dirty="0">
                <a:solidFill>
                  <a:prstClr val="black"/>
                </a:solidFill>
                <a:cs typeface="Calibri"/>
              </a:rPr>
              <a:t>i</a:t>
            </a:r>
            <a:r>
              <a:rPr sz="2000" b="1" dirty="0">
                <a:solidFill>
                  <a:prstClr val="black"/>
                </a:solidFill>
                <a:cs typeface="Calibri"/>
              </a:rPr>
              <a:t>”</a:t>
            </a:r>
            <a:endParaRPr sz="2000">
              <a:solidFill>
                <a:prstClr val="black"/>
              </a:solidFill>
              <a:cs typeface="Calibri"/>
            </a:endParaRPr>
          </a:p>
        </p:txBody>
      </p:sp>
      <p:sp>
        <p:nvSpPr>
          <p:cNvPr id="4" name="object 4"/>
          <p:cNvSpPr txBox="1"/>
          <p:nvPr/>
        </p:nvSpPr>
        <p:spPr>
          <a:xfrm>
            <a:off x="1482388" y="4922795"/>
            <a:ext cx="6243320" cy="1231106"/>
          </a:xfrm>
          <a:prstGeom prst="rect">
            <a:avLst/>
          </a:prstGeom>
        </p:spPr>
        <p:txBody>
          <a:bodyPr vert="horz" wrap="square" lIns="0" tIns="0" rIns="0" bIns="0" rtlCol="0">
            <a:spAutoFit/>
          </a:bodyPr>
          <a:lstStyle/>
          <a:p>
            <a:pPr marL="12700" marR="5080" algn="just"/>
            <a:r>
              <a:rPr sz="2000" spc="-105" dirty="0">
                <a:solidFill>
                  <a:prstClr val="black"/>
                </a:solidFill>
                <a:cs typeface="Calibri"/>
              </a:rPr>
              <a:t>V</a:t>
            </a:r>
            <a:r>
              <a:rPr sz="2000" dirty="0">
                <a:solidFill>
                  <a:prstClr val="black"/>
                </a:solidFill>
                <a:cs typeface="Calibri"/>
              </a:rPr>
              <a:t>a </a:t>
            </a:r>
            <a:r>
              <a:rPr sz="2000" spc="140" dirty="0">
                <a:solidFill>
                  <a:prstClr val="black"/>
                </a:solidFill>
                <a:cs typeface="Calibri"/>
              </a:rPr>
              <a:t> </a:t>
            </a:r>
            <a:r>
              <a:rPr sz="2000" spc="-15" dirty="0">
                <a:solidFill>
                  <a:prstClr val="black"/>
                </a:solidFill>
                <a:cs typeface="Calibri"/>
              </a:rPr>
              <a:t>e</a:t>
            </a:r>
            <a:r>
              <a:rPr sz="2000" spc="-10" dirty="0">
                <a:solidFill>
                  <a:prstClr val="black"/>
                </a:solidFill>
                <a:cs typeface="Calibri"/>
              </a:rPr>
              <a:t>v</a:t>
            </a:r>
            <a:r>
              <a:rPr sz="2000" spc="-5" dirty="0">
                <a:solidFill>
                  <a:prstClr val="black"/>
                </a:solidFill>
                <a:cs typeface="Calibri"/>
              </a:rPr>
              <a:t>i</a:t>
            </a:r>
            <a:r>
              <a:rPr sz="2000" dirty="0">
                <a:solidFill>
                  <a:prstClr val="black"/>
                </a:solidFill>
                <a:cs typeface="Calibri"/>
              </a:rPr>
              <a:t>d</a:t>
            </a:r>
            <a:r>
              <a:rPr sz="2000" spc="-5" dirty="0">
                <a:solidFill>
                  <a:prstClr val="black"/>
                </a:solidFill>
                <a:cs typeface="Calibri"/>
              </a:rPr>
              <a:t>e</a:t>
            </a:r>
            <a:r>
              <a:rPr sz="2000" dirty="0">
                <a:solidFill>
                  <a:prstClr val="black"/>
                </a:solidFill>
                <a:cs typeface="Calibri"/>
              </a:rPr>
              <a:t>nz</a:t>
            </a:r>
            <a:r>
              <a:rPr sz="2000" spc="-5" dirty="0">
                <a:solidFill>
                  <a:prstClr val="black"/>
                </a:solidFill>
                <a:cs typeface="Calibri"/>
              </a:rPr>
              <a:t>i</a:t>
            </a:r>
            <a:r>
              <a:rPr sz="2000" spc="-25" dirty="0">
                <a:solidFill>
                  <a:prstClr val="black"/>
                </a:solidFill>
                <a:cs typeface="Calibri"/>
              </a:rPr>
              <a:t>a</a:t>
            </a:r>
            <a:r>
              <a:rPr sz="2000" spc="-15" dirty="0">
                <a:solidFill>
                  <a:prstClr val="black"/>
                </a:solidFill>
                <a:cs typeface="Calibri"/>
              </a:rPr>
              <a:t>t</a:t>
            </a:r>
            <a:r>
              <a:rPr sz="2000" dirty="0">
                <a:solidFill>
                  <a:prstClr val="black"/>
                </a:solidFill>
                <a:cs typeface="Calibri"/>
              </a:rPr>
              <a:t>o </a:t>
            </a:r>
            <a:r>
              <a:rPr sz="2000" spc="125" dirty="0">
                <a:solidFill>
                  <a:prstClr val="black"/>
                </a:solidFill>
                <a:cs typeface="Calibri"/>
              </a:rPr>
              <a:t> </a:t>
            </a:r>
            <a:r>
              <a:rPr sz="2000" dirty="0">
                <a:solidFill>
                  <a:prstClr val="black"/>
                </a:solidFill>
                <a:cs typeface="Calibri"/>
              </a:rPr>
              <a:t>ch</a:t>
            </a:r>
            <a:r>
              <a:rPr sz="2000" spc="-5" dirty="0">
                <a:solidFill>
                  <a:prstClr val="black"/>
                </a:solidFill>
                <a:cs typeface="Calibri"/>
              </a:rPr>
              <a:t>e</a:t>
            </a:r>
            <a:r>
              <a:rPr sz="2000" dirty="0">
                <a:solidFill>
                  <a:prstClr val="black"/>
                </a:solidFill>
                <a:cs typeface="Calibri"/>
              </a:rPr>
              <a:t>, </a:t>
            </a:r>
            <a:r>
              <a:rPr sz="2000" spc="120" dirty="0">
                <a:solidFill>
                  <a:prstClr val="black"/>
                </a:solidFill>
                <a:cs typeface="Calibri"/>
              </a:rPr>
              <a:t> </a:t>
            </a:r>
            <a:r>
              <a:rPr sz="2000" b="1" dirty="0">
                <a:solidFill>
                  <a:prstClr val="black"/>
                </a:solidFill>
                <a:cs typeface="Calibri"/>
              </a:rPr>
              <a:t>non </a:t>
            </a:r>
            <a:r>
              <a:rPr sz="2000" b="1" spc="120" dirty="0">
                <a:solidFill>
                  <a:prstClr val="black"/>
                </a:solidFill>
                <a:cs typeface="Calibri"/>
              </a:rPr>
              <a:t> </a:t>
            </a:r>
            <a:r>
              <a:rPr sz="2000" b="1" spc="-10" dirty="0">
                <a:solidFill>
                  <a:prstClr val="black"/>
                </a:solidFill>
                <a:cs typeface="Calibri"/>
              </a:rPr>
              <a:t>s</a:t>
            </a:r>
            <a:r>
              <a:rPr sz="2000" b="1" dirty="0">
                <a:solidFill>
                  <a:prstClr val="black"/>
                </a:solidFill>
                <a:cs typeface="Calibri"/>
              </a:rPr>
              <a:t>o</a:t>
            </a:r>
            <a:r>
              <a:rPr sz="2000" b="1" spc="-5" dirty="0">
                <a:solidFill>
                  <a:prstClr val="black"/>
                </a:solidFill>
                <a:cs typeface="Calibri"/>
              </a:rPr>
              <a:t>l</a:t>
            </a:r>
            <a:r>
              <a:rPr sz="2000" b="1" dirty="0">
                <a:solidFill>
                  <a:prstClr val="black"/>
                </a:solidFill>
                <a:cs typeface="Calibri"/>
              </a:rPr>
              <a:t>o </a:t>
            </a:r>
            <a:r>
              <a:rPr sz="2000" b="1" spc="130" dirty="0">
                <a:solidFill>
                  <a:prstClr val="black"/>
                </a:solidFill>
                <a:cs typeface="Calibri"/>
              </a:rPr>
              <a:t> </a:t>
            </a:r>
            <a:r>
              <a:rPr sz="2000" spc="-5" dirty="0">
                <a:solidFill>
                  <a:prstClr val="black"/>
                </a:solidFill>
                <a:cs typeface="Calibri"/>
              </a:rPr>
              <a:t>l</a:t>
            </a:r>
            <a:r>
              <a:rPr sz="2000" spc="15" dirty="0">
                <a:solidFill>
                  <a:prstClr val="black"/>
                </a:solidFill>
                <a:cs typeface="Calibri"/>
              </a:rPr>
              <a:t>’</a:t>
            </a:r>
            <a:r>
              <a:rPr sz="2000" spc="-5" dirty="0">
                <a:solidFill>
                  <a:prstClr val="black"/>
                </a:solidFill>
                <a:cs typeface="Calibri"/>
              </a:rPr>
              <a:t>is</a:t>
            </a:r>
            <a:r>
              <a:rPr sz="2000" dirty="0">
                <a:solidFill>
                  <a:prstClr val="black"/>
                </a:solidFill>
                <a:cs typeface="Calibri"/>
              </a:rPr>
              <a:t>c</a:t>
            </a:r>
            <a:r>
              <a:rPr sz="2000" spc="-5" dirty="0">
                <a:solidFill>
                  <a:prstClr val="black"/>
                </a:solidFill>
                <a:cs typeface="Calibri"/>
              </a:rPr>
              <a:t>ri</a:t>
            </a:r>
            <a:r>
              <a:rPr sz="2000" dirty="0">
                <a:solidFill>
                  <a:prstClr val="black"/>
                </a:solidFill>
                <a:cs typeface="Calibri"/>
              </a:rPr>
              <a:t>z</a:t>
            </a:r>
            <a:r>
              <a:rPr sz="2000" spc="-5" dirty="0">
                <a:solidFill>
                  <a:prstClr val="black"/>
                </a:solidFill>
                <a:cs typeface="Calibri"/>
              </a:rPr>
              <a:t>io</a:t>
            </a:r>
            <a:r>
              <a:rPr sz="2000" dirty="0">
                <a:solidFill>
                  <a:prstClr val="black"/>
                </a:solidFill>
                <a:cs typeface="Calibri"/>
              </a:rPr>
              <a:t>ne </a:t>
            </a:r>
            <a:r>
              <a:rPr sz="2000" spc="125" dirty="0">
                <a:solidFill>
                  <a:prstClr val="black"/>
                </a:solidFill>
                <a:cs typeface="Calibri"/>
              </a:rPr>
              <a:t> </a:t>
            </a:r>
            <a:r>
              <a:rPr sz="2000" dirty="0">
                <a:solidFill>
                  <a:prstClr val="black"/>
                </a:solidFill>
                <a:cs typeface="Calibri"/>
              </a:rPr>
              <a:t>al </a:t>
            </a:r>
            <a:r>
              <a:rPr sz="2000" spc="125" dirty="0">
                <a:solidFill>
                  <a:prstClr val="black"/>
                </a:solidFill>
                <a:cs typeface="Calibri"/>
              </a:rPr>
              <a:t> </a:t>
            </a:r>
            <a:r>
              <a:rPr sz="2000" dirty="0">
                <a:solidFill>
                  <a:prstClr val="black"/>
                </a:solidFill>
                <a:cs typeface="Calibri"/>
              </a:rPr>
              <a:t>“</a:t>
            </a:r>
            <a:r>
              <a:rPr sz="2000" spc="5" dirty="0">
                <a:solidFill>
                  <a:prstClr val="black"/>
                </a:solidFill>
                <a:cs typeface="Calibri"/>
              </a:rPr>
              <a:t>P</a:t>
            </a:r>
            <a:r>
              <a:rPr sz="2000" spc="-40" dirty="0">
                <a:solidFill>
                  <a:prstClr val="black"/>
                </a:solidFill>
                <a:cs typeface="Calibri"/>
              </a:rPr>
              <a:t>r</a:t>
            </a:r>
            <a:r>
              <a:rPr sz="2000" spc="-5" dirty="0">
                <a:solidFill>
                  <a:prstClr val="black"/>
                </a:solidFill>
                <a:cs typeface="Calibri"/>
              </a:rPr>
              <a:t>o</a:t>
            </a:r>
            <a:r>
              <a:rPr sz="2000" dirty="0">
                <a:solidFill>
                  <a:prstClr val="black"/>
                </a:solidFill>
                <a:cs typeface="Calibri"/>
              </a:rPr>
              <a:t>g</a:t>
            </a:r>
            <a:r>
              <a:rPr sz="2000" spc="-40" dirty="0">
                <a:solidFill>
                  <a:prstClr val="black"/>
                </a:solidFill>
                <a:cs typeface="Calibri"/>
              </a:rPr>
              <a:t>r</a:t>
            </a:r>
            <a:r>
              <a:rPr sz="2000" dirty="0">
                <a:solidFill>
                  <a:prstClr val="black"/>
                </a:solidFill>
                <a:cs typeface="Calibri"/>
              </a:rPr>
              <a:t>a</a:t>
            </a:r>
            <a:r>
              <a:rPr sz="2000" spc="-5" dirty="0">
                <a:solidFill>
                  <a:prstClr val="black"/>
                </a:solidFill>
                <a:cs typeface="Calibri"/>
              </a:rPr>
              <a:t>mm</a:t>
            </a:r>
            <a:r>
              <a:rPr sz="2000" dirty="0">
                <a:solidFill>
                  <a:prstClr val="black"/>
                </a:solidFill>
                <a:cs typeface="Calibri"/>
              </a:rPr>
              <a:t>a </a:t>
            </a:r>
            <a:r>
              <a:rPr sz="2000" spc="-5" dirty="0">
                <a:solidFill>
                  <a:prstClr val="black"/>
                </a:solidFill>
                <a:cs typeface="Calibri"/>
              </a:rPr>
              <a:t>G</a:t>
            </a:r>
            <a:r>
              <a:rPr sz="2000" dirty="0">
                <a:solidFill>
                  <a:prstClr val="black"/>
                </a:solidFill>
                <a:cs typeface="Calibri"/>
              </a:rPr>
              <a:t>a</a:t>
            </a:r>
            <a:r>
              <a:rPr sz="2000" spc="-40" dirty="0">
                <a:solidFill>
                  <a:prstClr val="black"/>
                </a:solidFill>
                <a:cs typeface="Calibri"/>
              </a:rPr>
              <a:t>r</a:t>
            </a:r>
            <a:r>
              <a:rPr sz="2000" dirty="0">
                <a:solidFill>
                  <a:prstClr val="black"/>
                </a:solidFill>
                <a:cs typeface="Calibri"/>
              </a:rPr>
              <a:t>anz</a:t>
            </a:r>
            <a:r>
              <a:rPr sz="2000" spc="-5" dirty="0">
                <a:solidFill>
                  <a:prstClr val="black"/>
                </a:solidFill>
                <a:cs typeface="Calibri"/>
              </a:rPr>
              <a:t>i</a:t>
            </a:r>
            <a:r>
              <a:rPr sz="2000" dirty="0">
                <a:solidFill>
                  <a:prstClr val="black"/>
                </a:solidFill>
                <a:cs typeface="Calibri"/>
              </a:rPr>
              <a:t>a </a:t>
            </a:r>
            <a:r>
              <a:rPr sz="2000" spc="-175" dirty="0">
                <a:solidFill>
                  <a:prstClr val="black"/>
                </a:solidFill>
                <a:cs typeface="Calibri"/>
              </a:rPr>
              <a:t> </a:t>
            </a:r>
            <a:r>
              <a:rPr sz="2000" spc="-5" dirty="0">
                <a:solidFill>
                  <a:prstClr val="black"/>
                </a:solidFill>
                <a:cs typeface="Calibri"/>
              </a:rPr>
              <a:t>Gi</a:t>
            </a:r>
            <a:r>
              <a:rPr sz="2000" spc="-15" dirty="0">
                <a:solidFill>
                  <a:prstClr val="black"/>
                </a:solidFill>
                <a:cs typeface="Calibri"/>
              </a:rPr>
              <a:t>o</a:t>
            </a:r>
            <a:r>
              <a:rPr sz="2000" spc="-30" dirty="0">
                <a:solidFill>
                  <a:prstClr val="black"/>
                </a:solidFill>
                <a:cs typeface="Calibri"/>
              </a:rPr>
              <a:t>v</a:t>
            </a:r>
            <a:r>
              <a:rPr sz="2000" dirty="0">
                <a:solidFill>
                  <a:prstClr val="black"/>
                </a:solidFill>
                <a:cs typeface="Calibri"/>
              </a:rPr>
              <a:t>an</a:t>
            </a:r>
            <a:r>
              <a:rPr sz="2000" spc="20" dirty="0">
                <a:solidFill>
                  <a:prstClr val="black"/>
                </a:solidFill>
                <a:cs typeface="Calibri"/>
              </a:rPr>
              <a:t>i</a:t>
            </a:r>
            <a:r>
              <a:rPr sz="2000" dirty="0">
                <a:solidFill>
                  <a:prstClr val="black"/>
                </a:solidFill>
                <a:cs typeface="Calibri"/>
              </a:rPr>
              <a:t>” </a:t>
            </a:r>
            <a:r>
              <a:rPr sz="2000" spc="-175" dirty="0">
                <a:solidFill>
                  <a:prstClr val="black"/>
                </a:solidFill>
                <a:cs typeface="Calibri"/>
              </a:rPr>
              <a:t> </a:t>
            </a:r>
            <a:r>
              <a:rPr sz="2000" dirty="0">
                <a:solidFill>
                  <a:prstClr val="black"/>
                </a:solidFill>
                <a:cs typeface="Calibri"/>
              </a:rPr>
              <a:t>è </a:t>
            </a:r>
            <a:r>
              <a:rPr sz="2000" spc="-190" dirty="0">
                <a:solidFill>
                  <a:prstClr val="black"/>
                </a:solidFill>
                <a:cs typeface="Calibri"/>
              </a:rPr>
              <a:t> </a:t>
            </a:r>
            <a:r>
              <a:rPr sz="2000" dirty="0">
                <a:solidFill>
                  <a:prstClr val="black"/>
                </a:solidFill>
                <a:cs typeface="Calibri"/>
              </a:rPr>
              <a:t>n</a:t>
            </a:r>
            <a:r>
              <a:rPr sz="2000" spc="-5" dirty="0">
                <a:solidFill>
                  <a:prstClr val="black"/>
                </a:solidFill>
                <a:cs typeface="Calibri"/>
              </a:rPr>
              <a:t>e</a:t>
            </a:r>
            <a:r>
              <a:rPr sz="2000" dirty="0">
                <a:solidFill>
                  <a:prstClr val="black"/>
                </a:solidFill>
                <a:cs typeface="Calibri"/>
              </a:rPr>
              <a:t>c</a:t>
            </a:r>
            <a:r>
              <a:rPr sz="2000" spc="-5" dirty="0">
                <a:solidFill>
                  <a:prstClr val="black"/>
                </a:solidFill>
                <a:cs typeface="Calibri"/>
              </a:rPr>
              <a:t>ess</a:t>
            </a:r>
            <a:r>
              <a:rPr sz="2000" spc="10" dirty="0">
                <a:solidFill>
                  <a:prstClr val="black"/>
                </a:solidFill>
                <a:cs typeface="Calibri"/>
              </a:rPr>
              <a:t>a</a:t>
            </a:r>
            <a:r>
              <a:rPr sz="2000" spc="-5" dirty="0">
                <a:solidFill>
                  <a:prstClr val="black"/>
                </a:solidFill>
                <a:cs typeface="Calibri"/>
              </a:rPr>
              <a:t>ri</a:t>
            </a:r>
            <a:r>
              <a:rPr sz="2000" dirty="0">
                <a:solidFill>
                  <a:prstClr val="black"/>
                </a:solidFill>
                <a:cs typeface="Calibri"/>
              </a:rPr>
              <a:t>a </a:t>
            </a:r>
            <a:r>
              <a:rPr sz="2000" spc="-175" dirty="0">
                <a:solidFill>
                  <a:prstClr val="black"/>
                </a:solidFill>
                <a:cs typeface="Calibri"/>
              </a:rPr>
              <a:t> </a:t>
            </a:r>
            <a:r>
              <a:rPr sz="2000" dirty="0">
                <a:solidFill>
                  <a:prstClr val="black"/>
                </a:solidFill>
                <a:cs typeface="Calibri"/>
              </a:rPr>
              <a:t>p</a:t>
            </a:r>
            <a:r>
              <a:rPr sz="2000" spc="-5" dirty="0">
                <a:solidFill>
                  <a:prstClr val="black"/>
                </a:solidFill>
                <a:cs typeface="Calibri"/>
              </a:rPr>
              <a:t>e</a:t>
            </a:r>
            <a:r>
              <a:rPr sz="2000" dirty="0">
                <a:solidFill>
                  <a:prstClr val="black"/>
                </a:solidFill>
                <a:cs typeface="Calibri"/>
              </a:rPr>
              <a:t>r </a:t>
            </a:r>
            <a:r>
              <a:rPr sz="2000" spc="-180" dirty="0">
                <a:solidFill>
                  <a:prstClr val="black"/>
                </a:solidFill>
                <a:cs typeface="Calibri"/>
              </a:rPr>
              <a:t> </a:t>
            </a:r>
            <a:r>
              <a:rPr sz="2000" dirty="0">
                <a:solidFill>
                  <a:prstClr val="black"/>
                </a:solidFill>
                <a:cs typeface="Calibri"/>
              </a:rPr>
              <a:t>f</a:t>
            </a:r>
            <a:r>
              <a:rPr sz="2000" spc="-5" dirty="0">
                <a:solidFill>
                  <a:prstClr val="black"/>
                </a:solidFill>
                <a:cs typeface="Calibri"/>
              </a:rPr>
              <a:t>r</a:t>
            </a:r>
            <a:r>
              <a:rPr sz="2000" dirty="0">
                <a:solidFill>
                  <a:prstClr val="black"/>
                </a:solidFill>
                <a:cs typeface="Calibri"/>
              </a:rPr>
              <a:t>u</a:t>
            </a:r>
            <a:r>
              <a:rPr sz="2000" spc="-5" dirty="0">
                <a:solidFill>
                  <a:prstClr val="black"/>
                </a:solidFill>
                <a:cs typeface="Calibri"/>
              </a:rPr>
              <a:t>i</a:t>
            </a:r>
            <a:r>
              <a:rPr sz="2000" spc="-30" dirty="0">
                <a:solidFill>
                  <a:prstClr val="black"/>
                </a:solidFill>
                <a:cs typeface="Calibri"/>
              </a:rPr>
              <a:t>r</a:t>
            </a:r>
            <a:r>
              <a:rPr sz="2000" dirty="0">
                <a:solidFill>
                  <a:prstClr val="black"/>
                </a:solidFill>
                <a:cs typeface="Calibri"/>
              </a:rPr>
              <a:t>e </a:t>
            </a:r>
            <a:r>
              <a:rPr sz="2000" spc="-175" dirty="0">
                <a:solidFill>
                  <a:prstClr val="black"/>
                </a:solidFill>
                <a:cs typeface="Calibri"/>
              </a:rPr>
              <a:t> </a:t>
            </a:r>
            <a:r>
              <a:rPr sz="2000" dirty="0">
                <a:solidFill>
                  <a:prstClr val="black"/>
                </a:solidFill>
                <a:cs typeface="Calibri"/>
              </a:rPr>
              <a:t>d</a:t>
            </a:r>
            <a:r>
              <a:rPr sz="2000" spc="-5" dirty="0">
                <a:solidFill>
                  <a:prstClr val="black"/>
                </a:solidFill>
                <a:cs typeface="Calibri"/>
              </a:rPr>
              <a:t>e</a:t>
            </a:r>
            <a:r>
              <a:rPr sz="2000" dirty="0">
                <a:solidFill>
                  <a:prstClr val="black"/>
                </a:solidFill>
                <a:cs typeface="Calibri"/>
              </a:rPr>
              <a:t>l </a:t>
            </a:r>
            <a:r>
              <a:rPr sz="2000" spc="-180" dirty="0">
                <a:solidFill>
                  <a:prstClr val="black"/>
                </a:solidFill>
                <a:cs typeface="Calibri"/>
              </a:rPr>
              <a:t> </a:t>
            </a:r>
            <a:r>
              <a:rPr sz="2000" dirty="0">
                <a:solidFill>
                  <a:prstClr val="black"/>
                </a:solidFill>
                <a:cs typeface="Calibri"/>
              </a:rPr>
              <a:t>b</a:t>
            </a:r>
            <a:r>
              <a:rPr sz="2000" spc="-15" dirty="0">
                <a:solidFill>
                  <a:prstClr val="black"/>
                </a:solidFill>
                <a:cs typeface="Calibri"/>
              </a:rPr>
              <a:t>o</a:t>
            </a:r>
            <a:r>
              <a:rPr sz="2000" dirty="0">
                <a:solidFill>
                  <a:prstClr val="black"/>
                </a:solidFill>
                <a:cs typeface="Calibri"/>
              </a:rPr>
              <a:t>nu</a:t>
            </a:r>
            <a:r>
              <a:rPr sz="2000" spc="-5" dirty="0">
                <a:solidFill>
                  <a:prstClr val="black"/>
                </a:solidFill>
                <a:cs typeface="Calibri"/>
              </a:rPr>
              <a:t>s</a:t>
            </a:r>
            <a:r>
              <a:rPr sz="2000" dirty="0">
                <a:solidFill>
                  <a:prstClr val="black"/>
                </a:solidFill>
                <a:cs typeface="Calibri"/>
              </a:rPr>
              <a:t>, </a:t>
            </a:r>
            <a:r>
              <a:rPr sz="2000" spc="-180" dirty="0">
                <a:solidFill>
                  <a:prstClr val="black"/>
                </a:solidFill>
                <a:cs typeface="Calibri"/>
              </a:rPr>
              <a:t> </a:t>
            </a:r>
            <a:r>
              <a:rPr sz="2000" b="1" dirty="0">
                <a:solidFill>
                  <a:prstClr val="black"/>
                </a:solidFill>
                <a:cs typeface="Calibri"/>
              </a:rPr>
              <a:t>ma </a:t>
            </a:r>
            <a:r>
              <a:rPr sz="2000" b="1" spc="-190" dirty="0">
                <a:solidFill>
                  <a:prstClr val="black"/>
                </a:solidFill>
                <a:cs typeface="Calibri"/>
              </a:rPr>
              <a:t> </a:t>
            </a:r>
            <a:r>
              <a:rPr sz="2000" u="heavy" spc="-5" dirty="0">
                <a:solidFill>
                  <a:prstClr val="black"/>
                </a:solidFill>
                <a:cs typeface="Calibri"/>
              </a:rPr>
              <a:t>il</a:t>
            </a:r>
            <a:r>
              <a:rPr sz="2000" spc="-5" dirty="0">
                <a:solidFill>
                  <a:prstClr val="black"/>
                </a:solidFill>
                <a:cs typeface="Calibri"/>
              </a:rPr>
              <a:t> </a:t>
            </a:r>
            <a:r>
              <a:rPr sz="2000" u="heavy" dirty="0">
                <a:solidFill>
                  <a:prstClr val="black"/>
                </a:solidFill>
                <a:cs typeface="Calibri"/>
              </a:rPr>
              <a:t>g</a:t>
            </a:r>
            <a:r>
              <a:rPr sz="2000" u="heavy" spc="-40" dirty="0">
                <a:solidFill>
                  <a:prstClr val="black"/>
                </a:solidFill>
                <a:cs typeface="Calibri"/>
              </a:rPr>
              <a:t>r</a:t>
            </a:r>
            <a:r>
              <a:rPr sz="2000" u="heavy" dirty="0">
                <a:solidFill>
                  <a:prstClr val="black"/>
                </a:solidFill>
                <a:cs typeface="Calibri"/>
              </a:rPr>
              <a:t>a</a:t>
            </a:r>
            <a:r>
              <a:rPr sz="2000" u="heavy" spc="-10" dirty="0">
                <a:solidFill>
                  <a:prstClr val="black"/>
                </a:solidFill>
                <a:cs typeface="Calibri"/>
              </a:rPr>
              <a:t>d</a:t>
            </a:r>
            <a:r>
              <a:rPr sz="2000" u="heavy" dirty="0">
                <a:solidFill>
                  <a:prstClr val="black"/>
                </a:solidFill>
                <a:cs typeface="Calibri"/>
              </a:rPr>
              <a:t>o </a:t>
            </a:r>
            <a:r>
              <a:rPr sz="2000" u="heavy" spc="-215" dirty="0">
                <a:solidFill>
                  <a:prstClr val="black"/>
                </a:solidFill>
                <a:cs typeface="Calibri"/>
              </a:rPr>
              <a:t> </a:t>
            </a:r>
            <a:r>
              <a:rPr sz="2000" u="heavy" dirty="0">
                <a:solidFill>
                  <a:prstClr val="black"/>
                </a:solidFill>
                <a:cs typeface="Calibri"/>
              </a:rPr>
              <a:t>di</a:t>
            </a:r>
            <a:r>
              <a:rPr sz="2000" u="heavy" spc="245" dirty="0">
                <a:solidFill>
                  <a:prstClr val="black"/>
                </a:solidFill>
                <a:cs typeface="Calibri"/>
              </a:rPr>
              <a:t> </a:t>
            </a:r>
            <a:r>
              <a:rPr sz="2000" u="heavy" dirty="0">
                <a:solidFill>
                  <a:prstClr val="black"/>
                </a:solidFill>
                <a:cs typeface="Calibri"/>
              </a:rPr>
              <a:t>p</a:t>
            </a:r>
            <a:r>
              <a:rPr sz="2000" u="heavy" spc="-40" dirty="0">
                <a:solidFill>
                  <a:prstClr val="black"/>
                </a:solidFill>
                <a:cs typeface="Calibri"/>
              </a:rPr>
              <a:t>r</a:t>
            </a:r>
            <a:r>
              <a:rPr sz="2000" u="heavy" spc="-5" dirty="0">
                <a:solidFill>
                  <a:prstClr val="black"/>
                </a:solidFill>
                <a:cs typeface="Calibri"/>
              </a:rPr>
              <a:t>ofil</a:t>
            </a:r>
            <a:r>
              <a:rPr sz="2000" u="heavy" dirty="0">
                <a:solidFill>
                  <a:prstClr val="black"/>
                </a:solidFill>
                <a:cs typeface="Calibri"/>
              </a:rPr>
              <a:t>az</a:t>
            </a:r>
            <a:r>
              <a:rPr sz="2000" u="heavy" spc="-5" dirty="0">
                <a:solidFill>
                  <a:prstClr val="black"/>
                </a:solidFill>
                <a:cs typeface="Calibri"/>
              </a:rPr>
              <a:t>io</a:t>
            </a:r>
            <a:r>
              <a:rPr sz="2000" u="heavy" dirty="0">
                <a:solidFill>
                  <a:prstClr val="black"/>
                </a:solidFill>
                <a:cs typeface="Calibri"/>
              </a:rPr>
              <a:t>ne </a:t>
            </a:r>
            <a:r>
              <a:rPr sz="2000" u="heavy" spc="-200" dirty="0">
                <a:solidFill>
                  <a:prstClr val="black"/>
                </a:solidFill>
                <a:cs typeface="Calibri"/>
              </a:rPr>
              <a:t> </a:t>
            </a:r>
            <a:r>
              <a:rPr sz="2000" u="heavy" dirty="0">
                <a:solidFill>
                  <a:prstClr val="black"/>
                </a:solidFill>
                <a:cs typeface="Calibri"/>
              </a:rPr>
              <a:t>a</a:t>
            </a:r>
            <a:r>
              <a:rPr sz="2000" u="heavy" spc="-5" dirty="0">
                <a:solidFill>
                  <a:prstClr val="black"/>
                </a:solidFill>
                <a:cs typeface="Calibri"/>
              </a:rPr>
              <a:t>sso</a:t>
            </a:r>
            <a:r>
              <a:rPr sz="2000" u="heavy" dirty="0">
                <a:solidFill>
                  <a:prstClr val="black"/>
                </a:solidFill>
                <a:cs typeface="Calibri"/>
              </a:rPr>
              <a:t>c</a:t>
            </a:r>
            <a:r>
              <a:rPr sz="2000" u="heavy" spc="-5" dirty="0">
                <a:solidFill>
                  <a:prstClr val="black"/>
                </a:solidFill>
                <a:cs typeface="Calibri"/>
              </a:rPr>
              <a:t>i</a:t>
            </a:r>
            <a:r>
              <a:rPr sz="2000" u="heavy" spc="-15" dirty="0">
                <a:solidFill>
                  <a:prstClr val="black"/>
                </a:solidFill>
                <a:cs typeface="Calibri"/>
              </a:rPr>
              <a:t>a</a:t>
            </a:r>
            <a:r>
              <a:rPr sz="2000" u="heavy" spc="-25" dirty="0">
                <a:solidFill>
                  <a:prstClr val="black"/>
                </a:solidFill>
                <a:cs typeface="Calibri"/>
              </a:rPr>
              <a:t>t</a:t>
            </a:r>
            <a:r>
              <a:rPr sz="2000" u="heavy" dirty="0">
                <a:solidFill>
                  <a:prstClr val="black"/>
                </a:solidFill>
                <a:cs typeface="Calibri"/>
              </a:rPr>
              <a:t>o </a:t>
            </a:r>
            <a:r>
              <a:rPr sz="2000" u="heavy" spc="-200" dirty="0">
                <a:solidFill>
                  <a:prstClr val="black"/>
                </a:solidFill>
                <a:cs typeface="Calibri"/>
              </a:rPr>
              <a:t> </a:t>
            </a:r>
            <a:r>
              <a:rPr sz="2000" u="heavy" dirty="0">
                <a:solidFill>
                  <a:prstClr val="black"/>
                </a:solidFill>
                <a:cs typeface="Calibri"/>
              </a:rPr>
              <a:t>al </a:t>
            </a:r>
            <a:r>
              <a:rPr sz="2000" u="heavy" spc="-204" dirty="0">
                <a:solidFill>
                  <a:prstClr val="black"/>
                </a:solidFill>
                <a:cs typeface="Calibri"/>
              </a:rPr>
              <a:t> </a:t>
            </a:r>
            <a:r>
              <a:rPr sz="2000" u="heavy" dirty="0">
                <a:solidFill>
                  <a:prstClr val="black"/>
                </a:solidFill>
                <a:cs typeface="Calibri"/>
              </a:rPr>
              <a:t>g</a:t>
            </a:r>
            <a:r>
              <a:rPr sz="2000" u="heavy" spc="-5" dirty="0">
                <a:solidFill>
                  <a:prstClr val="black"/>
                </a:solidFill>
                <a:cs typeface="Calibri"/>
              </a:rPr>
              <a:t>i</a:t>
            </a:r>
            <a:r>
              <a:rPr sz="2000" u="heavy" spc="-15" dirty="0">
                <a:solidFill>
                  <a:prstClr val="black"/>
                </a:solidFill>
                <a:cs typeface="Calibri"/>
              </a:rPr>
              <a:t>o</a:t>
            </a:r>
            <a:r>
              <a:rPr sz="2000" u="heavy" spc="-30" dirty="0">
                <a:solidFill>
                  <a:prstClr val="black"/>
                </a:solidFill>
                <a:cs typeface="Calibri"/>
              </a:rPr>
              <a:t>v</a:t>
            </a:r>
            <a:r>
              <a:rPr sz="2000" u="heavy" spc="-15" dirty="0">
                <a:solidFill>
                  <a:prstClr val="black"/>
                </a:solidFill>
                <a:cs typeface="Calibri"/>
              </a:rPr>
              <a:t>a</a:t>
            </a:r>
            <a:r>
              <a:rPr sz="2000" u="heavy" dirty="0">
                <a:solidFill>
                  <a:prstClr val="black"/>
                </a:solidFill>
                <a:cs typeface="Calibri"/>
              </a:rPr>
              <a:t>ne </a:t>
            </a:r>
            <a:r>
              <a:rPr sz="2000" u="heavy" spc="-204" dirty="0">
                <a:solidFill>
                  <a:prstClr val="black"/>
                </a:solidFill>
                <a:cs typeface="Calibri"/>
              </a:rPr>
              <a:t> </a:t>
            </a:r>
            <a:r>
              <a:rPr sz="2000" b="1" dirty="0">
                <a:solidFill>
                  <a:prstClr val="black"/>
                </a:solidFill>
                <a:cs typeface="Calibri"/>
              </a:rPr>
              <a:t>d</a:t>
            </a:r>
            <a:r>
              <a:rPr sz="2000" b="1" spc="-15" dirty="0">
                <a:solidFill>
                  <a:prstClr val="black"/>
                </a:solidFill>
                <a:cs typeface="Calibri"/>
              </a:rPr>
              <a:t>e</a:t>
            </a:r>
            <a:r>
              <a:rPr sz="2000" b="1" spc="-25" dirty="0">
                <a:solidFill>
                  <a:prstClr val="black"/>
                </a:solidFill>
                <a:cs typeface="Calibri"/>
              </a:rPr>
              <a:t>t</a:t>
            </a:r>
            <a:r>
              <a:rPr sz="2000" b="1" spc="-5" dirty="0">
                <a:solidFill>
                  <a:prstClr val="black"/>
                </a:solidFill>
                <a:cs typeface="Calibri"/>
              </a:rPr>
              <a:t>er</a:t>
            </a:r>
            <a:r>
              <a:rPr sz="2000" b="1" dirty="0">
                <a:solidFill>
                  <a:prstClr val="black"/>
                </a:solidFill>
                <a:cs typeface="Calibri"/>
              </a:rPr>
              <a:t>m</a:t>
            </a:r>
            <a:r>
              <a:rPr sz="2000" b="1" spc="-15" dirty="0">
                <a:solidFill>
                  <a:prstClr val="black"/>
                </a:solidFill>
                <a:cs typeface="Calibri"/>
              </a:rPr>
              <a:t>i</a:t>
            </a:r>
            <a:r>
              <a:rPr sz="2000" b="1" dirty="0">
                <a:solidFill>
                  <a:prstClr val="black"/>
                </a:solidFill>
                <a:cs typeface="Calibri"/>
              </a:rPr>
              <a:t>n</a:t>
            </a:r>
            <a:r>
              <a:rPr sz="2000" b="1" spc="-5" dirty="0">
                <a:solidFill>
                  <a:prstClr val="black"/>
                </a:solidFill>
                <a:cs typeface="Calibri"/>
              </a:rPr>
              <a:t>e</a:t>
            </a:r>
            <a:r>
              <a:rPr sz="2000" b="1" spc="-55" dirty="0">
                <a:solidFill>
                  <a:prstClr val="black"/>
                </a:solidFill>
                <a:cs typeface="Calibri"/>
              </a:rPr>
              <a:t>r</a:t>
            </a:r>
            <a:r>
              <a:rPr sz="2000" b="1" dirty="0">
                <a:solidFill>
                  <a:prstClr val="black"/>
                </a:solidFill>
                <a:cs typeface="Calibri"/>
              </a:rPr>
              <a:t>à </a:t>
            </a:r>
            <a:r>
              <a:rPr sz="2000" b="1" spc="-204" dirty="0">
                <a:solidFill>
                  <a:prstClr val="black"/>
                </a:solidFill>
                <a:cs typeface="Calibri"/>
              </a:rPr>
              <a:t> </a:t>
            </a:r>
            <a:r>
              <a:rPr sz="2000" b="1" dirty="0">
                <a:solidFill>
                  <a:prstClr val="black"/>
                </a:solidFill>
                <a:cs typeface="Calibri"/>
              </a:rPr>
              <a:t>poi </a:t>
            </a:r>
            <a:r>
              <a:rPr sz="2000" dirty="0">
                <a:solidFill>
                  <a:prstClr val="black"/>
                </a:solidFill>
                <a:cs typeface="Calibri"/>
              </a:rPr>
              <a:t>anche</a:t>
            </a:r>
            <a:r>
              <a:rPr sz="2000" spc="-10" dirty="0">
                <a:solidFill>
                  <a:prstClr val="black"/>
                </a:solidFill>
                <a:cs typeface="Calibri"/>
              </a:rPr>
              <a:t> </a:t>
            </a:r>
            <a:r>
              <a:rPr sz="2000" spc="-5" dirty="0">
                <a:solidFill>
                  <a:prstClr val="black"/>
                </a:solidFill>
                <a:cs typeface="Calibri"/>
              </a:rPr>
              <a:t>l</a:t>
            </a:r>
            <a:r>
              <a:rPr sz="2000" spc="15" dirty="0">
                <a:solidFill>
                  <a:prstClr val="black"/>
                </a:solidFill>
                <a:cs typeface="Calibri"/>
              </a:rPr>
              <a:t>’</a:t>
            </a:r>
            <a:r>
              <a:rPr sz="2000" spc="-5" dirty="0">
                <a:solidFill>
                  <a:prstClr val="black"/>
                </a:solidFill>
                <a:cs typeface="Calibri"/>
              </a:rPr>
              <a:t>im</a:t>
            </a:r>
            <a:r>
              <a:rPr sz="2000" dirty="0">
                <a:solidFill>
                  <a:prstClr val="black"/>
                </a:solidFill>
                <a:cs typeface="Calibri"/>
              </a:rPr>
              <a:t>p</a:t>
            </a:r>
            <a:r>
              <a:rPr sz="2000" spc="-5" dirty="0">
                <a:solidFill>
                  <a:prstClr val="black"/>
                </a:solidFill>
                <a:cs typeface="Calibri"/>
              </a:rPr>
              <a:t>or</a:t>
            </a:r>
            <a:r>
              <a:rPr sz="2000" spc="-25" dirty="0">
                <a:solidFill>
                  <a:prstClr val="black"/>
                </a:solidFill>
                <a:cs typeface="Calibri"/>
              </a:rPr>
              <a:t>t</a:t>
            </a:r>
            <a:r>
              <a:rPr sz="2000" dirty="0">
                <a:solidFill>
                  <a:prstClr val="black"/>
                </a:solidFill>
                <a:cs typeface="Calibri"/>
              </a:rPr>
              <a:t>o d</a:t>
            </a:r>
            <a:r>
              <a:rPr sz="2000" spc="-5" dirty="0">
                <a:solidFill>
                  <a:prstClr val="black"/>
                </a:solidFill>
                <a:cs typeface="Calibri"/>
              </a:rPr>
              <a:t>e</a:t>
            </a:r>
            <a:r>
              <a:rPr sz="2000" dirty="0">
                <a:solidFill>
                  <a:prstClr val="black"/>
                </a:solidFill>
                <a:cs typeface="Calibri"/>
              </a:rPr>
              <a:t>l</a:t>
            </a:r>
            <a:r>
              <a:rPr sz="2000" spc="-15" dirty="0">
                <a:solidFill>
                  <a:prstClr val="black"/>
                </a:solidFill>
                <a:cs typeface="Calibri"/>
              </a:rPr>
              <a:t> </a:t>
            </a:r>
            <a:r>
              <a:rPr sz="2000" dirty="0">
                <a:solidFill>
                  <a:prstClr val="black"/>
                </a:solidFill>
                <a:cs typeface="Calibri"/>
              </a:rPr>
              <a:t>b</a:t>
            </a:r>
            <a:r>
              <a:rPr sz="2000" spc="-5" dirty="0">
                <a:solidFill>
                  <a:prstClr val="black"/>
                </a:solidFill>
                <a:cs typeface="Calibri"/>
              </a:rPr>
              <a:t>e</a:t>
            </a:r>
            <a:r>
              <a:rPr sz="2000" dirty="0">
                <a:solidFill>
                  <a:prstClr val="black"/>
                </a:solidFill>
                <a:cs typeface="Calibri"/>
              </a:rPr>
              <a:t>n</a:t>
            </a:r>
            <a:r>
              <a:rPr sz="2000" spc="-15" dirty="0">
                <a:solidFill>
                  <a:prstClr val="black"/>
                </a:solidFill>
                <a:cs typeface="Calibri"/>
              </a:rPr>
              <a:t>e</a:t>
            </a:r>
            <a:r>
              <a:rPr sz="2000" dirty="0">
                <a:solidFill>
                  <a:prstClr val="black"/>
                </a:solidFill>
                <a:cs typeface="Calibri"/>
              </a:rPr>
              <a:t>f</a:t>
            </a:r>
            <a:r>
              <a:rPr sz="2000" spc="-5" dirty="0">
                <a:solidFill>
                  <a:prstClr val="black"/>
                </a:solidFill>
                <a:cs typeface="Calibri"/>
              </a:rPr>
              <a:t>i</a:t>
            </a:r>
            <a:r>
              <a:rPr sz="2000" dirty="0">
                <a:solidFill>
                  <a:prstClr val="black"/>
                </a:solidFill>
                <a:cs typeface="Calibri"/>
              </a:rPr>
              <a:t>c</a:t>
            </a:r>
            <a:r>
              <a:rPr sz="2000" spc="-5" dirty="0">
                <a:solidFill>
                  <a:prstClr val="black"/>
                </a:solidFill>
                <a:cs typeface="Calibri"/>
              </a:rPr>
              <a:t>i</a:t>
            </a:r>
            <a:r>
              <a:rPr sz="2000" dirty="0">
                <a:solidFill>
                  <a:prstClr val="black"/>
                </a:solidFill>
                <a:cs typeface="Calibri"/>
              </a:rPr>
              <a:t>o</a:t>
            </a:r>
            <a:r>
              <a:rPr sz="2000" spc="5" dirty="0">
                <a:solidFill>
                  <a:prstClr val="black"/>
                </a:solidFill>
                <a:cs typeface="Calibri"/>
              </a:rPr>
              <a:t> </a:t>
            </a:r>
            <a:r>
              <a:rPr sz="2000" spc="-5" dirty="0">
                <a:solidFill>
                  <a:prstClr val="black"/>
                </a:solidFill>
                <a:cs typeface="Calibri"/>
              </a:rPr>
              <a:t>s</a:t>
            </a:r>
            <a:r>
              <a:rPr sz="2000" dirty="0">
                <a:solidFill>
                  <a:prstClr val="black"/>
                </a:solidFill>
                <a:cs typeface="Calibri"/>
              </a:rPr>
              <a:t>p</a:t>
            </a:r>
            <a:r>
              <a:rPr sz="2000" spc="-15" dirty="0">
                <a:solidFill>
                  <a:prstClr val="black"/>
                </a:solidFill>
                <a:cs typeface="Calibri"/>
              </a:rPr>
              <a:t>e</a:t>
            </a:r>
            <a:r>
              <a:rPr sz="2000" spc="-25" dirty="0">
                <a:solidFill>
                  <a:prstClr val="black"/>
                </a:solidFill>
                <a:cs typeface="Calibri"/>
              </a:rPr>
              <a:t>tt</a:t>
            </a:r>
            <a:r>
              <a:rPr sz="2000" dirty="0">
                <a:solidFill>
                  <a:prstClr val="black"/>
                </a:solidFill>
                <a:cs typeface="Calibri"/>
              </a:rPr>
              <a:t>a</a:t>
            </a:r>
            <a:r>
              <a:rPr sz="2000" spc="-25" dirty="0">
                <a:solidFill>
                  <a:prstClr val="black"/>
                </a:solidFill>
                <a:cs typeface="Calibri"/>
              </a:rPr>
              <a:t>nt</a:t>
            </a:r>
            <a:r>
              <a:rPr sz="2000" dirty="0">
                <a:solidFill>
                  <a:prstClr val="black"/>
                </a:solidFill>
                <a:cs typeface="Calibri"/>
              </a:rPr>
              <a:t>e.</a:t>
            </a:r>
            <a:endParaRPr sz="2000">
              <a:solidFill>
                <a:prstClr val="black"/>
              </a:solidFill>
              <a:cs typeface="Calibri"/>
            </a:endParaRPr>
          </a:p>
        </p:txBody>
      </p:sp>
      <p:graphicFrame>
        <p:nvGraphicFramePr>
          <p:cNvPr id="5" name="object 5"/>
          <p:cNvGraphicFramePr>
            <a:graphicFrameLocks noGrp="1"/>
          </p:cNvGraphicFramePr>
          <p:nvPr>
            <p:extLst/>
          </p:nvPr>
        </p:nvGraphicFramePr>
        <p:xfrm>
          <a:off x="1516959" y="2922852"/>
          <a:ext cx="5936609" cy="1435152"/>
        </p:xfrm>
        <a:graphic>
          <a:graphicData uri="http://schemas.openxmlformats.org/drawingml/2006/table">
            <a:tbl>
              <a:tblPr firstRow="1" bandRow="1">
                <a:tableStyleId>{2D5ABB26-0587-4C30-8999-92F81FD0307C}</a:tableStyleId>
              </a:tblPr>
              <a:tblGrid>
                <a:gridCol w="2939179"/>
                <a:gridCol w="2997430"/>
              </a:tblGrid>
              <a:tr h="269201">
                <a:tc gridSpan="2">
                  <a:txBody>
                    <a:bodyPr/>
                    <a:lstStyle/>
                    <a:p>
                      <a:pPr marL="1230630">
                        <a:lnSpc>
                          <a:spcPct val="100000"/>
                        </a:lnSpc>
                      </a:pPr>
                      <a:r>
                        <a:rPr sz="1200" b="1" dirty="0">
                          <a:solidFill>
                            <a:schemeClr val="bg1"/>
                          </a:solidFill>
                          <a:latin typeface="Calibri"/>
                          <a:cs typeface="Calibri"/>
                        </a:rPr>
                        <a:t>G</a:t>
                      </a:r>
                      <a:r>
                        <a:rPr sz="1200" b="1" spc="-20" dirty="0">
                          <a:solidFill>
                            <a:schemeClr val="bg1"/>
                          </a:solidFill>
                          <a:latin typeface="Calibri"/>
                          <a:cs typeface="Calibri"/>
                        </a:rPr>
                        <a:t>R</a:t>
                      </a:r>
                      <a:r>
                        <a:rPr sz="1200" b="1" spc="5" dirty="0">
                          <a:solidFill>
                            <a:schemeClr val="bg1"/>
                          </a:solidFill>
                          <a:latin typeface="Calibri"/>
                          <a:cs typeface="Calibri"/>
                        </a:rPr>
                        <a:t>A</a:t>
                      </a:r>
                      <a:r>
                        <a:rPr sz="1200" b="1" spc="-15" dirty="0">
                          <a:solidFill>
                            <a:schemeClr val="bg1"/>
                          </a:solidFill>
                          <a:latin typeface="Calibri"/>
                          <a:cs typeface="Calibri"/>
                        </a:rPr>
                        <a:t>D</a:t>
                      </a:r>
                      <a:r>
                        <a:rPr sz="1200" b="1" dirty="0">
                          <a:solidFill>
                            <a:schemeClr val="bg1"/>
                          </a:solidFill>
                          <a:latin typeface="Calibri"/>
                          <a:cs typeface="Calibri"/>
                        </a:rPr>
                        <a:t>O</a:t>
                      </a:r>
                      <a:r>
                        <a:rPr sz="1200" b="1" spc="5" dirty="0">
                          <a:solidFill>
                            <a:schemeClr val="bg1"/>
                          </a:solidFill>
                          <a:latin typeface="Calibri"/>
                          <a:cs typeface="Calibri"/>
                        </a:rPr>
                        <a:t> </a:t>
                      </a:r>
                      <a:r>
                        <a:rPr sz="1200" b="1" spc="-15" dirty="0">
                          <a:solidFill>
                            <a:schemeClr val="bg1"/>
                          </a:solidFill>
                          <a:latin typeface="Calibri"/>
                          <a:cs typeface="Calibri"/>
                        </a:rPr>
                        <a:t>D</a:t>
                      </a:r>
                      <a:r>
                        <a:rPr sz="1200" b="1" dirty="0">
                          <a:solidFill>
                            <a:schemeClr val="bg1"/>
                          </a:solidFill>
                          <a:latin typeface="Calibri"/>
                          <a:cs typeface="Calibri"/>
                        </a:rPr>
                        <a:t>I</a:t>
                      </a:r>
                      <a:r>
                        <a:rPr sz="1200" b="1" spc="-5" dirty="0">
                          <a:solidFill>
                            <a:schemeClr val="bg1"/>
                          </a:solidFill>
                          <a:latin typeface="Calibri"/>
                          <a:cs typeface="Calibri"/>
                        </a:rPr>
                        <a:t> </a:t>
                      </a:r>
                      <a:r>
                        <a:rPr sz="1200" b="1" spc="-15" dirty="0">
                          <a:solidFill>
                            <a:schemeClr val="bg1"/>
                          </a:solidFill>
                          <a:latin typeface="Calibri"/>
                          <a:cs typeface="Calibri"/>
                        </a:rPr>
                        <a:t>D</a:t>
                      </a:r>
                      <a:r>
                        <a:rPr sz="1200" b="1" spc="-10" dirty="0">
                          <a:solidFill>
                            <a:schemeClr val="bg1"/>
                          </a:solidFill>
                          <a:latin typeface="Calibri"/>
                          <a:cs typeface="Calibri"/>
                        </a:rPr>
                        <a:t>I</a:t>
                      </a:r>
                      <a:r>
                        <a:rPr sz="1200" b="1" dirty="0">
                          <a:solidFill>
                            <a:schemeClr val="bg1"/>
                          </a:solidFill>
                          <a:latin typeface="Calibri"/>
                          <a:cs typeface="Calibri"/>
                        </a:rPr>
                        <a:t>F</a:t>
                      </a:r>
                      <a:r>
                        <a:rPr sz="1200" b="1" spc="-15" dirty="0">
                          <a:solidFill>
                            <a:schemeClr val="bg1"/>
                          </a:solidFill>
                          <a:latin typeface="Calibri"/>
                          <a:cs typeface="Calibri"/>
                        </a:rPr>
                        <a:t>F</a:t>
                      </a:r>
                      <a:r>
                        <a:rPr sz="1200" b="1" dirty="0">
                          <a:solidFill>
                            <a:schemeClr val="bg1"/>
                          </a:solidFill>
                          <a:latin typeface="Calibri"/>
                          <a:cs typeface="Calibri"/>
                        </a:rPr>
                        <a:t>I</a:t>
                      </a:r>
                      <a:r>
                        <a:rPr sz="1200" b="1" spc="-15" dirty="0">
                          <a:solidFill>
                            <a:schemeClr val="bg1"/>
                          </a:solidFill>
                          <a:latin typeface="Calibri"/>
                          <a:cs typeface="Calibri"/>
                        </a:rPr>
                        <a:t>C</a:t>
                      </a:r>
                      <a:r>
                        <a:rPr sz="1200" b="1" dirty="0">
                          <a:solidFill>
                            <a:schemeClr val="bg1"/>
                          </a:solidFill>
                          <a:latin typeface="Calibri"/>
                          <a:cs typeface="Calibri"/>
                        </a:rPr>
                        <a:t>O</a:t>
                      </a:r>
                      <a:r>
                        <a:rPr sz="1200" b="1" spc="-20" dirty="0">
                          <a:solidFill>
                            <a:schemeClr val="bg1"/>
                          </a:solidFill>
                          <a:latin typeface="Calibri"/>
                          <a:cs typeface="Calibri"/>
                        </a:rPr>
                        <a:t>L</a:t>
                      </a:r>
                      <a:r>
                        <a:rPr sz="1200" b="1" spc="-10" dirty="0">
                          <a:solidFill>
                            <a:schemeClr val="bg1"/>
                          </a:solidFill>
                          <a:latin typeface="Calibri"/>
                          <a:cs typeface="Calibri"/>
                        </a:rPr>
                        <a:t>T</a:t>
                      </a:r>
                      <a:r>
                        <a:rPr sz="1200" b="1" dirty="0">
                          <a:solidFill>
                            <a:schemeClr val="bg1"/>
                          </a:solidFill>
                          <a:latin typeface="Calibri"/>
                          <a:cs typeface="Calibri"/>
                        </a:rPr>
                        <a:t>À</a:t>
                      </a:r>
                      <a:r>
                        <a:rPr sz="1200" b="1" spc="5" dirty="0">
                          <a:solidFill>
                            <a:schemeClr val="bg1"/>
                          </a:solidFill>
                          <a:latin typeface="Calibri"/>
                          <a:cs typeface="Calibri"/>
                        </a:rPr>
                        <a:t> </a:t>
                      </a:r>
                      <a:r>
                        <a:rPr sz="1200" b="1" spc="-15" dirty="0">
                          <a:solidFill>
                            <a:schemeClr val="bg1"/>
                          </a:solidFill>
                          <a:latin typeface="Calibri"/>
                          <a:cs typeface="Calibri"/>
                        </a:rPr>
                        <a:t>N</a:t>
                      </a:r>
                      <a:r>
                        <a:rPr sz="1200" b="1" dirty="0">
                          <a:solidFill>
                            <a:schemeClr val="bg1"/>
                          </a:solidFill>
                          <a:latin typeface="Calibri"/>
                          <a:cs typeface="Calibri"/>
                        </a:rPr>
                        <a:t>E</a:t>
                      </a:r>
                      <a:r>
                        <a:rPr sz="1200" b="1" spc="-5" dirty="0">
                          <a:solidFill>
                            <a:schemeClr val="bg1"/>
                          </a:solidFill>
                          <a:latin typeface="Calibri"/>
                          <a:cs typeface="Calibri"/>
                        </a:rPr>
                        <a:t>L</a:t>
                      </a:r>
                      <a:r>
                        <a:rPr sz="1200" b="1" spc="-20" dirty="0">
                          <a:solidFill>
                            <a:schemeClr val="bg1"/>
                          </a:solidFill>
                          <a:latin typeface="Calibri"/>
                          <a:cs typeface="Calibri"/>
                        </a:rPr>
                        <a:t>L</a:t>
                      </a:r>
                      <a:r>
                        <a:rPr sz="1200" b="1" dirty="0">
                          <a:solidFill>
                            <a:schemeClr val="bg1"/>
                          </a:solidFill>
                          <a:latin typeface="Calibri"/>
                          <a:cs typeface="Calibri"/>
                        </a:rPr>
                        <a:t>A</a:t>
                      </a:r>
                      <a:r>
                        <a:rPr sz="1200" b="1" spc="5" dirty="0">
                          <a:solidFill>
                            <a:schemeClr val="bg1"/>
                          </a:solidFill>
                          <a:latin typeface="Calibri"/>
                          <a:cs typeface="Calibri"/>
                        </a:rPr>
                        <a:t> </a:t>
                      </a:r>
                      <a:r>
                        <a:rPr sz="1200" b="1" spc="-20" dirty="0">
                          <a:solidFill>
                            <a:schemeClr val="bg1"/>
                          </a:solidFill>
                          <a:latin typeface="Calibri"/>
                          <a:cs typeface="Calibri"/>
                        </a:rPr>
                        <a:t>R</a:t>
                      </a:r>
                      <a:r>
                        <a:rPr sz="1200" b="1" dirty="0">
                          <a:solidFill>
                            <a:schemeClr val="bg1"/>
                          </a:solidFill>
                          <a:latin typeface="Calibri"/>
                          <a:cs typeface="Calibri"/>
                        </a:rPr>
                        <a:t>I</a:t>
                      </a:r>
                      <a:r>
                        <a:rPr sz="1200" b="1" spc="-15" dirty="0">
                          <a:solidFill>
                            <a:schemeClr val="bg1"/>
                          </a:solidFill>
                          <a:latin typeface="Calibri"/>
                          <a:cs typeface="Calibri"/>
                        </a:rPr>
                        <a:t>C</a:t>
                      </a:r>
                      <a:r>
                        <a:rPr sz="1200" b="1" dirty="0">
                          <a:solidFill>
                            <a:schemeClr val="bg1"/>
                          </a:solidFill>
                          <a:latin typeface="Calibri"/>
                          <a:cs typeface="Calibri"/>
                        </a:rPr>
                        <a:t>E</a:t>
                      </a:r>
                      <a:r>
                        <a:rPr sz="1200" b="1" spc="-5" dirty="0">
                          <a:solidFill>
                            <a:schemeClr val="bg1"/>
                          </a:solidFill>
                          <a:latin typeface="Calibri"/>
                          <a:cs typeface="Calibri"/>
                        </a:rPr>
                        <a:t>R</a:t>
                      </a:r>
                      <a:r>
                        <a:rPr sz="1200" b="1" spc="-15" dirty="0">
                          <a:solidFill>
                            <a:schemeClr val="bg1"/>
                          </a:solidFill>
                          <a:latin typeface="Calibri"/>
                          <a:cs typeface="Calibri"/>
                        </a:rPr>
                        <a:t>C</a:t>
                      </a:r>
                      <a:r>
                        <a:rPr sz="1200" b="1" dirty="0">
                          <a:solidFill>
                            <a:schemeClr val="bg1"/>
                          </a:solidFill>
                          <a:latin typeface="Calibri"/>
                          <a:cs typeface="Calibri"/>
                        </a:rPr>
                        <a:t>A</a:t>
                      </a:r>
                      <a:r>
                        <a:rPr sz="1200" b="1" spc="5" dirty="0">
                          <a:solidFill>
                            <a:schemeClr val="bg1"/>
                          </a:solidFill>
                          <a:latin typeface="Calibri"/>
                          <a:cs typeface="Calibri"/>
                        </a:rPr>
                        <a:t> </a:t>
                      </a:r>
                      <a:r>
                        <a:rPr sz="1200" b="1" spc="-15" dirty="0">
                          <a:solidFill>
                            <a:schemeClr val="bg1"/>
                          </a:solidFill>
                          <a:latin typeface="Calibri"/>
                          <a:cs typeface="Calibri"/>
                        </a:rPr>
                        <a:t>D’</a:t>
                      </a:r>
                      <a:r>
                        <a:rPr sz="1200" b="1" dirty="0">
                          <a:solidFill>
                            <a:schemeClr val="bg1"/>
                          </a:solidFill>
                          <a:latin typeface="Calibri"/>
                          <a:cs typeface="Calibri"/>
                        </a:rPr>
                        <a:t>I</a:t>
                      </a:r>
                      <a:r>
                        <a:rPr sz="1200" b="1" spc="-10" dirty="0">
                          <a:solidFill>
                            <a:schemeClr val="bg1"/>
                          </a:solidFill>
                          <a:latin typeface="Calibri"/>
                          <a:cs typeface="Calibri"/>
                        </a:rPr>
                        <a:t>M</a:t>
                      </a:r>
                      <a:r>
                        <a:rPr sz="1200" b="1" spc="-20" dirty="0">
                          <a:solidFill>
                            <a:schemeClr val="bg1"/>
                          </a:solidFill>
                          <a:latin typeface="Calibri"/>
                          <a:cs typeface="Calibri"/>
                        </a:rPr>
                        <a:t>P</a:t>
                      </a:r>
                      <a:r>
                        <a:rPr sz="1200" b="1" dirty="0">
                          <a:solidFill>
                            <a:schemeClr val="bg1"/>
                          </a:solidFill>
                          <a:latin typeface="Calibri"/>
                          <a:cs typeface="Calibri"/>
                        </a:rPr>
                        <a:t>I</a:t>
                      </a:r>
                      <a:r>
                        <a:rPr sz="1200" b="1" spc="-15" dirty="0">
                          <a:solidFill>
                            <a:schemeClr val="bg1"/>
                          </a:solidFill>
                          <a:latin typeface="Calibri"/>
                          <a:cs typeface="Calibri"/>
                        </a:rPr>
                        <a:t>E</a:t>
                      </a:r>
                      <a:r>
                        <a:rPr sz="1200" b="1" spc="-10" dirty="0">
                          <a:solidFill>
                            <a:schemeClr val="bg1"/>
                          </a:solidFill>
                          <a:latin typeface="Calibri"/>
                          <a:cs typeface="Calibri"/>
                        </a:rPr>
                        <a:t>G</a:t>
                      </a:r>
                      <a:r>
                        <a:rPr sz="1200" b="1" dirty="0">
                          <a:solidFill>
                            <a:schemeClr val="bg1"/>
                          </a:solidFill>
                          <a:latin typeface="Calibri"/>
                          <a:cs typeface="Calibri"/>
                        </a:rPr>
                        <a:t>O</a:t>
                      </a:r>
                      <a:endParaRPr sz="1200">
                        <a:solidFill>
                          <a:schemeClr val="bg1"/>
                        </a:solidFill>
                        <a:latin typeface="Calibri"/>
                        <a:cs typeface="Calibri"/>
                      </a:endParaRPr>
                    </a:p>
                  </a:txBody>
                  <a:tcPr marL="0" marR="0" marT="0" marB="0">
                    <a:lnL w="21241">
                      <a:solidFill>
                        <a:srgbClr val="000000"/>
                      </a:solidFill>
                      <a:prstDash val="solid"/>
                    </a:lnL>
                    <a:lnR w="21241">
                      <a:solidFill>
                        <a:srgbClr val="000000"/>
                      </a:solidFill>
                      <a:prstDash val="solid"/>
                    </a:lnR>
                    <a:lnT w="21063">
                      <a:solidFill>
                        <a:srgbClr val="000000"/>
                      </a:solidFill>
                      <a:prstDash val="solid"/>
                    </a:lnT>
                    <a:lnB w="10406">
                      <a:solidFill>
                        <a:srgbClr val="000000"/>
                      </a:solidFill>
                      <a:prstDash val="solid"/>
                    </a:lnB>
                    <a:solidFill>
                      <a:srgbClr val="D9D9D9"/>
                    </a:solidFill>
                  </a:tcPr>
                </a:tc>
                <a:tc hMerge="1">
                  <a:txBody>
                    <a:bodyPr/>
                    <a:lstStyle/>
                    <a:p>
                      <a:endParaRPr/>
                    </a:p>
                  </a:txBody>
                  <a:tcPr marL="0" marR="0" marT="0" marB="0"/>
                </a:tc>
              </a:tr>
              <a:tr h="272123">
                <a:tc>
                  <a:txBody>
                    <a:bodyPr/>
                    <a:lstStyle/>
                    <a:p>
                      <a:pPr marL="589915">
                        <a:lnSpc>
                          <a:spcPct val="100000"/>
                        </a:lnSpc>
                      </a:pPr>
                      <a:r>
                        <a:rPr sz="1200" b="1" dirty="0">
                          <a:solidFill>
                            <a:schemeClr val="bg1"/>
                          </a:solidFill>
                          <a:latin typeface="Calibri"/>
                          <a:cs typeface="Calibri"/>
                        </a:rPr>
                        <a:t>C</a:t>
                      </a:r>
                      <a:r>
                        <a:rPr sz="1200" b="1" spc="-5" dirty="0">
                          <a:solidFill>
                            <a:schemeClr val="bg1"/>
                          </a:solidFill>
                          <a:latin typeface="Calibri"/>
                          <a:cs typeface="Calibri"/>
                        </a:rPr>
                        <a:t>L</a:t>
                      </a:r>
                      <a:r>
                        <a:rPr sz="1200" b="1" spc="-10" dirty="0">
                          <a:solidFill>
                            <a:schemeClr val="bg1"/>
                          </a:solidFill>
                          <a:latin typeface="Calibri"/>
                          <a:cs typeface="Calibri"/>
                        </a:rPr>
                        <a:t>A</a:t>
                      </a:r>
                      <a:r>
                        <a:rPr sz="1200" b="1" spc="-5" dirty="0">
                          <a:solidFill>
                            <a:schemeClr val="bg1"/>
                          </a:solidFill>
                          <a:latin typeface="Calibri"/>
                          <a:cs typeface="Calibri"/>
                        </a:rPr>
                        <a:t>SS</a:t>
                      </a:r>
                      <a:r>
                        <a:rPr sz="1200" b="1" dirty="0">
                          <a:solidFill>
                            <a:schemeClr val="bg1"/>
                          </a:solidFill>
                          <a:latin typeface="Calibri"/>
                          <a:cs typeface="Calibri"/>
                        </a:rPr>
                        <a:t>E</a:t>
                      </a:r>
                      <a:r>
                        <a:rPr sz="1200" b="1" spc="-20" dirty="0">
                          <a:solidFill>
                            <a:schemeClr val="bg1"/>
                          </a:solidFill>
                          <a:latin typeface="Calibri"/>
                          <a:cs typeface="Calibri"/>
                        </a:rPr>
                        <a:t> </a:t>
                      </a:r>
                      <a:r>
                        <a:rPr sz="1200" b="1" spc="-15" dirty="0">
                          <a:solidFill>
                            <a:schemeClr val="bg1"/>
                          </a:solidFill>
                          <a:latin typeface="Calibri"/>
                          <a:cs typeface="Calibri"/>
                        </a:rPr>
                        <a:t>D</a:t>
                      </a:r>
                      <a:r>
                        <a:rPr sz="1200" b="1" dirty="0">
                          <a:solidFill>
                            <a:schemeClr val="bg1"/>
                          </a:solidFill>
                          <a:latin typeface="Calibri"/>
                          <a:cs typeface="Calibri"/>
                        </a:rPr>
                        <a:t>I</a:t>
                      </a:r>
                      <a:r>
                        <a:rPr sz="1200" b="1" spc="-5" dirty="0">
                          <a:solidFill>
                            <a:schemeClr val="bg1"/>
                          </a:solidFill>
                          <a:latin typeface="Calibri"/>
                          <a:cs typeface="Calibri"/>
                        </a:rPr>
                        <a:t> P</a:t>
                      </a:r>
                      <a:r>
                        <a:rPr sz="1200" b="1" spc="-20" dirty="0">
                          <a:solidFill>
                            <a:schemeClr val="bg1"/>
                          </a:solidFill>
                          <a:latin typeface="Calibri"/>
                          <a:cs typeface="Calibri"/>
                        </a:rPr>
                        <a:t>R</a:t>
                      </a:r>
                      <a:r>
                        <a:rPr sz="1200" b="1" spc="-10" dirty="0">
                          <a:solidFill>
                            <a:schemeClr val="bg1"/>
                          </a:solidFill>
                          <a:latin typeface="Calibri"/>
                          <a:cs typeface="Calibri"/>
                        </a:rPr>
                        <a:t>O</a:t>
                      </a:r>
                      <a:r>
                        <a:rPr sz="1200" b="1" dirty="0">
                          <a:solidFill>
                            <a:schemeClr val="bg1"/>
                          </a:solidFill>
                          <a:latin typeface="Calibri"/>
                          <a:cs typeface="Calibri"/>
                        </a:rPr>
                        <a:t>F</a:t>
                      </a:r>
                      <a:r>
                        <a:rPr sz="1200" b="1" spc="-10" dirty="0">
                          <a:solidFill>
                            <a:schemeClr val="bg1"/>
                          </a:solidFill>
                          <a:latin typeface="Calibri"/>
                          <a:cs typeface="Calibri"/>
                        </a:rPr>
                        <a:t>I</a:t>
                      </a:r>
                      <a:r>
                        <a:rPr sz="1200" b="1" spc="-5" dirty="0">
                          <a:solidFill>
                            <a:schemeClr val="bg1"/>
                          </a:solidFill>
                          <a:latin typeface="Calibri"/>
                          <a:cs typeface="Calibri"/>
                        </a:rPr>
                        <a:t>L</a:t>
                      </a:r>
                      <a:r>
                        <a:rPr sz="1200" b="1" spc="-10" dirty="0">
                          <a:solidFill>
                            <a:schemeClr val="bg1"/>
                          </a:solidFill>
                          <a:latin typeface="Calibri"/>
                          <a:cs typeface="Calibri"/>
                        </a:rPr>
                        <a:t>A</a:t>
                      </a:r>
                      <a:r>
                        <a:rPr sz="1200" b="1" spc="-15" dirty="0">
                          <a:solidFill>
                            <a:schemeClr val="bg1"/>
                          </a:solidFill>
                          <a:latin typeface="Calibri"/>
                          <a:cs typeface="Calibri"/>
                        </a:rPr>
                        <a:t>Z</a:t>
                      </a:r>
                      <a:r>
                        <a:rPr sz="1200" b="1" spc="-10" dirty="0">
                          <a:solidFill>
                            <a:schemeClr val="bg1"/>
                          </a:solidFill>
                          <a:latin typeface="Calibri"/>
                          <a:cs typeface="Calibri"/>
                        </a:rPr>
                        <a:t>I</a:t>
                      </a:r>
                      <a:r>
                        <a:rPr sz="1200" b="1" dirty="0">
                          <a:solidFill>
                            <a:schemeClr val="bg1"/>
                          </a:solidFill>
                          <a:latin typeface="Calibri"/>
                          <a:cs typeface="Calibri"/>
                        </a:rPr>
                        <a:t>O</a:t>
                      </a:r>
                      <a:r>
                        <a:rPr sz="1200" b="1" spc="-15" dirty="0">
                          <a:solidFill>
                            <a:schemeClr val="bg1"/>
                          </a:solidFill>
                          <a:latin typeface="Calibri"/>
                          <a:cs typeface="Calibri"/>
                        </a:rPr>
                        <a:t>N</a:t>
                      </a:r>
                      <a:r>
                        <a:rPr sz="1200" b="1" dirty="0">
                          <a:solidFill>
                            <a:schemeClr val="bg1"/>
                          </a:solidFill>
                          <a:latin typeface="Calibri"/>
                          <a:cs typeface="Calibri"/>
                        </a:rPr>
                        <a:t>E</a:t>
                      </a:r>
                      <a:endParaRPr sz="1200">
                        <a:solidFill>
                          <a:schemeClr val="bg1"/>
                        </a:solidFill>
                        <a:latin typeface="Calibri"/>
                        <a:cs typeface="Calibri"/>
                      </a:endParaRPr>
                    </a:p>
                  </a:txBody>
                  <a:tcPr marL="0" marR="0" marT="0" marB="0">
                    <a:lnL w="21241">
                      <a:solidFill>
                        <a:srgbClr val="000000"/>
                      </a:solidFill>
                      <a:prstDash val="solid"/>
                    </a:lnL>
                    <a:lnR w="11255">
                      <a:solidFill>
                        <a:srgbClr val="000000"/>
                      </a:solidFill>
                      <a:prstDash val="solid"/>
                    </a:lnR>
                    <a:lnT w="10406">
                      <a:solidFill>
                        <a:srgbClr val="000000"/>
                      </a:solidFill>
                      <a:prstDash val="solid"/>
                    </a:lnT>
                    <a:lnB w="10406">
                      <a:solidFill>
                        <a:srgbClr val="000000"/>
                      </a:solidFill>
                      <a:prstDash val="solid"/>
                    </a:lnB>
                    <a:solidFill>
                      <a:srgbClr val="D9D9D9"/>
                    </a:solidFill>
                  </a:tcPr>
                </a:tc>
                <a:tc>
                  <a:txBody>
                    <a:bodyPr/>
                    <a:lstStyle/>
                    <a:p>
                      <a:pPr marL="2540" algn="ctr">
                        <a:lnSpc>
                          <a:spcPct val="100000"/>
                        </a:lnSpc>
                      </a:pPr>
                      <a:r>
                        <a:rPr sz="1200" b="1" spc="-5" dirty="0">
                          <a:solidFill>
                            <a:schemeClr val="bg1"/>
                          </a:solidFill>
                          <a:latin typeface="Calibri"/>
                          <a:cs typeface="Calibri"/>
                        </a:rPr>
                        <a:t>D</a:t>
                      </a:r>
                      <a:r>
                        <a:rPr sz="1200" b="1" spc="-10" dirty="0">
                          <a:solidFill>
                            <a:schemeClr val="bg1"/>
                          </a:solidFill>
                          <a:latin typeface="Calibri"/>
                          <a:cs typeface="Calibri"/>
                        </a:rPr>
                        <a:t>I</a:t>
                      </a:r>
                      <a:r>
                        <a:rPr sz="1200" b="1" dirty="0">
                          <a:solidFill>
                            <a:schemeClr val="bg1"/>
                          </a:solidFill>
                          <a:latin typeface="Calibri"/>
                          <a:cs typeface="Calibri"/>
                        </a:rPr>
                        <a:t>F</a:t>
                      </a:r>
                      <a:r>
                        <a:rPr sz="1200" b="1" spc="-15" dirty="0">
                          <a:solidFill>
                            <a:schemeClr val="bg1"/>
                          </a:solidFill>
                          <a:latin typeface="Calibri"/>
                          <a:cs typeface="Calibri"/>
                        </a:rPr>
                        <a:t>F</a:t>
                      </a:r>
                      <a:r>
                        <a:rPr sz="1200" b="1" dirty="0">
                          <a:solidFill>
                            <a:schemeClr val="bg1"/>
                          </a:solidFill>
                          <a:latin typeface="Calibri"/>
                          <a:cs typeface="Calibri"/>
                        </a:rPr>
                        <a:t>I</a:t>
                      </a:r>
                      <a:r>
                        <a:rPr sz="1200" b="1" spc="-15" dirty="0">
                          <a:solidFill>
                            <a:schemeClr val="bg1"/>
                          </a:solidFill>
                          <a:latin typeface="Calibri"/>
                          <a:cs typeface="Calibri"/>
                        </a:rPr>
                        <a:t>C</a:t>
                      </a:r>
                      <a:r>
                        <a:rPr sz="1200" b="1" dirty="0">
                          <a:solidFill>
                            <a:schemeClr val="bg1"/>
                          </a:solidFill>
                          <a:latin typeface="Calibri"/>
                          <a:cs typeface="Calibri"/>
                        </a:rPr>
                        <a:t>O</a:t>
                      </a:r>
                      <a:r>
                        <a:rPr sz="1200" b="1" spc="-20" dirty="0">
                          <a:solidFill>
                            <a:schemeClr val="bg1"/>
                          </a:solidFill>
                          <a:latin typeface="Calibri"/>
                          <a:cs typeface="Calibri"/>
                        </a:rPr>
                        <a:t>L</a:t>
                      </a:r>
                      <a:r>
                        <a:rPr sz="1200" b="1" spc="-10" dirty="0">
                          <a:solidFill>
                            <a:schemeClr val="bg1"/>
                          </a:solidFill>
                          <a:latin typeface="Calibri"/>
                          <a:cs typeface="Calibri"/>
                        </a:rPr>
                        <a:t>T</a:t>
                      </a:r>
                      <a:r>
                        <a:rPr sz="1200" b="1" dirty="0">
                          <a:solidFill>
                            <a:schemeClr val="bg1"/>
                          </a:solidFill>
                          <a:latin typeface="Calibri"/>
                          <a:cs typeface="Calibri"/>
                        </a:rPr>
                        <a:t>À</a:t>
                      </a:r>
                      <a:endParaRPr sz="1200">
                        <a:solidFill>
                          <a:schemeClr val="bg1"/>
                        </a:solidFill>
                        <a:latin typeface="Calibri"/>
                        <a:cs typeface="Calibri"/>
                      </a:endParaRPr>
                    </a:p>
                  </a:txBody>
                  <a:tcPr marL="0" marR="0" marT="0" marB="0">
                    <a:lnL w="11255">
                      <a:solidFill>
                        <a:srgbClr val="000000"/>
                      </a:solidFill>
                      <a:prstDash val="solid"/>
                    </a:lnL>
                    <a:lnR w="21241">
                      <a:solidFill>
                        <a:srgbClr val="000000"/>
                      </a:solidFill>
                      <a:prstDash val="solid"/>
                    </a:lnR>
                    <a:lnT w="10406">
                      <a:solidFill>
                        <a:srgbClr val="000000"/>
                      </a:solidFill>
                      <a:prstDash val="solid"/>
                    </a:lnT>
                    <a:lnB w="10406">
                      <a:solidFill>
                        <a:srgbClr val="000000"/>
                      </a:solidFill>
                      <a:prstDash val="solid"/>
                    </a:lnB>
                    <a:solidFill>
                      <a:srgbClr val="D9D9D9"/>
                    </a:solidFill>
                  </a:tcPr>
                </a:tc>
              </a:tr>
              <a:tr h="220792">
                <a:tc>
                  <a:txBody>
                    <a:bodyPr/>
                    <a:lstStyle/>
                    <a:p>
                      <a:pPr algn="ctr">
                        <a:lnSpc>
                          <a:spcPct val="100000"/>
                        </a:lnSpc>
                      </a:pPr>
                      <a:r>
                        <a:rPr sz="1200" dirty="0">
                          <a:solidFill>
                            <a:schemeClr val="bg1"/>
                          </a:solidFill>
                          <a:latin typeface="Calibri"/>
                          <a:cs typeface="Calibri"/>
                        </a:rPr>
                        <a:t>1</a:t>
                      </a:r>
                      <a:endParaRPr sz="1200">
                        <a:solidFill>
                          <a:schemeClr val="bg1"/>
                        </a:solidFill>
                        <a:latin typeface="Calibri"/>
                        <a:cs typeface="Calibri"/>
                      </a:endParaRPr>
                    </a:p>
                  </a:txBody>
                  <a:tcPr marL="0" marR="0" marT="0" marB="0">
                    <a:lnL w="21241">
                      <a:solidFill>
                        <a:srgbClr val="000000"/>
                      </a:solidFill>
                      <a:prstDash val="solid"/>
                    </a:lnL>
                    <a:lnR w="11255">
                      <a:solidFill>
                        <a:srgbClr val="000000"/>
                      </a:solidFill>
                      <a:prstDash val="solid"/>
                    </a:lnR>
                    <a:lnT w="10406">
                      <a:solidFill>
                        <a:srgbClr val="000000"/>
                      </a:solidFill>
                      <a:prstDash val="solid"/>
                    </a:lnT>
                    <a:lnB w="10406">
                      <a:solidFill>
                        <a:srgbClr val="000000"/>
                      </a:solidFill>
                      <a:prstDash val="solid"/>
                    </a:lnB>
                  </a:tcPr>
                </a:tc>
                <a:tc>
                  <a:txBody>
                    <a:bodyPr/>
                    <a:lstStyle/>
                    <a:p>
                      <a:pPr marL="2540" algn="ctr">
                        <a:lnSpc>
                          <a:spcPct val="100000"/>
                        </a:lnSpc>
                      </a:pPr>
                      <a:r>
                        <a:rPr sz="1200" spc="-10" dirty="0">
                          <a:solidFill>
                            <a:schemeClr val="bg1"/>
                          </a:solidFill>
                          <a:latin typeface="Calibri"/>
                          <a:cs typeface="Calibri"/>
                        </a:rPr>
                        <a:t>B</a:t>
                      </a:r>
                      <a:r>
                        <a:rPr sz="1200" dirty="0">
                          <a:solidFill>
                            <a:schemeClr val="bg1"/>
                          </a:solidFill>
                          <a:latin typeface="Calibri"/>
                          <a:cs typeface="Calibri"/>
                        </a:rPr>
                        <a:t>a</a:t>
                      </a:r>
                      <a:r>
                        <a:rPr sz="1200" spc="-5" dirty="0">
                          <a:solidFill>
                            <a:schemeClr val="bg1"/>
                          </a:solidFill>
                          <a:latin typeface="Calibri"/>
                          <a:cs typeface="Calibri"/>
                        </a:rPr>
                        <a:t>s</a:t>
                      </a:r>
                      <a:r>
                        <a:rPr sz="1200" spc="-15" dirty="0">
                          <a:solidFill>
                            <a:schemeClr val="bg1"/>
                          </a:solidFill>
                          <a:latin typeface="Calibri"/>
                          <a:cs typeface="Calibri"/>
                        </a:rPr>
                        <a:t>sa</a:t>
                      </a:r>
                      <a:endParaRPr sz="1200">
                        <a:solidFill>
                          <a:schemeClr val="bg1"/>
                        </a:solidFill>
                        <a:latin typeface="Calibri"/>
                        <a:cs typeface="Calibri"/>
                      </a:endParaRPr>
                    </a:p>
                  </a:txBody>
                  <a:tcPr marL="0" marR="0" marT="0" marB="0">
                    <a:lnL w="11255">
                      <a:solidFill>
                        <a:srgbClr val="000000"/>
                      </a:solidFill>
                      <a:prstDash val="solid"/>
                    </a:lnL>
                    <a:lnR w="21241">
                      <a:solidFill>
                        <a:srgbClr val="000000"/>
                      </a:solidFill>
                      <a:prstDash val="solid"/>
                    </a:lnR>
                    <a:lnT w="10406">
                      <a:solidFill>
                        <a:srgbClr val="000000"/>
                      </a:solidFill>
                      <a:prstDash val="solid"/>
                    </a:lnT>
                    <a:lnB w="10406">
                      <a:solidFill>
                        <a:srgbClr val="000000"/>
                      </a:solidFill>
                      <a:prstDash val="solid"/>
                    </a:lnB>
                  </a:tcPr>
                </a:tc>
              </a:tr>
              <a:tr h="220792">
                <a:tc>
                  <a:txBody>
                    <a:bodyPr/>
                    <a:lstStyle/>
                    <a:p>
                      <a:pPr algn="ctr">
                        <a:lnSpc>
                          <a:spcPct val="100000"/>
                        </a:lnSpc>
                      </a:pPr>
                      <a:r>
                        <a:rPr sz="1200" dirty="0">
                          <a:solidFill>
                            <a:schemeClr val="bg1"/>
                          </a:solidFill>
                          <a:latin typeface="Calibri"/>
                          <a:cs typeface="Calibri"/>
                        </a:rPr>
                        <a:t>2</a:t>
                      </a:r>
                      <a:endParaRPr sz="1200">
                        <a:solidFill>
                          <a:schemeClr val="bg1"/>
                        </a:solidFill>
                        <a:latin typeface="Calibri"/>
                        <a:cs typeface="Calibri"/>
                      </a:endParaRPr>
                    </a:p>
                  </a:txBody>
                  <a:tcPr marL="0" marR="0" marT="0" marB="0">
                    <a:lnL w="21241">
                      <a:solidFill>
                        <a:srgbClr val="000000"/>
                      </a:solidFill>
                      <a:prstDash val="solid"/>
                    </a:lnL>
                    <a:lnR w="11255">
                      <a:solidFill>
                        <a:srgbClr val="000000"/>
                      </a:solidFill>
                      <a:prstDash val="solid"/>
                    </a:lnR>
                    <a:lnT w="10406">
                      <a:solidFill>
                        <a:srgbClr val="000000"/>
                      </a:solidFill>
                      <a:prstDash val="solid"/>
                    </a:lnT>
                    <a:lnB w="10406">
                      <a:solidFill>
                        <a:srgbClr val="000000"/>
                      </a:solidFill>
                      <a:prstDash val="solid"/>
                    </a:lnB>
                  </a:tcPr>
                </a:tc>
                <a:tc>
                  <a:txBody>
                    <a:bodyPr/>
                    <a:lstStyle/>
                    <a:p>
                      <a:pPr marL="2540" algn="ctr">
                        <a:lnSpc>
                          <a:spcPct val="100000"/>
                        </a:lnSpc>
                      </a:pPr>
                      <a:r>
                        <a:rPr sz="1200" spc="5" dirty="0">
                          <a:solidFill>
                            <a:schemeClr val="bg1"/>
                          </a:solidFill>
                          <a:latin typeface="Calibri"/>
                          <a:cs typeface="Calibri"/>
                        </a:rPr>
                        <a:t>M</a:t>
                      </a:r>
                      <a:r>
                        <a:rPr sz="1200" dirty="0">
                          <a:solidFill>
                            <a:schemeClr val="bg1"/>
                          </a:solidFill>
                          <a:latin typeface="Calibri"/>
                          <a:cs typeface="Calibri"/>
                        </a:rPr>
                        <a:t>e</a:t>
                      </a:r>
                      <a:r>
                        <a:rPr sz="1200" spc="5" dirty="0">
                          <a:solidFill>
                            <a:schemeClr val="bg1"/>
                          </a:solidFill>
                          <a:latin typeface="Calibri"/>
                          <a:cs typeface="Calibri"/>
                        </a:rPr>
                        <a:t>d</a:t>
                      </a:r>
                      <a:r>
                        <a:rPr sz="1200" dirty="0">
                          <a:solidFill>
                            <a:schemeClr val="bg1"/>
                          </a:solidFill>
                          <a:latin typeface="Calibri"/>
                          <a:cs typeface="Calibri"/>
                        </a:rPr>
                        <a:t>ia</a:t>
                      </a:r>
                      <a:endParaRPr sz="1200">
                        <a:solidFill>
                          <a:schemeClr val="bg1"/>
                        </a:solidFill>
                        <a:latin typeface="Calibri"/>
                        <a:cs typeface="Calibri"/>
                      </a:endParaRPr>
                    </a:p>
                  </a:txBody>
                  <a:tcPr marL="0" marR="0" marT="0" marB="0">
                    <a:lnL w="11255">
                      <a:solidFill>
                        <a:srgbClr val="000000"/>
                      </a:solidFill>
                      <a:prstDash val="solid"/>
                    </a:lnL>
                    <a:lnR w="21241">
                      <a:solidFill>
                        <a:srgbClr val="000000"/>
                      </a:solidFill>
                      <a:prstDash val="solid"/>
                    </a:lnR>
                    <a:lnT w="10406">
                      <a:solidFill>
                        <a:srgbClr val="000000"/>
                      </a:solidFill>
                      <a:prstDash val="solid"/>
                    </a:lnT>
                    <a:lnB w="10406">
                      <a:solidFill>
                        <a:srgbClr val="000000"/>
                      </a:solidFill>
                      <a:prstDash val="solid"/>
                    </a:lnB>
                  </a:tcPr>
                </a:tc>
              </a:tr>
              <a:tr h="220793">
                <a:tc>
                  <a:txBody>
                    <a:bodyPr/>
                    <a:lstStyle/>
                    <a:p>
                      <a:pPr algn="ctr">
                        <a:lnSpc>
                          <a:spcPct val="100000"/>
                        </a:lnSpc>
                      </a:pPr>
                      <a:r>
                        <a:rPr sz="1200" dirty="0">
                          <a:solidFill>
                            <a:schemeClr val="bg1"/>
                          </a:solidFill>
                          <a:latin typeface="Calibri"/>
                          <a:cs typeface="Calibri"/>
                        </a:rPr>
                        <a:t>3</a:t>
                      </a:r>
                      <a:endParaRPr sz="1200">
                        <a:solidFill>
                          <a:schemeClr val="bg1"/>
                        </a:solidFill>
                        <a:latin typeface="Calibri"/>
                        <a:cs typeface="Calibri"/>
                      </a:endParaRPr>
                    </a:p>
                  </a:txBody>
                  <a:tcPr marL="0" marR="0" marT="0" marB="0">
                    <a:lnL w="21241">
                      <a:solidFill>
                        <a:srgbClr val="000000"/>
                      </a:solidFill>
                      <a:prstDash val="solid"/>
                    </a:lnL>
                    <a:lnR w="11255">
                      <a:solidFill>
                        <a:srgbClr val="000000"/>
                      </a:solidFill>
                      <a:prstDash val="solid"/>
                    </a:lnR>
                    <a:lnT w="10406">
                      <a:solidFill>
                        <a:srgbClr val="000000"/>
                      </a:solidFill>
                      <a:prstDash val="solid"/>
                    </a:lnT>
                    <a:lnB w="10406">
                      <a:solidFill>
                        <a:srgbClr val="000000"/>
                      </a:solidFill>
                      <a:prstDash val="solid"/>
                    </a:lnB>
                  </a:tcPr>
                </a:tc>
                <a:tc>
                  <a:txBody>
                    <a:bodyPr/>
                    <a:lstStyle/>
                    <a:p>
                      <a:pPr marL="4445" algn="ctr">
                        <a:lnSpc>
                          <a:spcPct val="100000"/>
                        </a:lnSpc>
                      </a:pPr>
                      <a:r>
                        <a:rPr sz="1200" dirty="0">
                          <a:solidFill>
                            <a:schemeClr val="bg1"/>
                          </a:solidFill>
                          <a:latin typeface="Calibri"/>
                          <a:cs typeface="Calibri"/>
                        </a:rPr>
                        <a:t>Al</a:t>
                      </a:r>
                      <a:r>
                        <a:rPr sz="1200" spc="5" dirty="0">
                          <a:solidFill>
                            <a:schemeClr val="bg1"/>
                          </a:solidFill>
                          <a:latin typeface="Calibri"/>
                          <a:cs typeface="Calibri"/>
                        </a:rPr>
                        <a:t>t</a:t>
                      </a:r>
                      <a:r>
                        <a:rPr sz="1200" dirty="0">
                          <a:solidFill>
                            <a:schemeClr val="bg1"/>
                          </a:solidFill>
                          <a:latin typeface="Calibri"/>
                          <a:cs typeface="Calibri"/>
                        </a:rPr>
                        <a:t>a</a:t>
                      </a:r>
                      <a:endParaRPr sz="1200">
                        <a:solidFill>
                          <a:schemeClr val="bg1"/>
                        </a:solidFill>
                        <a:latin typeface="Calibri"/>
                        <a:cs typeface="Calibri"/>
                      </a:endParaRPr>
                    </a:p>
                  </a:txBody>
                  <a:tcPr marL="0" marR="0" marT="0" marB="0">
                    <a:lnL w="11255">
                      <a:solidFill>
                        <a:srgbClr val="000000"/>
                      </a:solidFill>
                      <a:prstDash val="solid"/>
                    </a:lnL>
                    <a:lnR w="21241">
                      <a:solidFill>
                        <a:srgbClr val="000000"/>
                      </a:solidFill>
                      <a:prstDash val="solid"/>
                    </a:lnR>
                    <a:lnT w="10406">
                      <a:solidFill>
                        <a:srgbClr val="000000"/>
                      </a:solidFill>
                      <a:prstDash val="solid"/>
                    </a:lnT>
                    <a:lnB w="10406">
                      <a:solidFill>
                        <a:srgbClr val="000000"/>
                      </a:solidFill>
                      <a:prstDash val="solid"/>
                    </a:lnB>
                  </a:tcPr>
                </a:tc>
              </a:tr>
              <a:tr h="231451">
                <a:tc>
                  <a:txBody>
                    <a:bodyPr/>
                    <a:lstStyle/>
                    <a:p>
                      <a:pPr algn="ctr">
                        <a:lnSpc>
                          <a:spcPct val="100000"/>
                        </a:lnSpc>
                      </a:pPr>
                      <a:r>
                        <a:rPr sz="1200" dirty="0">
                          <a:solidFill>
                            <a:schemeClr val="bg1"/>
                          </a:solidFill>
                          <a:latin typeface="Calibri"/>
                          <a:cs typeface="Calibri"/>
                        </a:rPr>
                        <a:t>4</a:t>
                      </a:r>
                      <a:endParaRPr sz="1200">
                        <a:solidFill>
                          <a:schemeClr val="bg1"/>
                        </a:solidFill>
                        <a:latin typeface="Calibri"/>
                        <a:cs typeface="Calibri"/>
                      </a:endParaRPr>
                    </a:p>
                  </a:txBody>
                  <a:tcPr marL="0" marR="0" marT="0" marB="0">
                    <a:lnL w="21241">
                      <a:solidFill>
                        <a:srgbClr val="000000"/>
                      </a:solidFill>
                      <a:prstDash val="solid"/>
                    </a:lnL>
                    <a:lnR w="11255">
                      <a:solidFill>
                        <a:srgbClr val="000000"/>
                      </a:solidFill>
                      <a:prstDash val="solid"/>
                    </a:lnR>
                    <a:lnT w="10406">
                      <a:solidFill>
                        <a:srgbClr val="000000"/>
                      </a:solidFill>
                      <a:prstDash val="solid"/>
                    </a:lnT>
                    <a:lnB w="19542">
                      <a:solidFill>
                        <a:srgbClr val="000000"/>
                      </a:solidFill>
                      <a:prstDash val="solid"/>
                    </a:lnB>
                  </a:tcPr>
                </a:tc>
                <a:tc>
                  <a:txBody>
                    <a:bodyPr/>
                    <a:lstStyle/>
                    <a:p>
                      <a:pPr marL="4445" algn="ctr">
                        <a:lnSpc>
                          <a:spcPct val="100000"/>
                        </a:lnSpc>
                      </a:pPr>
                      <a:r>
                        <a:rPr sz="1200" spc="-10" dirty="0">
                          <a:solidFill>
                            <a:schemeClr val="bg1"/>
                          </a:solidFill>
                          <a:latin typeface="Calibri"/>
                          <a:cs typeface="Calibri"/>
                        </a:rPr>
                        <a:t>M</a:t>
                      </a:r>
                      <a:r>
                        <a:rPr sz="1200" dirty="0">
                          <a:solidFill>
                            <a:schemeClr val="bg1"/>
                          </a:solidFill>
                          <a:latin typeface="Calibri"/>
                          <a:cs typeface="Calibri"/>
                        </a:rPr>
                        <a:t>o</a:t>
                      </a:r>
                      <a:r>
                        <a:rPr sz="1200" spc="-15" dirty="0">
                          <a:solidFill>
                            <a:schemeClr val="bg1"/>
                          </a:solidFill>
                          <a:latin typeface="Calibri"/>
                          <a:cs typeface="Calibri"/>
                        </a:rPr>
                        <a:t>l</a:t>
                      </a:r>
                      <a:r>
                        <a:rPr sz="1200" spc="-10" dirty="0">
                          <a:solidFill>
                            <a:schemeClr val="bg1"/>
                          </a:solidFill>
                          <a:latin typeface="Calibri"/>
                          <a:cs typeface="Calibri"/>
                        </a:rPr>
                        <a:t>t</a:t>
                      </a:r>
                      <a:r>
                        <a:rPr sz="1200" dirty="0">
                          <a:solidFill>
                            <a:schemeClr val="bg1"/>
                          </a:solidFill>
                          <a:latin typeface="Calibri"/>
                          <a:cs typeface="Calibri"/>
                        </a:rPr>
                        <a:t>o</a:t>
                      </a:r>
                      <a:r>
                        <a:rPr sz="1200" spc="20" dirty="0">
                          <a:solidFill>
                            <a:schemeClr val="bg1"/>
                          </a:solidFill>
                          <a:latin typeface="Calibri"/>
                          <a:cs typeface="Calibri"/>
                        </a:rPr>
                        <a:t> </a:t>
                      </a:r>
                      <a:r>
                        <a:rPr sz="1200" spc="-15" dirty="0">
                          <a:solidFill>
                            <a:schemeClr val="bg1"/>
                          </a:solidFill>
                          <a:latin typeface="Calibri"/>
                          <a:cs typeface="Calibri"/>
                        </a:rPr>
                        <a:t>al</a:t>
                      </a:r>
                      <a:r>
                        <a:rPr sz="1200" spc="5" dirty="0">
                          <a:solidFill>
                            <a:schemeClr val="bg1"/>
                          </a:solidFill>
                          <a:latin typeface="Calibri"/>
                          <a:cs typeface="Calibri"/>
                        </a:rPr>
                        <a:t>t</a:t>
                      </a:r>
                      <a:r>
                        <a:rPr sz="1200" dirty="0">
                          <a:solidFill>
                            <a:schemeClr val="bg1"/>
                          </a:solidFill>
                          <a:latin typeface="Calibri"/>
                          <a:cs typeface="Calibri"/>
                        </a:rPr>
                        <a:t>a</a:t>
                      </a:r>
                    </a:p>
                  </a:txBody>
                  <a:tcPr marL="0" marR="0" marT="0" marB="0">
                    <a:lnL w="11255">
                      <a:solidFill>
                        <a:srgbClr val="000000"/>
                      </a:solidFill>
                      <a:prstDash val="solid"/>
                    </a:lnL>
                    <a:lnR w="21241">
                      <a:solidFill>
                        <a:srgbClr val="000000"/>
                      </a:solidFill>
                      <a:prstDash val="solid"/>
                    </a:lnR>
                    <a:lnT w="10406">
                      <a:solidFill>
                        <a:srgbClr val="000000"/>
                      </a:solidFill>
                      <a:prstDash val="solid"/>
                    </a:lnT>
                    <a:lnB w="19542">
                      <a:solidFill>
                        <a:srgbClr val="000000"/>
                      </a:solidFill>
                      <a:prstDash val="solid"/>
                    </a:lnB>
                  </a:tcPr>
                </a:tc>
              </a:tr>
            </a:tbl>
          </a:graphicData>
        </a:graphic>
      </p:graphicFrame>
      <p:pic>
        <p:nvPicPr>
          <p:cNvPr id="7"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ottotitolo 2"/>
          <p:cNvSpPr txBox="1">
            <a:spLocks/>
          </p:cNvSpPr>
          <p:nvPr/>
        </p:nvSpPr>
        <p:spPr bwMode="auto">
          <a:xfrm>
            <a:off x="468314" y="1628800"/>
            <a:ext cx="8351837" cy="5040559"/>
          </a:xfrm>
          <a:prstGeom prst="rect">
            <a:avLst/>
          </a:prstGeom>
          <a:noFill/>
          <a:ln>
            <a:solidFill>
              <a:schemeClr val="bg2">
                <a:lumMod val="40000"/>
                <a:lumOff val="6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it-IT" altLang="it-IT" sz="2000" b="1" i="1" dirty="0" smtClean="0">
              <a:solidFill>
                <a:schemeClr val="bg1"/>
              </a:solidFill>
            </a:endParaRPr>
          </a:p>
          <a:p>
            <a:pPr marL="0" indent="0" eaLnBrk="1" hangingPunct="1">
              <a:buNone/>
            </a:pPr>
            <a:r>
              <a:rPr lang="it-IT" altLang="it-IT" sz="2000" b="1" i="1" dirty="0" smtClean="0">
                <a:solidFill>
                  <a:schemeClr val="bg1"/>
                </a:solidFill>
              </a:rPr>
              <a:t> </a:t>
            </a:r>
          </a:p>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eaLnBrk="1" hangingPunct="1"/>
            <a:endParaRPr lang="it-IT" altLang="it-IT" sz="2800" i="1" dirty="0">
              <a:solidFill>
                <a:schemeClr val="bg1"/>
              </a:solidFill>
            </a:endParaRPr>
          </a:p>
        </p:txBody>
      </p:sp>
      <p:sp>
        <p:nvSpPr>
          <p:cNvPr id="10" name="Ovale 9"/>
          <p:cNvSpPr/>
          <p:nvPr/>
        </p:nvSpPr>
        <p:spPr>
          <a:xfrm>
            <a:off x="5636148" y="1628800"/>
            <a:ext cx="3076265" cy="108012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bg1"/>
                </a:solidFill>
              </a:rPr>
              <a:t>M.L. - D.D. n. 1709  8/8/14</a:t>
            </a:r>
          </a:p>
          <a:p>
            <a:pPr algn="ctr"/>
            <a:r>
              <a:rPr lang="it-IT" sz="1400" b="1" dirty="0" smtClean="0">
                <a:solidFill>
                  <a:schemeClr val="bg1"/>
                </a:solidFill>
              </a:rPr>
              <a:t>INPS, circ. 118/2014</a:t>
            </a:r>
            <a:endParaRPr lang="it-IT" sz="1400" b="1" dirty="0">
              <a:solidFill>
                <a:schemeClr val="bg1"/>
              </a:solidFill>
            </a:endParaRPr>
          </a:p>
        </p:txBody>
      </p:sp>
      <p:pic>
        <p:nvPicPr>
          <p:cNvPr id="11"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031524"/>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r>
              <a:rPr lang="it-IT" altLang="it-IT" sz="2000" b="1" dirty="0" smtClean="0">
                <a:solidFill>
                  <a:schemeClr val="bg1"/>
                </a:solidFill>
              </a:rPr>
              <a:t>NEET</a:t>
            </a:r>
            <a:endParaRPr lang="it-IT" altLang="it-IT" sz="2000" b="1" dirty="0">
              <a:solidFill>
                <a:schemeClr val="bg1"/>
              </a:solidFill>
            </a:endParaRPr>
          </a:p>
          <a:p>
            <a:pPr eaLnBrk="1" hangingPunct="1"/>
            <a:endParaRPr lang="it-IT" altLang="it-IT" sz="2000" b="1" dirty="0">
              <a:solidFill>
                <a:schemeClr val="bg1"/>
              </a:solidFill>
            </a:endParaRPr>
          </a:p>
          <a:p>
            <a:pPr algn="just" eaLnBrk="1" hangingPunct="1"/>
            <a:r>
              <a:rPr lang="it-IT" altLang="it-IT" sz="2000" dirty="0">
                <a:solidFill>
                  <a:schemeClr val="bg1"/>
                </a:solidFill>
              </a:rPr>
              <a:t>Può  iscriversi  al  “Programma  Garanzia  giovani”,  il  giovane che contemporaneamente:</a:t>
            </a:r>
          </a:p>
          <a:p>
            <a:pPr marL="342900" indent="-342900" algn="just" eaLnBrk="1" hangingPunct="1">
              <a:buFont typeface="Arial" panose="020B0604020202020204" pitchFamily="34" charset="0"/>
              <a:buChar char="•"/>
            </a:pPr>
            <a:r>
              <a:rPr lang="it-IT" altLang="it-IT" sz="2000" dirty="0">
                <a:solidFill>
                  <a:schemeClr val="bg1"/>
                </a:solidFill>
              </a:rPr>
              <a:t>ha un’età compresa tra i 15 e i 29 anni;</a:t>
            </a:r>
          </a:p>
          <a:p>
            <a:pPr marL="342900" indent="-342900" algn="just" eaLnBrk="1" hangingPunct="1">
              <a:buFont typeface="Arial" panose="020B0604020202020204" pitchFamily="34" charset="0"/>
              <a:buChar char="•"/>
            </a:pPr>
            <a:r>
              <a:rPr lang="it-IT" altLang="it-IT" sz="2000" dirty="0">
                <a:solidFill>
                  <a:schemeClr val="bg1"/>
                </a:solidFill>
              </a:rPr>
              <a:t>ha  assolto  agli  obblighi  di  istruzione/formazione  qualora minorenne,</a:t>
            </a:r>
          </a:p>
          <a:p>
            <a:pPr marL="342900" indent="-342900" algn="just" eaLnBrk="1" hangingPunct="1">
              <a:buFont typeface="Arial" panose="020B0604020202020204" pitchFamily="34" charset="0"/>
              <a:buChar char="•"/>
            </a:pPr>
            <a:r>
              <a:rPr lang="it-IT" altLang="it-IT" sz="2000" dirty="0">
                <a:solidFill>
                  <a:schemeClr val="bg1"/>
                </a:solidFill>
              </a:rPr>
              <a:t>non  è  inserito  in  percorsi  di  studio,  di  formazione,  né tanto meno possedere un’occupazione lavorativa</a:t>
            </a:r>
            <a:r>
              <a:rPr lang="it-IT" altLang="it-IT" sz="2000" dirty="0" smtClean="0">
                <a:solidFill>
                  <a:schemeClr val="bg1"/>
                </a:solidFill>
              </a:rPr>
              <a:t>.</a:t>
            </a:r>
          </a:p>
          <a:p>
            <a:pPr marL="342900" indent="-342900" algn="just" eaLnBrk="1" hangingPunct="1">
              <a:buFont typeface="Arial" panose="020B0604020202020204" pitchFamily="34" charset="0"/>
              <a:buChar char="•"/>
            </a:pPr>
            <a:endParaRPr lang="it-IT" altLang="it-IT" sz="2000" dirty="0">
              <a:solidFill>
                <a:schemeClr val="bg1"/>
              </a:solidFill>
            </a:endParaRPr>
          </a:p>
          <a:p>
            <a:pPr algn="just" eaLnBrk="1" hangingPunct="1"/>
            <a:r>
              <a:rPr lang="it-IT" altLang="it-IT" sz="2000" dirty="0">
                <a:solidFill>
                  <a:schemeClr val="bg1"/>
                </a:solidFill>
              </a:rPr>
              <a:t>Il  giovane  che  rispetta  tutti  i  requisiti  sopra  riportati  viene definito   </a:t>
            </a:r>
            <a:r>
              <a:rPr lang="it-IT" altLang="it-IT" sz="2000" b="1" dirty="0">
                <a:solidFill>
                  <a:schemeClr val="bg1"/>
                </a:solidFill>
              </a:rPr>
              <a:t>NEET</a:t>
            </a:r>
            <a:r>
              <a:rPr lang="it-IT" altLang="it-IT" sz="2000" dirty="0">
                <a:solidFill>
                  <a:schemeClr val="bg1"/>
                </a:solidFill>
              </a:rPr>
              <a:t>   (acronimo   inglese   di   </a:t>
            </a:r>
            <a:r>
              <a:rPr lang="it-IT" altLang="it-IT" sz="2000" dirty="0" err="1">
                <a:solidFill>
                  <a:schemeClr val="bg1"/>
                </a:solidFill>
              </a:rPr>
              <a:t>Not</a:t>
            </a:r>
            <a:r>
              <a:rPr lang="it-IT" altLang="it-IT" sz="2000" dirty="0">
                <a:solidFill>
                  <a:schemeClr val="bg1"/>
                </a:solidFill>
              </a:rPr>
              <a:t>   [</a:t>
            </a:r>
            <a:r>
              <a:rPr lang="it-IT" altLang="it-IT" sz="2000" dirty="0" err="1">
                <a:solidFill>
                  <a:schemeClr val="bg1"/>
                </a:solidFill>
              </a:rPr>
              <a:t>engaged</a:t>
            </a:r>
            <a:r>
              <a:rPr lang="it-IT" altLang="it-IT" sz="2000" dirty="0">
                <a:solidFill>
                  <a:schemeClr val="bg1"/>
                </a:solidFill>
              </a:rPr>
              <a:t>   in] </a:t>
            </a:r>
            <a:r>
              <a:rPr lang="it-IT" altLang="it-IT" sz="2000" dirty="0" err="1">
                <a:solidFill>
                  <a:schemeClr val="bg1"/>
                </a:solidFill>
              </a:rPr>
              <a:t>Education</a:t>
            </a:r>
            <a:r>
              <a:rPr lang="it-IT" altLang="it-IT" sz="2000" dirty="0">
                <a:solidFill>
                  <a:schemeClr val="bg1"/>
                </a:solidFill>
              </a:rPr>
              <a:t>, </a:t>
            </a:r>
            <a:r>
              <a:rPr lang="it-IT" altLang="it-IT" sz="2000" dirty="0" err="1">
                <a:solidFill>
                  <a:schemeClr val="bg1"/>
                </a:solidFill>
              </a:rPr>
              <a:t>Employment</a:t>
            </a:r>
            <a:r>
              <a:rPr lang="it-IT" altLang="it-IT" sz="2000" dirty="0">
                <a:solidFill>
                  <a:schemeClr val="bg1"/>
                </a:solidFill>
              </a:rPr>
              <a:t> or Training).</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445</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148064" y="5733256"/>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005290"/>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r>
              <a:rPr lang="it-IT" altLang="it-IT" sz="2000" b="1" dirty="0">
                <a:solidFill>
                  <a:schemeClr val="bg1"/>
                </a:solidFill>
              </a:rPr>
              <a:t>NEET</a:t>
            </a:r>
          </a:p>
          <a:p>
            <a:pPr eaLnBrk="1" hangingPunct="1"/>
            <a:endParaRPr lang="it-IT" altLang="it-IT" sz="2000" b="1" dirty="0">
              <a:solidFill>
                <a:schemeClr val="bg1"/>
              </a:solidFill>
            </a:endParaRPr>
          </a:p>
          <a:p>
            <a:pPr algn="just" eaLnBrk="1" hangingPunct="1"/>
            <a:r>
              <a:rPr lang="it-IT" altLang="it-IT" sz="2000" dirty="0">
                <a:solidFill>
                  <a:schemeClr val="bg1"/>
                </a:solidFill>
              </a:rPr>
              <a:t>L’INPS definisce i seguenti casi particolari</a:t>
            </a:r>
            <a:r>
              <a:rPr lang="it-IT" altLang="it-IT" sz="2000" dirty="0" smtClean="0">
                <a:solidFill>
                  <a:schemeClr val="bg1"/>
                </a:solidFill>
              </a:rPr>
              <a:t>:</a:t>
            </a:r>
          </a:p>
          <a:p>
            <a:pPr algn="just" eaLnBrk="1" hangingPunct="1"/>
            <a:endParaRPr lang="it-IT" altLang="it-IT" sz="2000" dirty="0">
              <a:solidFill>
                <a:schemeClr val="bg1"/>
              </a:solidFill>
            </a:endParaRPr>
          </a:p>
          <a:p>
            <a:pPr marL="342900" indent="-342900" algn="just" eaLnBrk="1" hangingPunct="1">
              <a:buFont typeface="Arial" panose="020B0604020202020204" pitchFamily="34" charset="0"/>
              <a:buChar char="•"/>
            </a:pPr>
            <a:r>
              <a:rPr lang="it-IT" altLang="it-IT" sz="2000" dirty="0">
                <a:solidFill>
                  <a:schemeClr val="bg1"/>
                </a:solidFill>
              </a:rPr>
              <a:t>il beneficio spetta solo se all’assunzione il giovane ha 16 anni compiuti,</a:t>
            </a:r>
          </a:p>
          <a:p>
            <a:pPr marL="342900" indent="-342900" algn="just" eaLnBrk="1" hangingPunct="1">
              <a:buFont typeface="Arial" panose="020B0604020202020204" pitchFamily="34" charset="0"/>
              <a:buChar char="•"/>
            </a:pPr>
            <a:r>
              <a:rPr lang="it-IT" altLang="it-IT" sz="2000" dirty="0">
                <a:solidFill>
                  <a:schemeClr val="bg1"/>
                </a:solidFill>
              </a:rPr>
              <a:t>anche se l’iscrizione al “Programma Garanzia Giovani” può già avvenire all’età di 15 anni;</a:t>
            </a:r>
          </a:p>
          <a:p>
            <a:pPr marL="342900" indent="-342900" algn="just" eaLnBrk="1" hangingPunct="1">
              <a:buFont typeface="Arial" panose="020B0604020202020204" pitchFamily="34" charset="0"/>
              <a:buChar char="•"/>
            </a:pPr>
            <a:r>
              <a:rPr lang="it-IT" altLang="it-IT" sz="2000" dirty="0">
                <a:solidFill>
                  <a:schemeClr val="bg1"/>
                </a:solidFill>
              </a:rPr>
              <a:t>il    beneficio    spetta    anche    al    giovane    che    all’atto dell’assunzione  ha  già  30  anni  compiuti,  a  patto  che  ne abbia ancora 29 al momento dell’iscrizione al Programma.</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446</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004048" y="5283726"/>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13916"/>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r>
              <a:rPr lang="it-IT" altLang="it-IT" sz="2000" b="1" dirty="0">
                <a:solidFill>
                  <a:schemeClr val="bg1"/>
                </a:solidFill>
              </a:rPr>
              <a:t>Tipologie contrattuali</a:t>
            </a:r>
          </a:p>
          <a:p>
            <a:pPr eaLnBrk="1" hangingPunct="1"/>
            <a:endParaRPr lang="it-IT" altLang="it-IT" sz="2000" b="1" dirty="0">
              <a:solidFill>
                <a:schemeClr val="bg1"/>
              </a:solidFill>
            </a:endParaRPr>
          </a:p>
          <a:p>
            <a:pPr algn="just" eaLnBrk="1" hangingPunct="1"/>
            <a:r>
              <a:rPr lang="it-IT" altLang="it-IT" sz="2000" dirty="0">
                <a:solidFill>
                  <a:schemeClr val="bg1"/>
                </a:solidFill>
              </a:rPr>
              <a:t>La fruizione del bonus è ammessa in caso di assunzione:</a:t>
            </a:r>
          </a:p>
          <a:p>
            <a:pPr algn="just" eaLnBrk="1" hangingPunct="1"/>
            <a:endParaRPr lang="it-IT" altLang="it-IT" sz="2000" dirty="0" smtClean="0">
              <a:solidFill>
                <a:schemeClr val="bg1"/>
              </a:solidFill>
            </a:endParaRPr>
          </a:p>
          <a:p>
            <a:pPr marL="342900" indent="-342900" algn="just" eaLnBrk="1" hangingPunct="1">
              <a:buFont typeface="Arial" panose="020B0604020202020204" pitchFamily="34" charset="0"/>
              <a:buChar char="•"/>
            </a:pPr>
            <a:r>
              <a:rPr lang="it-IT" altLang="it-IT" sz="2000" dirty="0" smtClean="0">
                <a:solidFill>
                  <a:schemeClr val="bg1"/>
                </a:solidFill>
              </a:rPr>
              <a:t>a </a:t>
            </a:r>
            <a:r>
              <a:rPr lang="it-IT" altLang="it-IT" sz="2000" dirty="0">
                <a:solidFill>
                  <a:schemeClr val="bg1"/>
                </a:solidFill>
              </a:rPr>
              <a:t>tempo indeterminato, anche in somministrazione;</a:t>
            </a:r>
          </a:p>
          <a:p>
            <a:pPr marL="342900" indent="-342900" algn="just" eaLnBrk="1" hangingPunct="1">
              <a:buFont typeface="Arial" panose="020B0604020202020204" pitchFamily="34" charset="0"/>
              <a:buChar char="•"/>
            </a:pPr>
            <a:r>
              <a:rPr lang="it-IT" altLang="it-IT" sz="2000" dirty="0">
                <a:solidFill>
                  <a:schemeClr val="bg1"/>
                </a:solidFill>
              </a:rPr>
              <a:t>a</a:t>
            </a:r>
            <a:r>
              <a:rPr lang="it-IT" altLang="it-IT" sz="2000" dirty="0" smtClean="0">
                <a:solidFill>
                  <a:schemeClr val="bg1"/>
                </a:solidFill>
              </a:rPr>
              <a:t> tempo</a:t>
            </a:r>
            <a:r>
              <a:rPr lang="it-IT" altLang="it-IT" sz="2000" dirty="0">
                <a:solidFill>
                  <a:schemeClr val="bg1"/>
                </a:solidFill>
              </a:rPr>
              <a:t>	determinato	per	almeno	6	mesi,	</a:t>
            </a:r>
            <a:r>
              <a:rPr lang="it-IT" altLang="it-IT" sz="2000" dirty="0" smtClean="0">
                <a:solidFill>
                  <a:schemeClr val="bg1"/>
                </a:solidFill>
              </a:rPr>
              <a:t>anche in </a:t>
            </a:r>
            <a:r>
              <a:rPr lang="it-IT" altLang="it-IT" sz="2000" dirty="0">
                <a:solidFill>
                  <a:schemeClr val="bg1"/>
                </a:solidFill>
              </a:rPr>
              <a:t>somministrazione;</a:t>
            </a:r>
          </a:p>
          <a:p>
            <a:pPr marL="342900" indent="-342900" algn="just" eaLnBrk="1" hangingPunct="1">
              <a:buFont typeface="Arial" panose="020B0604020202020204" pitchFamily="34" charset="0"/>
              <a:buChar char="•"/>
            </a:pPr>
            <a:r>
              <a:rPr lang="it-IT" altLang="it-IT" sz="2000" dirty="0" smtClean="0">
                <a:solidFill>
                  <a:schemeClr val="bg1"/>
                </a:solidFill>
              </a:rPr>
              <a:t>a </a:t>
            </a:r>
            <a:r>
              <a:rPr lang="it-IT" altLang="it-IT" sz="2000" dirty="0">
                <a:solidFill>
                  <a:schemeClr val="bg1"/>
                </a:solidFill>
              </a:rPr>
              <a:t>tempo    parziale    indeterminato/determinato,    con prestazione  pari     almeno  al  60%  dell’orario  ordinario  di lavoro del </a:t>
            </a:r>
            <a:r>
              <a:rPr lang="it-IT" altLang="it-IT" sz="2000" dirty="0" smtClean="0">
                <a:solidFill>
                  <a:schemeClr val="bg1"/>
                </a:solidFill>
              </a:rPr>
              <a:t>full-time del </a:t>
            </a:r>
            <a:r>
              <a:rPr lang="it-IT" altLang="it-IT" sz="2000" dirty="0">
                <a:solidFill>
                  <a:schemeClr val="bg1"/>
                </a:solidFill>
              </a:rPr>
              <a:t>lavoratore già socio.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447</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004048" y="5283726"/>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993473"/>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r>
              <a:rPr lang="it-IT" altLang="it-IT" sz="2000" b="1" dirty="0">
                <a:solidFill>
                  <a:schemeClr val="bg1"/>
                </a:solidFill>
              </a:rPr>
              <a:t>Tipologie contrattuali</a:t>
            </a:r>
          </a:p>
          <a:p>
            <a:pPr eaLnBrk="1" hangingPunct="1"/>
            <a:endParaRPr lang="it-IT" altLang="it-IT" sz="2000" b="1" dirty="0">
              <a:solidFill>
                <a:schemeClr val="bg1"/>
              </a:solidFill>
            </a:endParaRPr>
          </a:p>
          <a:p>
            <a:pPr algn="just" eaLnBrk="1" hangingPunct="1"/>
            <a:r>
              <a:rPr lang="it-IT" altLang="it-IT" sz="2000" b="1" dirty="0">
                <a:solidFill>
                  <a:schemeClr val="bg1"/>
                </a:solidFill>
              </a:rPr>
              <a:t>Per le Regioni Emilia – Romagna, Friuli - Venezia Giulia e Puglia </a:t>
            </a:r>
            <a:r>
              <a:rPr lang="it-IT" altLang="it-IT" sz="2000" dirty="0">
                <a:solidFill>
                  <a:schemeClr val="bg1"/>
                </a:solidFill>
              </a:rPr>
              <a:t>le   suddette   assunzioni   vanno   effettuate   </a:t>
            </a:r>
            <a:r>
              <a:rPr lang="it-IT" altLang="it-IT" sz="2000" b="1" dirty="0">
                <a:solidFill>
                  <a:schemeClr val="bg1"/>
                </a:solidFill>
              </a:rPr>
              <a:t>esclusivamente   a tempo indeterminato</a:t>
            </a:r>
          </a:p>
          <a:p>
            <a:pPr algn="just" eaLnBrk="1" hangingPunct="1"/>
            <a:endParaRPr lang="it-IT" altLang="it-IT" sz="2000" dirty="0">
              <a:solidFill>
                <a:schemeClr val="bg1"/>
              </a:solidFill>
            </a:endParaRPr>
          </a:p>
          <a:p>
            <a:pPr algn="just" eaLnBrk="1" hangingPunct="1"/>
            <a:r>
              <a:rPr lang="it-IT" altLang="it-IT" sz="2000" dirty="0">
                <a:solidFill>
                  <a:schemeClr val="bg1"/>
                </a:solidFill>
              </a:rPr>
              <a:t>È   in   ogni   </a:t>
            </a:r>
            <a:r>
              <a:rPr lang="it-IT" altLang="it-IT" sz="2000" b="1" dirty="0">
                <a:solidFill>
                  <a:schemeClr val="bg1"/>
                </a:solidFill>
              </a:rPr>
              <a:t>caso   esclusa   la   fruizione   del   beneficio   per   le assunzioni </a:t>
            </a:r>
            <a:r>
              <a:rPr lang="it-IT" altLang="it-IT" sz="2000" dirty="0">
                <a:solidFill>
                  <a:schemeClr val="bg1"/>
                </a:solidFill>
              </a:rPr>
              <a:t>effettuate con le seguenti tipologie contrattuali:</a:t>
            </a:r>
          </a:p>
          <a:p>
            <a:pPr marL="342900" indent="-342900" algn="just" eaLnBrk="1" hangingPunct="1">
              <a:buFont typeface="Arial" panose="020B0604020202020204" pitchFamily="34" charset="0"/>
              <a:buChar char="•"/>
            </a:pPr>
            <a:r>
              <a:rPr lang="it-IT" altLang="it-IT" sz="2000" dirty="0">
                <a:solidFill>
                  <a:schemeClr val="bg1"/>
                </a:solidFill>
              </a:rPr>
              <a:t>apprendistato,</a:t>
            </a:r>
          </a:p>
          <a:p>
            <a:pPr marL="342900" indent="-342900" algn="just" eaLnBrk="1" hangingPunct="1">
              <a:buFont typeface="Arial" panose="020B0604020202020204" pitchFamily="34" charset="0"/>
              <a:buChar char="•"/>
            </a:pPr>
            <a:r>
              <a:rPr lang="it-IT" altLang="it-IT" sz="2000" dirty="0">
                <a:solidFill>
                  <a:schemeClr val="bg1"/>
                </a:solidFill>
              </a:rPr>
              <a:t>lavoro domestico,</a:t>
            </a:r>
          </a:p>
          <a:p>
            <a:pPr marL="342900" indent="-342900" algn="just" eaLnBrk="1" hangingPunct="1">
              <a:buFont typeface="Arial" panose="020B0604020202020204" pitchFamily="34" charset="0"/>
              <a:buChar char="•"/>
            </a:pPr>
            <a:r>
              <a:rPr lang="it-IT" altLang="it-IT" sz="2000" dirty="0">
                <a:solidFill>
                  <a:schemeClr val="bg1"/>
                </a:solidFill>
              </a:rPr>
              <a:t>lavoro a chiamata,</a:t>
            </a:r>
          </a:p>
          <a:p>
            <a:pPr marL="342900" indent="-342900" algn="just" eaLnBrk="1" hangingPunct="1">
              <a:buFont typeface="Arial" panose="020B0604020202020204" pitchFamily="34" charset="0"/>
              <a:buChar char="•"/>
            </a:pPr>
            <a:r>
              <a:rPr lang="it-IT" altLang="it-IT" sz="2000" dirty="0">
                <a:solidFill>
                  <a:schemeClr val="bg1"/>
                </a:solidFill>
              </a:rPr>
              <a:t>lavoro ripartito</a:t>
            </a:r>
          </a:p>
          <a:p>
            <a:pPr marL="342900" indent="-342900" algn="just" eaLnBrk="1" hangingPunct="1">
              <a:buFont typeface="Arial" panose="020B0604020202020204" pitchFamily="34" charset="0"/>
              <a:buChar char="•"/>
            </a:pPr>
            <a:r>
              <a:rPr lang="it-IT" altLang="it-IT" sz="2000" dirty="0">
                <a:solidFill>
                  <a:schemeClr val="bg1"/>
                </a:solidFill>
              </a:rPr>
              <a:t>lavoro accessorio.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448</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004048" y="5283726"/>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515488"/>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r>
              <a:rPr lang="it-IT" altLang="it-IT" sz="2000" b="1" dirty="0">
                <a:solidFill>
                  <a:schemeClr val="bg1"/>
                </a:solidFill>
              </a:rPr>
              <a:t>Misura del beneficio</a:t>
            </a:r>
          </a:p>
          <a:p>
            <a:pPr eaLnBrk="1" hangingPunct="1"/>
            <a:endParaRPr lang="it-IT" altLang="it-IT" sz="2000" b="1" dirty="0">
              <a:solidFill>
                <a:schemeClr val="bg1"/>
              </a:solidFill>
            </a:endParaRPr>
          </a:p>
          <a:p>
            <a:pPr algn="just" eaLnBrk="1" hangingPunct="1"/>
            <a:r>
              <a:rPr lang="it-IT" altLang="it-IT" sz="2000" b="1" dirty="0" smtClean="0">
                <a:solidFill>
                  <a:schemeClr val="bg1"/>
                </a:solidFill>
              </a:rPr>
              <a:t>La misura dell’incentivo varia </a:t>
            </a:r>
            <a:r>
              <a:rPr lang="it-IT" altLang="it-IT" sz="2000" dirty="0" smtClean="0">
                <a:solidFill>
                  <a:schemeClr val="bg1"/>
                </a:solidFill>
              </a:rPr>
              <a:t>in base alla classe di </a:t>
            </a:r>
            <a:r>
              <a:rPr lang="it-IT" altLang="it-IT" sz="2000" dirty="0" err="1" smtClean="0">
                <a:solidFill>
                  <a:schemeClr val="bg1"/>
                </a:solidFill>
              </a:rPr>
              <a:t>profilazione</a:t>
            </a:r>
            <a:r>
              <a:rPr lang="it-IT" altLang="it-IT" sz="2000" dirty="0" smtClean="0">
                <a:solidFill>
                  <a:schemeClr val="bg1"/>
                </a:solidFill>
              </a:rPr>
              <a:t> (bassa, media, alta, molto alta)nonché all’assunzione a tempo indeterminato e determinato</a:t>
            </a:r>
            <a:endParaRPr lang="it-IT" altLang="it-IT" sz="2000" b="1" dirty="0">
              <a:solidFill>
                <a:schemeClr val="bg1"/>
              </a:solidFill>
            </a:endParaRPr>
          </a:p>
          <a:p>
            <a:pPr algn="just" eaLnBrk="1" hangingPunct="1"/>
            <a:endParaRPr lang="it-IT" altLang="it-IT" sz="2000" dirty="0">
              <a:solidFill>
                <a:schemeClr val="bg1"/>
              </a:solidFill>
            </a:endParaRPr>
          </a:p>
          <a:p>
            <a:pPr algn="just" eaLnBrk="1" hangingPunct="1"/>
            <a:r>
              <a:rPr lang="it-IT" altLang="it-IT" sz="2000" dirty="0" smtClean="0">
                <a:solidFill>
                  <a:schemeClr val="bg1"/>
                </a:solidFill>
              </a:rPr>
              <a:t> </a:t>
            </a:r>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xfrm>
            <a:off x="6493663" y="630932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449</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4994951" y="5589240"/>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graphicFrame>
        <p:nvGraphicFramePr>
          <p:cNvPr id="8" name="object 4"/>
          <p:cNvGraphicFramePr>
            <a:graphicFrameLocks noGrp="1"/>
          </p:cNvGraphicFramePr>
          <p:nvPr>
            <p:extLst/>
          </p:nvPr>
        </p:nvGraphicFramePr>
        <p:xfrm>
          <a:off x="1741981" y="3500372"/>
          <a:ext cx="5399762" cy="1815646"/>
        </p:xfrm>
        <a:graphic>
          <a:graphicData uri="http://schemas.openxmlformats.org/drawingml/2006/table">
            <a:tbl>
              <a:tblPr firstRow="1" bandRow="1">
                <a:tableStyleId>{2D5ABB26-0587-4C30-8999-92F81FD0307C}</a:tableStyleId>
              </a:tblPr>
              <a:tblGrid>
                <a:gridCol w="2614558"/>
                <a:gridCol w="806004"/>
                <a:gridCol w="629260"/>
                <a:gridCol w="539367"/>
                <a:gridCol w="810573"/>
              </a:tblGrid>
              <a:tr h="222733">
                <a:tc rowSpan="2">
                  <a:txBody>
                    <a:bodyPr/>
                    <a:lstStyle/>
                    <a:p>
                      <a:pPr marL="594995">
                        <a:lnSpc>
                          <a:spcPct val="100000"/>
                        </a:lnSpc>
                      </a:pPr>
                      <a:r>
                        <a:rPr sz="1200" b="1" spc="-40" dirty="0">
                          <a:solidFill>
                            <a:schemeClr val="bg1"/>
                          </a:solidFill>
                          <a:latin typeface="Calibri"/>
                          <a:cs typeface="Calibri"/>
                        </a:rPr>
                        <a:t>R</a:t>
                      </a:r>
                      <a:r>
                        <a:rPr sz="1200" b="1" spc="-35" dirty="0">
                          <a:solidFill>
                            <a:schemeClr val="bg1"/>
                          </a:solidFill>
                          <a:latin typeface="Calibri"/>
                          <a:cs typeface="Calibri"/>
                        </a:rPr>
                        <a:t>A</a:t>
                      </a:r>
                      <a:r>
                        <a:rPr sz="1200" b="1" spc="-30" dirty="0">
                          <a:solidFill>
                            <a:schemeClr val="bg1"/>
                          </a:solidFill>
                          <a:latin typeface="Calibri"/>
                          <a:cs typeface="Calibri"/>
                        </a:rPr>
                        <a:t>PP</a:t>
                      </a:r>
                      <a:r>
                        <a:rPr sz="1200" b="1" spc="-10" dirty="0">
                          <a:solidFill>
                            <a:schemeClr val="bg1"/>
                          </a:solidFill>
                          <a:latin typeface="Calibri"/>
                          <a:cs typeface="Calibri"/>
                        </a:rPr>
                        <a:t>O</a:t>
                      </a:r>
                      <a:r>
                        <a:rPr sz="1200" b="1" spc="-40" dirty="0">
                          <a:solidFill>
                            <a:schemeClr val="bg1"/>
                          </a:solidFill>
                          <a:latin typeface="Calibri"/>
                          <a:cs typeface="Calibri"/>
                        </a:rPr>
                        <a:t>R</a:t>
                      </a:r>
                      <a:r>
                        <a:rPr sz="1200" b="1" spc="-20" dirty="0">
                          <a:solidFill>
                            <a:schemeClr val="bg1"/>
                          </a:solidFill>
                          <a:latin typeface="Calibri"/>
                          <a:cs typeface="Calibri"/>
                        </a:rPr>
                        <a:t>T</a:t>
                      </a:r>
                      <a:r>
                        <a:rPr sz="1200" b="1" dirty="0">
                          <a:solidFill>
                            <a:schemeClr val="bg1"/>
                          </a:solidFill>
                          <a:latin typeface="Calibri"/>
                          <a:cs typeface="Calibri"/>
                        </a:rPr>
                        <a:t>O</a:t>
                      </a:r>
                      <a:r>
                        <a:rPr sz="1200" b="1" spc="-65" dirty="0">
                          <a:solidFill>
                            <a:schemeClr val="bg1"/>
                          </a:solidFill>
                          <a:latin typeface="Calibri"/>
                          <a:cs typeface="Calibri"/>
                        </a:rPr>
                        <a:t> </a:t>
                      </a:r>
                      <a:r>
                        <a:rPr sz="1200" b="1" spc="-25" dirty="0">
                          <a:solidFill>
                            <a:schemeClr val="bg1"/>
                          </a:solidFill>
                          <a:latin typeface="Calibri"/>
                          <a:cs typeface="Calibri"/>
                        </a:rPr>
                        <a:t>D</a:t>
                      </a:r>
                      <a:r>
                        <a:rPr sz="1200" b="1" dirty="0">
                          <a:solidFill>
                            <a:schemeClr val="bg1"/>
                          </a:solidFill>
                          <a:latin typeface="Calibri"/>
                          <a:cs typeface="Calibri"/>
                        </a:rPr>
                        <a:t>I</a:t>
                      </a:r>
                      <a:r>
                        <a:rPr sz="1200" b="1" spc="-40" dirty="0">
                          <a:solidFill>
                            <a:schemeClr val="bg1"/>
                          </a:solidFill>
                          <a:latin typeface="Calibri"/>
                          <a:cs typeface="Calibri"/>
                        </a:rPr>
                        <a:t> </a:t>
                      </a:r>
                      <a:r>
                        <a:rPr sz="1200" b="1" spc="-30" dirty="0">
                          <a:solidFill>
                            <a:schemeClr val="bg1"/>
                          </a:solidFill>
                          <a:latin typeface="Calibri"/>
                          <a:cs typeface="Calibri"/>
                        </a:rPr>
                        <a:t>L</a:t>
                      </a:r>
                      <a:r>
                        <a:rPr sz="1200" b="1" spc="-20" dirty="0">
                          <a:solidFill>
                            <a:schemeClr val="bg1"/>
                          </a:solidFill>
                          <a:latin typeface="Calibri"/>
                          <a:cs typeface="Calibri"/>
                        </a:rPr>
                        <a:t>A</a:t>
                      </a:r>
                      <a:r>
                        <a:rPr sz="1200" b="1" spc="-30" dirty="0">
                          <a:solidFill>
                            <a:schemeClr val="bg1"/>
                          </a:solidFill>
                          <a:latin typeface="Calibri"/>
                          <a:cs typeface="Calibri"/>
                        </a:rPr>
                        <a:t>V</a:t>
                      </a:r>
                      <a:r>
                        <a:rPr sz="1200" b="1" spc="-20" dirty="0">
                          <a:solidFill>
                            <a:schemeClr val="bg1"/>
                          </a:solidFill>
                          <a:latin typeface="Calibri"/>
                          <a:cs typeface="Calibri"/>
                        </a:rPr>
                        <a:t>O</a:t>
                      </a:r>
                      <a:r>
                        <a:rPr sz="1200" b="1" spc="-30" dirty="0">
                          <a:solidFill>
                            <a:schemeClr val="bg1"/>
                          </a:solidFill>
                          <a:latin typeface="Calibri"/>
                          <a:cs typeface="Calibri"/>
                        </a:rPr>
                        <a:t>R</a:t>
                      </a:r>
                      <a:r>
                        <a:rPr sz="1200" b="1" dirty="0">
                          <a:solidFill>
                            <a:schemeClr val="bg1"/>
                          </a:solidFill>
                          <a:latin typeface="Calibri"/>
                          <a:cs typeface="Calibri"/>
                        </a:rPr>
                        <a:t>O</a:t>
                      </a:r>
                      <a:endParaRPr sz="1200" dirty="0">
                        <a:solidFill>
                          <a:schemeClr val="bg1"/>
                        </a:solidFill>
                        <a:latin typeface="Calibri"/>
                        <a:cs typeface="Calibri"/>
                      </a:endParaRPr>
                    </a:p>
                  </a:txBody>
                  <a:tcPr marL="0" marR="0" marT="0" marB="0">
                    <a:lnL w="19556">
                      <a:solidFill>
                        <a:srgbClr val="000000"/>
                      </a:solidFill>
                      <a:prstDash val="solid"/>
                    </a:lnL>
                    <a:lnR w="10415">
                      <a:solidFill>
                        <a:srgbClr val="000000"/>
                      </a:solidFill>
                      <a:prstDash val="solid"/>
                    </a:lnR>
                    <a:lnT w="21060">
                      <a:solidFill>
                        <a:srgbClr val="000000"/>
                      </a:solidFill>
                      <a:prstDash val="solid"/>
                    </a:lnT>
                    <a:lnB w="10409">
                      <a:solidFill>
                        <a:srgbClr val="000000"/>
                      </a:solidFill>
                      <a:prstDash val="solid"/>
                    </a:lnB>
                    <a:solidFill>
                      <a:srgbClr val="D9D9D9"/>
                    </a:solidFill>
                  </a:tcPr>
                </a:tc>
                <a:tc gridSpan="4">
                  <a:txBody>
                    <a:bodyPr/>
                    <a:lstStyle/>
                    <a:p>
                      <a:pPr marL="165100">
                        <a:lnSpc>
                          <a:spcPct val="100000"/>
                        </a:lnSpc>
                      </a:pPr>
                      <a:r>
                        <a:rPr sz="1200" b="1" spc="-20" dirty="0">
                          <a:solidFill>
                            <a:schemeClr val="bg1"/>
                          </a:solidFill>
                          <a:latin typeface="Calibri"/>
                          <a:cs typeface="Calibri"/>
                        </a:rPr>
                        <a:t>I</a:t>
                      </a:r>
                      <a:r>
                        <a:rPr sz="1200" b="1" spc="-30" dirty="0">
                          <a:solidFill>
                            <a:schemeClr val="bg1"/>
                          </a:solidFill>
                          <a:latin typeface="Calibri"/>
                          <a:cs typeface="Calibri"/>
                        </a:rPr>
                        <a:t>MP</a:t>
                      </a:r>
                      <a:r>
                        <a:rPr sz="1200" b="1" spc="-20" dirty="0">
                          <a:solidFill>
                            <a:schemeClr val="bg1"/>
                          </a:solidFill>
                          <a:latin typeface="Calibri"/>
                          <a:cs typeface="Calibri"/>
                        </a:rPr>
                        <a:t>O</a:t>
                      </a:r>
                      <a:r>
                        <a:rPr sz="1200" b="1" spc="-30" dirty="0">
                          <a:solidFill>
                            <a:schemeClr val="bg1"/>
                          </a:solidFill>
                          <a:latin typeface="Calibri"/>
                          <a:cs typeface="Calibri"/>
                        </a:rPr>
                        <a:t>R</a:t>
                      </a:r>
                      <a:r>
                        <a:rPr sz="1200" b="1" spc="-20" dirty="0">
                          <a:solidFill>
                            <a:schemeClr val="bg1"/>
                          </a:solidFill>
                          <a:latin typeface="Calibri"/>
                          <a:cs typeface="Calibri"/>
                        </a:rPr>
                        <a:t>T</a:t>
                      </a:r>
                      <a:r>
                        <a:rPr sz="1200" b="1" dirty="0">
                          <a:solidFill>
                            <a:schemeClr val="bg1"/>
                          </a:solidFill>
                          <a:latin typeface="Calibri"/>
                          <a:cs typeface="Calibri"/>
                        </a:rPr>
                        <a:t>O</a:t>
                      </a:r>
                      <a:r>
                        <a:rPr sz="1200" b="1" spc="-65" dirty="0">
                          <a:solidFill>
                            <a:schemeClr val="bg1"/>
                          </a:solidFill>
                          <a:latin typeface="Calibri"/>
                          <a:cs typeface="Calibri"/>
                        </a:rPr>
                        <a:t> </a:t>
                      </a:r>
                      <a:r>
                        <a:rPr sz="1200" b="1" spc="-15" dirty="0">
                          <a:solidFill>
                            <a:schemeClr val="bg1"/>
                          </a:solidFill>
                          <a:latin typeface="Calibri"/>
                          <a:cs typeface="Calibri"/>
                        </a:rPr>
                        <a:t>P</a:t>
                      </a:r>
                      <a:r>
                        <a:rPr sz="1200" b="1" spc="-10" dirty="0">
                          <a:solidFill>
                            <a:schemeClr val="bg1"/>
                          </a:solidFill>
                          <a:latin typeface="Calibri"/>
                          <a:cs typeface="Calibri"/>
                        </a:rPr>
                        <a:t>E</a:t>
                      </a:r>
                      <a:r>
                        <a:rPr sz="1200" b="1" dirty="0">
                          <a:solidFill>
                            <a:schemeClr val="bg1"/>
                          </a:solidFill>
                          <a:latin typeface="Calibri"/>
                          <a:cs typeface="Calibri"/>
                        </a:rPr>
                        <a:t>R</a:t>
                      </a:r>
                      <a:r>
                        <a:rPr sz="1200" b="1" spc="-75" dirty="0">
                          <a:solidFill>
                            <a:schemeClr val="bg1"/>
                          </a:solidFill>
                          <a:latin typeface="Calibri"/>
                          <a:cs typeface="Calibri"/>
                        </a:rPr>
                        <a:t> </a:t>
                      </a:r>
                      <a:r>
                        <a:rPr sz="1200" b="1" spc="-25" dirty="0">
                          <a:solidFill>
                            <a:schemeClr val="bg1"/>
                          </a:solidFill>
                          <a:latin typeface="Calibri"/>
                          <a:cs typeface="Calibri"/>
                        </a:rPr>
                        <a:t>C</a:t>
                      </a:r>
                      <a:r>
                        <a:rPr sz="1200" b="1" spc="-30" dirty="0">
                          <a:solidFill>
                            <a:schemeClr val="bg1"/>
                          </a:solidFill>
                          <a:latin typeface="Calibri"/>
                          <a:cs typeface="Calibri"/>
                        </a:rPr>
                        <a:t>L</a:t>
                      </a:r>
                      <a:r>
                        <a:rPr sz="1200" b="1" spc="-20" dirty="0">
                          <a:solidFill>
                            <a:schemeClr val="bg1"/>
                          </a:solidFill>
                          <a:latin typeface="Calibri"/>
                          <a:cs typeface="Calibri"/>
                        </a:rPr>
                        <a:t>A</a:t>
                      </a:r>
                      <a:r>
                        <a:rPr sz="1200" b="1" spc="-30" dirty="0">
                          <a:solidFill>
                            <a:schemeClr val="bg1"/>
                          </a:solidFill>
                          <a:latin typeface="Calibri"/>
                          <a:cs typeface="Calibri"/>
                        </a:rPr>
                        <a:t>SS</a:t>
                      </a:r>
                      <a:r>
                        <a:rPr sz="1200" b="1" dirty="0">
                          <a:solidFill>
                            <a:schemeClr val="bg1"/>
                          </a:solidFill>
                          <a:latin typeface="Calibri"/>
                          <a:cs typeface="Calibri"/>
                        </a:rPr>
                        <a:t>E</a:t>
                      </a:r>
                      <a:r>
                        <a:rPr sz="1200" b="1" spc="-65" dirty="0">
                          <a:solidFill>
                            <a:schemeClr val="bg1"/>
                          </a:solidFill>
                          <a:latin typeface="Calibri"/>
                          <a:cs typeface="Calibri"/>
                        </a:rPr>
                        <a:t> </a:t>
                      </a:r>
                      <a:r>
                        <a:rPr sz="1200" b="1" spc="-15" dirty="0">
                          <a:solidFill>
                            <a:schemeClr val="bg1"/>
                          </a:solidFill>
                          <a:latin typeface="Calibri"/>
                          <a:cs typeface="Calibri"/>
                        </a:rPr>
                        <a:t>D</a:t>
                      </a:r>
                      <a:r>
                        <a:rPr sz="1200" b="1" dirty="0">
                          <a:solidFill>
                            <a:schemeClr val="bg1"/>
                          </a:solidFill>
                          <a:latin typeface="Calibri"/>
                          <a:cs typeface="Calibri"/>
                        </a:rPr>
                        <a:t>I</a:t>
                      </a:r>
                      <a:r>
                        <a:rPr sz="1200" b="1" spc="-65" dirty="0">
                          <a:solidFill>
                            <a:schemeClr val="bg1"/>
                          </a:solidFill>
                          <a:latin typeface="Calibri"/>
                          <a:cs typeface="Calibri"/>
                        </a:rPr>
                        <a:t> </a:t>
                      </a:r>
                      <a:r>
                        <a:rPr sz="1200" b="1" spc="-30" dirty="0">
                          <a:solidFill>
                            <a:schemeClr val="bg1"/>
                          </a:solidFill>
                          <a:latin typeface="Calibri"/>
                          <a:cs typeface="Calibri"/>
                        </a:rPr>
                        <a:t>P</a:t>
                      </a:r>
                      <a:r>
                        <a:rPr sz="1200" b="1" spc="-40" dirty="0">
                          <a:solidFill>
                            <a:schemeClr val="bg1"/>
                          </a:solidFill>
                          <a:latin typeface="Calibri"/>
                          <a:cs typeface="Calibri"/>
                        </a:rPr>
                        <a:t>R</a:t>
                      </a:r>
                      <a:r>
                        <a:rPr sz="1200" b="1" spc="-20" dirty="0">
                          <a:solidFill>
                            <a:schemeClr val="bg1"/>
                          </a:solidFill>
                          <a:latin typeface="Calibri"/>
                          <a:cs typeface="Calibri"/>
                        </a:rPr>
                        <a:t>O</a:t>
                      </a:r>
                      <a:r>
                        <a:rPr sz="1200" b="1" spc="-35" dirty="0">
                          <a:solidFill>
                            <a:schemeClr val="bg1"/>
                          </a:solidFill>
                          <a:latin typeface="Calibri"/>
                          <a:cs typeface="Calibri"/>
                        </a:rPr>
                        <a:t>F</a:t>
                      </a:r>
                      <a:r>
                        <a:rPr sz="1200" b="1" spc="-20" dirty="0">
                          <a:solidFill>
                            <a:schemeClr val="bg1"/>
                          </a:solidFill>
                          <a:latin typeface="Calibri"/>
                          <a:cs typeface="Calibri"/>
                        </a:rPr>
                        <a:t>I</a:t>
                      </a:r>
                      <a:r>
                        <a:rPr sz="1200" b="1" spc="-40" dirty="0">
                          <a:solidFill>
                            <a:schemeClr val="bg1"/>
                          </a:solidFill>
                          <a:latin typeface="Calibri"/>
                          <a:cs typeface="Calibri"/>
                        </a:rPr>
                        <a:t>L</a:t>
                      </a:r>
                      <a:r>
                        <a:rPr sz="1200" b="1" spc="-35" dirty="0">
                          <a:solidFill>
                            <a:schemeClr val="bg1"/>
                          </a:solidFill>
                          <a:latin typeface="Calibri"/>
                          <a:cs typeface="Calibri"/>
                        </a:rPr>
                        <a:t>A</a:t>
                      </a:r>
                      <a:r>
                        <a:rPr sz="1200" b="1" spc="-25" dirty="0">
                          <a:solidFill>
                            <a:schemeClr val="bg1"/>
                          </a:solidFill>
                          <a:latin typeface="Calibri"/>
                          <a:cs typeface="Calibri"/>
                        </a:rPr>
                        <a:t>Z</a:t>
                      </a:r>
                      <a:r>
                        <a:rPr sz="1200" b="1" spc="-35" dirty="0">
                          <a:solidFill>
                            <a:schemeClr val="bg1"/>
                          </a:solidFill>
                          <a:latin typeface="Calibri"/>
                          <a:cs typeface="Calibri"/>
                        </a:rPr>
                        <a:t>I</a:t>
                      </a:r>
                      <a:r>
                        <a:rPr sz="1200" b="1" spc="-20" dirty="0">
                          <a:solidFill>
                            <a:schemeClr val="bg1"/>
                          </a:solidFill>
                          <a:latin typeface="Calibri"/>
                          <a:cs typeface="Calibri"/>
                        </a:rPr>
                        <a:t>O</a:t>
                      </a:r>
                      <a:r>
                        <a:rPr sz="1200" b="1" spc="-35" dirty="0">
                          <a:solidFill>
                            <a:schemeClr val="bg1"/>
                          </a:solidFill>
                          <a:latin typeface="Calibri"/>
                          <a:cs typeface="Calibri"/>
                        </a:rPr>
                        <a:t>NE</a:t>
                      </a:r>
                      <a:endParaRPr sz="1200" dirty="0">
                        <a:solidFill>
                          <a:schemeClr val="bg1"/>
                        </a:solidFill>
                        <a:latin typeface="Calibri"/>
                        <a:cs typeface="Calibri"/>
                      </a:endParaRPr>
                    </a:p>
                  </a:txBody>
                  <a:tcPr marL="0" marR="0" marT="0" marB="0">
                    <a:lnL w="10415">
                      <a:solidFill>
                        <a:srgbClr val="000000"/>
                      </a:solidFill>
                      <a:prstDash val="solid"/>
                    </a:lnL>
                    <a:lnR w="19557">
                      <a:solidFill>
                        <a:srgbClr val="000000"/>
                      </a:solidFill>
                      <a:prstDash val="solid"/>
                    </a:lnR>
                    <a:lnT w="21060">
                      <a:solidFill>
                        <a:srgbClr val="D9D9D9"/>
                      </a:solidFill>
                      <a:prstDash val="solid"/>
                    </a:lnT>
                    <a:lnB w="24111">
                      <a:solidFill>
                        <a:srgbClr val="D9D9D9"/>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50014">
                <a:tc vMerge="1">
                  <a:txBody>
                    <a:bodyPr/>
                    <a:lstStyle/>
                    <a:p>
                      <a:endParaRPr/>
                    </a:p>
                  </a:txBody>
                  <a:tcPr marL="0" marR="0" marT="0" marB="0">
                    <a:lnL w="19556">
                      <a:solidFill>
                        <a:srgbClr val="000000"/>
                      </a:solidFill>
                      <a:prstDash val="solid"/>
                    </a:lnL>
                    <a:lnR w="10415">
                      <a:solidFill>
                        <a:srgbClr val="000000"/>
                      </a:solidFill>
                      <a:prstDash val="solid"/>
                    </a:lnR>
                    <a:lnT w="21060">
                      <a:solidFill>
                        <a:srgbClr val="000000"/>
                      </a:solidFill>
                      <a:prstDash val="solid"/>
                    </a:lnT>
                    <a:lnB w="10409">
                      <a:solidFill>
                        <a:srgbClr val="000000"/>
                      </a:solidFill>
                      <a:prstDash val="solid"/>
                    </a:lnB>
                    <a:solidFill>
                      <a:srgbClr val="D9D9D9"/>
                    </a:solidFill>
                  </a:tcPr>
                </a:tc>
                <a:tc>
                  <a:txBody>
                    <a:bodyPr/>
                    <a:lstStyle/>
                    <a:p>
                      <a:pPr marL="171450">
                        <a:lnSpc>
                          <a:spcPct val="100000"/>
                        </a:lnSpc>
                      </a:pPr>
                      <a:r>
                        <a:rPr sz="1200" b="1" dirty="0">
                          <a:solidFill>
                            <a:schemeClr val="bg1"/>
                          </a:solidFill>
                          <a:latin typeface="Calibri"/>
                          <a:cs typeface="Calibri"/>
                        </a:rPr>
                        <a:t>1</a:t>
                      </a:r>
                      <a:r>
                        <a:rPr sz="1200" b="1" spc="-40" dirty="0">
                          <a:solidFill>
                            <a:schemeClr val="bg1"/>
                          </a:solidFill>
                          <a:latin typeface="Calibri"/>
                          <a:cs typeface="Calibri"/>
                        </a:rPr>
                        <a:t> </a:t>
                      </a:r>
                      <a:r>
                        <a:rPr sz="1200" b="1" spc="-20" dirty="0">
                          <a:solidFill>
                            <a:schemeClr val="bg1"/>
                          </a:solidFill>
                          <a:latin typeface="Calibri"/>
                          <a:cs typeface="Calibri"/>
                        </a:rPr>
                        <a:t>b</a:t>
                      </a:r>
                      <a:r>
                        <a:rPr sz="1200" b="1" spc="-30" dirty="0">
                          <a:solidFill>
                            <a:schemeClr val="bg1"/>
                          </a:solidFill>
                          <a:latin typeface="Calibri"/>
                          <a:cs typeface="Calibri"/>
                        </a:rPr>
                        <a:t>a</a:t>
                      </a:r>
                      <a:r>
                        <a:rPr sz="1200" b="1" spc="-25" dirty="0">
                          <a:solidFill>
                            <a:schemeClr val="bg1"/>
                          </a:solidFill>
                          <a:latin typeface="Calibri"/>
                          <a:cs typeface="Calibri"/>
                        </a:rPr>
                        <a:t>ssa</a:t>
                      </a:r>
                      <a:endParaRPr sz="1200">
                        <a:solidFill>
                          <a:schemeClr val="bg1"/>
                        </a:solidFill>
                        <a:latin typeface="Calibri"/>
                        <a:cs typeface="Calibri"/>
                      </a:endParaRPr>
                    </a:p>
                  </a:txBody>
                  <a:tcPr marL="0" marR="0" marT="0" marB="0">
                    <a:lnL w="10415">
                      <a:solidFill>
                        <a:srgbClr val="000000"/>
                      </a:solidFill>
                      <a:prstDash val="solid"/>
                    </a:lnL>
                    <a:lnR w="10414">
                      <a:solidFill>
                        <a:srgbClr val="000000"/>
                      </a:solidFill>
                      <a:prstDash val="solid"/>
                    </a:lnR>
                    <a:lnT w="24111">
                      <a:solidFill>
                        <a:srgbClr val="D9D9D9"/>
                      </a:solidFill>
                      <a:prstDash val="solid"/>
                    </a:lnT>
                    <a:lnB w="31079">
                      <a:solidFill>
                        <a:srgbClr val="D9D9D9"/>
                      </a:solidFill>
                      <a:prstDash val="solid"/>
                    </a:lnB>
                    <a:solidFill>
                      <a:srgbClr val="D9D9D9"/>
                    </a:solidFill>
                  </a:tcPr>
                </a:tc>
                <a:tc>
                  <a:txBody>
                    <a:bodyPr/>
                    <a:lstStyle/>
                    <a:p>
                      <a:pPr marL="62865">
                        <a:lnSpc>
                          <a:spcPct val="100000"/>
                        </a:lnSpc>
                      </a:pPr>
                      <a:r>
                        <a:rPr sz="1200" b="1" dirty="0">
                          <a:solidFill>
                            <a:schemeClr val="bg1"/>
                          </a:solidFill>
                          <a:latin typeface="Calibri"/>
                          <a:cs typeface="Calibri"/>
                        </a:rPr>
                        <a:t>2</a:t>
                      </a:r>
                      <a:r>
                        <a:rPr sz="1200" b="1" spc="-40" dirty="0">
                          <a:solidFill>
                            <a:schemeClr val="bg1"/>
                          </a:solidFill>
                          <a:latin typeface="Calibri"/>
                          <a:cs typeface="Calibri"/>
                        </a:rPr>
                        <a:t> </a:t>
                      </a:r>
                      <a:r>
                        <a:rPr sz="1200" b="1" spc="-30" dirty="0">
                          <a:solidFill>
                            <a:schemeClr val="bg1"/>
                          </a:solidFill>
                          <a:latin typeface="Calibri"/>
                          <a:cs typeface="Calibri"/>
                        </a:rPr>
                        <a:t>me</a:t>
                      </a:r>
                      <a:r>
                        <a:rPr sz="1200" b="1" spc="-20" dirty="0">
                          <a:solidFill>
                            <a:schemeClr val="bg1"/>
                          </a:solidFill>
                          <a:latin typeface="Calibri"/>
                          <a:cs typeface="Calibri"/>
                        </a:rPr>
                        <a:t>di</a:t>
                      </a:r>
                      <a:r>
                        <a:rPr sz="1200" b="1" dirty="0">
                          <a:solidFill>
                            <a:schemeClr val="bg1"/>
                          </a:solidFill>
                          <a:latin typeface="Calibri"/>
                          <a:cs typeface="Calibri"/>
                        </a:rPr>
                        <a:t>a</a:t>
                      </a:r>
                      <a:endParaRPr sz="1200">
                        <a:solidFill>
                          <a:schemeClr val="bg1"/>
                        </a:solidFill>
                        <a:latin typeface="Calibri"/>
                        <a:cs typeface="Calibri"/>
                      </a:endParaRPr>
                    </a:p>
                  </a:txBody>
                  <a:tcPr marL="0" marR="0" marT="0" marB="0">
                    <a:lnL w="10414">
                      <a:solidFill>
                        <a:srgbClr val="000000"/>
                      </a:solidFill>
                      <a:prstDash val="solid"/>
                    </a:lnL>
                    <a:lnR w="10414">
                      <a:solidFill>
                        <a:srgbClr val="000000"/>
                      </a:solidFill>
                      <a:prstDash val="solid"/>
                    </a:lnR>
                    <a:lnT w="24111">
                      <a:solidFill>
                        <a:srgbClr val="D9D9D9"/>
                      </a:solidFill>
                      <a:prstDash val="solid"/>
                    </a:lnT>
                    <a:lnB w="31080">
                      <a:solidFill>
                        <a:srgbClr val="D9D9D9"/>
                      </a:solidFill>
                      <a:prstDash val="solid"/>
                    </a:lnB>
                    <a:solidFill>
                      <a:srgbClr val="D9D9D9"/>
                    </a:solidFill>
                  </a:tcPr>
                </a:tc>
                <a:tc>
                  <a:txBody>
                    <a:bodyPr/>
                    <a:lstStyle/>
                    <a:p>
                      <a:pPr marL="95250">
                        <a:lnSpc>
                          <a:spcPct val="100000"/>
                        </a:lnSpc>
                      </a:pPr>
                      <a:r>
                        <a:rPr sz="1200" b="1" dirty="0">
                          <a:solidFill>
                            <a:schemeClr val="bg1"/>
                          </a:solidFill>
                          <a:latin typeface="Calibri"/>
                          <a:cs typeface="Calibri"/>
                        </a:rPr>
                        <a:t>3</a:t>
                      </a:r>
                      <a:r>
                        <a:rPr sz="1200" b="1" spc="-40" dirty="0">
                          <a:solidFill>
                            <a:schemeClr val="bg1"/>
                          </a:solidFill>
                          <a:latin typeface="Calibri"/>
                          <a:cs typeface="Calibri"/>
                        </a:rPr>
                        <a:t> </a:t>
                      </a:r>
                      <a:r>
                        <a:rPr sz="1200" b="1" spc="-30" dirty="0">
                          <a:solidFill>
                            <a:schemeClr val="bg1"/>
                          </a:solidFill>
                          <a:latin typeface="Calibri"/>
                          <a:cs typeface="Calibri"/>
                        </a:rPr>
                        <a:t>a</a:t>
                      </a:r>
                      <a:r>
                        <a:rPr sz="1200" b="1" spc="-20" dirty="0">
                          <a:solidFill>
                            <a:schemeClr val="bg1"/>
                          </a:solidFill>
                          <a:latin typeface="Calibri"/>
                          <a:cs typeface="Calibri"/>
                        </a:rPr>
                        <a:t>lt</a:t>
                      </a:r>
                      <a:r>
                        <a:rPr sz="1200" b="1" dirty="0">
                          <a:solidFill>
                            <a:schemeClr val="bg1"/>
                          </a:solidFill>
                          <a:latin typeface="Calibri"/>
                          <a:cs typeface="Calibri"/>
                        </a:rPr>
                        <a:t>a</a:t>
                      </a:r>
                      <a:endParaRPr sz="1200">
                        <a:solidFill>
                          <a:schemeClr val="bg1"/>
                        </a:solidFill>
                        <a:latin typeface="Calibri"/>
                        <a:cs typeface="Calibri"/>
                      </a:endParaRPr>
                    </a:p>
                  </a:txBody>
                  <a:tcPr marL="0" marR="0" marT="0" marB="0">
                    <a:lnL w="10414">
                      <a:solidFill>
                        <a:srgbClr val="000000"/>
                      </a:solidFill>
                      <a:prstDash val="solid"/>
                    </a:lnL>
                    <a:lnR w="10414">
                      <a:solidFill>
                        <a:srgbClr val="000000"/>
                      </a:solidFill>
                      <a:prstDash val="solid"/>
                    </a:lnR>
                    <a:lnT w="24111">
                      <a:solidFill>
                        <a:srgbClr val="D9D9D9"/>
                      </a:solidFill>
                      <a:prstDash val="solid"/>
                    </a:lnT>
                    <a:lnB w="31080">
                      <a:solidFill>
                        <a:srgbClr val="D9D9D9"/>
                      </a:solidFill>
                      <a:prstDash val="solid"/>
                    </a:lnB>
                    <a:solidFill>
                      <a:srgbClr val="D9D9D9"/>
                    </a:solidFill>
                  </a:tcPr>
                </a:tc>
                <a:tc>
                  <a:txBody>
                    <a:bodyPr/>
                    <a:lstStyle/>
                    <a:p>
                      <a:pPr marL="12700">
                        <a:lnSpc>
                          <a:spcPct val="100000"/>
                        </a:lnSpc>
                      </a:pPr>
                      <a:r>
                        <a:rPr sz="1200" b="1" dirty="0">
                          <a:solidFill>
                            <a:schemeClr val="bg1"/>
                          </a:solidFill>
                          <a:latin typeface="Calibri"/>
                          <a:cs typeface="Calibri"/>
                        </a:rPr>
                        <a:t>4</a:t>
                      </a:r>
                      <a:r>
                        <a:rPr sz="1200" b="1" spc="-20" dirty="0">
                          <a:solidFill>
                            <a:schemeClr val="bg1"/>
                          </a:solidFill>
                          <a:latin typeface="Calibri"/>
                          <a:cs typeface="Calibri"/>
                        </a:rPr>
                        <a:t> </a:t>
                      </a:r>
                      <a:r>
                        <a:rPr sz="1200" b="1" spc="-5" dirty="0">
                          <a:solidFill>
                            <a:schemeClr val="bg1"/>
                          </a:solidFill>
                          <a:latin typeface="Calibri"/>
                          <a:cs typeface="Calibri"/>
                        </a:rPr>
                        <a:t>m</a:t>
                      </a:r>
                      <a:r>
                        <a:rPr sz="1200" b="1" spc="-10" dirty="0">
                          <a:solidFill>
                            <a:schemeClr val="bg1"/>
                          </a:solidFill>
                          <a:latin typeface="Calibri"/>
                          <a:cs typeface="Calibri"/>
                        </a:rPr>
                        <a:t>ol</a:t>
                      </a:r>
                      <a:r>
                        <a:rPr sz="1200" b="1" dirty="0">
                          <a:solidFill>
                            <a:schemeClr val="bg1"/>
                          </a:solidFill>
                          <a:latin typeface="Calibri"/>
                          <a:cs typeface="Calibri"/>
                        </a:rPr>
                        <a:t>to</a:t>
                      </a:r>
                      <a:r>
                        <a:rPr sz="1200" b="1" spc="-20" dirty="0">
                          <a:solidFill>
                            <a:schemeClr val="bg1"/>
                          </a:solidFill>
                          <a:latin typeface="Calibri"/>
                          <a:cs typeface="Calibri"/>
                        </a:rPr>
                        <a:t> </a:t>
                      </a:r>
                      <a:r>
                        <a:rPr sz="1200" b="1" spc="-5" dirty="0">
                          <a:solidFill>
                            <a:schemeClr val="bg1"/>
                          </a:solidFill>
                          <a:latin typeface="Calibri"/>
                          <a:cs typeface="Calibri"/>
                        </a:rPr>
                        <a:t>a</a:t>
                      </a:r>
                      <a:r>
                        <a:rPr sz="1200" b="1" spc="5" dirty="0">
                          <a:solidFill>
                            <a:schemeClr val="bg1"/>
                          </a:solidFill>
                          <a:latin typeface="Calibri"/>
                          <a:cs typeface="Calibri"/>
                        </a:rPr>
                        <a:t>l</a:t>
                      </a:r>
                      <a:r>
                        <a:rPr sz="1200" b="1" dirty="0">
                          <a:solidFill>
                            <a:schemeClr val="bg1"/>
                          </a:solidFill>
                          <a:latin typeface="Calibri"/>
                          <a:cs typeface="Calibri"/>
                        </a:rPr>
                        <a:t>ta</a:t>
                      </a:r>
                      <a:endParaRPr sz="1200">
                        <a:solidFill>
                          <a:schemeClr val="bg1"/>
                        </a:solidFill>
                        <a:latin typeface="Calibri"/>
                        <a:cs typeface="Calibri"/>
                      </a:endParaRPr>
                    </a:p>
                  </a:txBody>
                  <a:tcPr marL="0" marR="0" marT="0" marB="0">
                    <a:lnL w="10414">
                      <a:solidFill>
                        <a:srgbClr val="000000"/>
                      </a:solidFill>
                      <a:prstDash val="solid"/>
                    </a:lnL>
                    <a:lnR w="19557">
                      <a:solidFill>
                        <a:srgbClr val="000000"/>
                      </a:solidFill>
                      <a:prstDash val="solid"/>
                    </a:lnR>
                    <a:lnT w="24111">
                      <a:solidFill>
                        <a:srgbClr val="D9D9D9"/>
                      </a:solidFill>
                      <a:prstDash val="solid"/>
                    </a:lnT>
                    <a:lnB w="31080">
                      <a:solidFill>
                        <a:srgbClr val="D9D9D9"/>
                      </a:solidFill>
                      <a:prstDash val="solid"/>
                    </a:lnB>
                    <a:solidFill>
                      <a:srgbClr val="D9D9D9"/>
                    </a:solidFill>
                  </a:tcPr>
                </a:tc>
              </a:tr>
              <a:tr h="604460">
                <a:tc>
                  <a:txBody>
                    <a:bodyPr/>
                    <a:lstStyle/>
                    <a:p>
                      <a:pPr marL="44450" marR="76835" algn="just">
                        <a:lnSpc>
                          <a:spcPct val="88700"/>
                        </a:lnSpc>
                      </a:pPr>
                      <a:r>
                        <a:rPr sz="1200" spc="-5" dirty="0">
                          <a:solidFill>
                            <a:schemeClr val="bg1"/>
                          </a:solidFill>
                          <a:latin typeface="Calibri"/>
                          <a:cs typeface="Calibri"/>
                        </a:rPr>
                        <a:t>R</a:t>
                      </a:r>
                      <a:r>
                        <a:rPr sz="1200" spc="-15" dirty="0">
                          <a:solidFill>
                            <a:schemeClr val="bg1"/>
                          </a:solidFill>
                          <a:latin typeface="Calibri"/>
                          <a:cs typeface="Calibri"/>
                        </a:rPr>
                        <a:t>a</a:t>
                      </a:r>
                      <a:r>
                        <a:rPr sz="1200" spc="5" dirty="0">
                          <a:solidFill>
                            <a:schemeClr val="bg1"/>
                          </a:solidFill>
                          <a:latin typeface="Calibri"/>
                          <a:cs typeface="Calibri"/>
                        </a:rPr>
                        <a:t>p</a:t>
                      </a:r>
                      <a:r>
                        <a:rPr sz="1200" spc="-10" dirty="0">
                          <a:solidFill>
                            <a:schemeClr val="bg1"/>
                          </a:solidFill>
                          <a:latin typeface="Calibri"/>
                          <a:cs typeface="Calibri"/>
                        </a:rPr>
                        <a:t>po</a:t>
                      </a:r>
                      <a:r>
                        <a:rPr sz="1200" spc="-15" dirty="0">
                          <a:solidFill>
                            <a:schemeClr val="bg1"/>
                          </a:solidFill>
                          <a:latin typeface="Calibri"/>
                          <a:cs typeface="Calibri"/>
                        </a:rPr>
                        <a:t>r</a:t>
                      </a:r>
                      <a:r>
                        <a:rPr sz="1200" spc="5" dirty="0">
                          <a:solidFill>
                            <a:schemeClr val="bg1"/>
                          </a:solidFill>
                          <a:latin typeface="Calibri"/>
                          <a:cs typeface="Calibri"/>
                        </a:rPr>
                        <a:t>t</a:t>
                      </a:r>
                      <a:r>
                        <a:rPr sz="1200" dirty="0">
                          <a:solidFill>
                            <a:schemeClr val="bg1"/>
                          </a:solidFill>
                          <a:latin typeface="Calibri"/>
                          <a:cs typeface="Calibri"/>
                        </a:rPr>
                        <a:t>o </a:t>
                      </a:r>
                      <a:r>
                        <a:rPr sz="1200" spc="20" dirty="0">
                          <a:solidFill>
                            <a:schemeClr val="bg1"/>
                          </a:solidFill>
                          <a:latin typeface="Calibri"/>
                          <a:cs typeface="Calibri"/>
                        </a:rPr>
                        <a:t> </a:t>
                      </a:r>
                      <a:r>
                        <a:rPr sz="1200" dirty="0">
                          <a:solidFill>
                            <a:schemeClr val="bg1"/>
                          </a:solidFill>
                          <a:latin typeface="Calibri"/>
                          <a:cs typeface="Calibri"/>
                        </a:rPr>
                        <a:t>a </a:t>
                      </a:r>
                      <a:r>
                        <a:rPr sz="1200" spc="-5" dirty="0">
                          <a:solidFill>
                            <a:schemeClr val="bg1"/>
                          </a:solidFill>
                          <a:latin typeface="Calibri"/>
                          <a:cs typeface="Calibri"/>
                        </a:rPr>
                        <a:t> </a:t>
                      </a:r>
                      <a:r>
                        <a:rPr sz="1200" spc="5" dirty="0">
                          <a:solidFill>
                            <a:schemeClr val="bg1"/>
                          </a:solidFill>
                          <a:latin typeface="Calibri"/>
                          <a:cs typeface="Calibri"/>
                        </a:rPr>
                        <a:t>t</a:t>
                      </a:r>
                      <a:r>
                        <a:rPr sz="1200" spc="-10" dirty="0">
                          <a:solidFill>
                            <a:schemeClr val="bg1"/>
                          </a:solidFill>
                          <a:latin typeface="Calibri"/>
                          <a:cs typeface="Calibri"/>
                        </a:rPr>
                        <a:t>e</a:t>
                      </a:r>
                      <a:r>
                        <a:rPr sz="1200" spc="-15" dirty="0">
                          <a:solidFill>
                            <a:schemeClr val="bg1"/>
                          </a:solidFill>
                          <a:latin typeface="Calibri"/>
                          <a:cs typeface="Calibri"/>
                        </a:rPr>
                        <a:t>m</a:t>
                      </a:r>
                      <a:r>
                        <a:rPr sz="1200" spc="5" dirty="0">
                          <a:solidFill>
                            <a:schemeClr val="bg1"/>
                          </a:solidFill>
                          <a:latin typeface="Calibri"/>
                          <a:cs typeface="Calibri"/>
                        </a:rPr>
                        <a:t>p</a:t>
                      </a:r>
                      <a:r>
                        <a:rPr sz="1200" dirty="0">
                          <a:solidFill>
                            <a:schemeClr val="bg1"/>
                          </a:solidFill>
                          <a:latin typeface="Calibri"/>
                          <a:cs typeface="Calibri"/>
                        </a:rPr>
                        <a:t>o </a:t>
                      </a:r>
                      <a:r>
                        <a:rPr sz="1200" spc="10" dirty="0">
                          <a:solidFill>
                            <a:schemeClr val="bg1"/>
                          </a:solidFill>
                          <a:latin typeface="Calibri"/>
                          <a:cs typeface="Calibri"/>
                        </a:rPr>
                        <a:t> </a:t>
                      </a:r>
                      <a:r>
                        <a:rPr sz="1200" spc="-10" dirty="0">
                          <a:solidFill>
                            <a:schemeClr val="bg1"/>
                          </a:solidFill>
                          <a:latin typeface="Calibri"/>
                          <a:cs typeface="Calibri"/>
                        </a:rPr>
                        <a:t>de</a:t>
                      </a:r>
                      <a:r>
                        <a:rPr sz="1200" spc="5" dirty="0">
                          <a:solidFill>
                            <a:schemeClr val="bg1"/>
                          </a:solidFill>
                          <a:latin typeface="Calibri"/>
                          <a:cs typeface="Calibri"/>
                        </a:rPr>
                        <a:t>t</a:t>
                      </a:r>
                      <a:r>
                        <a:rPr sz="1200" spc="-10" dirty="0">
                          <a:solidFill>
                            <a:schemeClr val="bg1"/>
                          </a:solidFill>
                          <a:latin typeface="Calibri"/>
                          <a:cs typeface="Calibri"/>
                        </a:rPr>
                        <a:t>e</a:t>
                      </a:r>
                      <a:r>
                        <a:rPr sz="1200" dirty="0">
                          <a:solidFill>
                            <a:schemeClr val="bg1"/>
                          </a:solidFill>
                          <a:latin typeface="Calibri"/>
                          <a:cs typeface="Calibri"/>
                        </a:rPr>
                        <a:t>r</a:t>
                      </a:r>
                      <a:r>
                        <a:rPr sz="1200" spc="-15" dirty="0">
                          <a:solidFill>
                            <a:schemeClr val="bg1"/>
                          </a:solidFill>
                          <a:latin typeface="Calibri"/>
                          <a:cs typeface="Calibri"/>
                        </a:rPr>
                        <a:t>m</a:t>
                      </a:r>
                      <a:r>
                        <a:rPr sz="1200" dirty="0">
                          <a:solidFill>
                            <a:schemeClr val="bg1"/>
                          </a:solidFill>
                          <a:latin typeface="Calibri"/>
                          <a:cs typeface="Calibri"/>
                        </a:rPr>
                        <a:t>i</a:t>
                      </a:r>
                      <a:r>
                        <a:rPr sz="1200" spc="-10" dirty="0">
                          <a:solidFill>
                            <a:schemeClr val="bg1"/>
                          </a:solidFill>
                          <a:latin typeface="Calibri"/>
                          <a:cs typeface="Calibri"/>
                        </a:rPr>
                        <a:t>n</a:t>
                      </a:r>
                      <a:r>
                        <a:rPr sz="1200" spc="-15" dirty="0">
                          <a:solidFill>
                            <a:schemeClr val="bg1"/>
                          </a:solidFill>
                          <a:latin typeface="Calibri"/>
                          <a:cs typeface="Calibri"/>
                        </a:rPr>
                        <a:t>a</a:t>
                      </a:r>
                      <a:r>
                        <a:rPr sz="1200" spc="-10" dirty="0">
                          <a:solidFill>
                            <a:schemeClr val="bg1"/>
                          </a:solidFill>
                          <a:latin typeface="Calibri"/>
                          <a:cs typeface="Calibri"/>
                        </a:rPr>
                        <a:t>t</a:t>
                      </a:r>
                      <a:r>
                        <a:rPr sz="1200" dirty="0">
                          <a:solidFill>
                            <a:schemeClr val="bg1"/>
                          </a:solidFill>
                          <a:latin typeface="Calibri"/>
                          <a:cs typeface="Calibri"/>
                        </a:rPr>
                        <a:t>o </a:t>
                      </a:r>
                      <a:r>
                        <a:rPr sz="1200" spc="20" dirty="0">
                          <a:solidFill>
                            <a:schemeClr val="bg1"/>
                          </a:solidFill>
                          <a:latin typeface="Calibri"/>
                          <a:cs typeface="Calibri"/>
                        </a:rPr>
                        <a:t> </a:t>
                      </a:r>
                      <a:r>
                        <a:rPr sz="1200" spc="-15" dirty="0">
                          <a:solidFill>
                            <a:schemeClr val="bg1"/>
                          </a:solidFill>
                          <a:latin typeface="Calibri"/>
                          <a:cs typeface="Calibri"/>
                        </a:rPr>
                        <a:t>l</a:t>
                      </a:r>
                      <a:r>
                        <a:rPr sz="1200" dirty="0">
                          <a:solidFill>
                            <a:schemeClr val="bg1"/>
                          </a:solidFill>
                          <a:latin typeface="Calibri"/>
                          <a:cs typeface="Calibri"/>
                        </a:rPr>
                        <a:t>a </a:t>
                      </a:r>
                      <a:r>
                        <a:rPr sz="1200" spc="20" dirty="0">
                          <a:solidFill>
                            <a:schemeClr val="bg1"/>
                          </a:solidFill>
                          <a:latin typeface="Calibri"/>
                          <a:cs typeface="Calibri"/>
                        </a:rPr>
                        <a:t> </a:t>
                      </a:r>
                      <a:r>
                        <a:rPr sz="1200" spc="-5" dirty="0">
                          <a:solidFill>
                            <a:schemeClr val="bg1"/>
                          </a:solidFill>
                          <a:latin typeface="Calibri"/>
                          <a:cs typeface="Calibri"/>
                        </a:rPr>
                        <a:t>c</a:t>
                      </a:r>
                      <a:r>
                        <a:rPr sz="1200" spc="5" dirty="0">
                          <a:solidFill>
                            <a:schemeClr val="bg1"/>
                          </a:solidFill>
                          <a:latin typeface="Calibri"/>
                          <a:cs typeface="Calibri"/>
                        </a:rPr>
                        <a:t>u</a:t>
                      </a:r>
                      <a:r>
                        <a:rPr sz="1200" dirty="0">
                          <a:solidFill>
                            <a:schemeClr val="bg1"/>
                          </a:solidFill>
                          <a:latin typeface="Calibri"/>
                          <a:cs typeface="Calibri"/>
                        </a:rPr>
                        <a:t>i </a:t>
                      </a:r>
                      <a:r>
                        <a:rPr sz="1200" spc="5" dirty="0">
                          <a:solidFill>
                            <a:schemeClr val="bg1"/>
                          </a:solidFill>
                          <a:latin typeface="Calibri"/>
                          <a:cs typeface="Calibri"/>
                        </a:rPr>
                        <a:t>du</a:t>
                      </a:r>
                      <a:r>
                        <a:rPr sz="1200" dirty="0">
                          <a:solidFill>
                            <a:schemeClr val="bg1"/>
                          </a:solidFill>
                          <a:latin typeface="Calibri"/>
                          <a:cs typeface="Calibri"/>
                        </a:rPr>
                        <a:t>r</a:t>
                      </a:r>
                      <a:r>
                        <a:rPr sz="1200" spc="-15" dirty="0">
                          <a:solidFill>
                            <a:schemeClr val="bg1"/>
                          </a:solidFill>
                          <a:latin typeface="Calibri"/>
                          <a:cs typeface="Calibri"/>
                        </a:rPr>
                        <a:t>a</a:t>
                      </a:r>
                      <a:r>
                        <a:rPr sz="1200" spc="5" dirty="0">
                          <a:solidFill>
                            <a:schemeClr val="bg1"/>
                          </a:solidFill>
                          <a:latin typeface="Calibri"/>
                          <a:cs typeface="Calibri"/>
                        </a:rPr>
                        <a:t>t</a:t>
                      </a:r>
                      <a:r>
                        <a:rPr sz="1200" dirty="0">
                          <a:solidFill>
                            <a:schemeClr val="bg1"/>
                          </a:solidFill>
                          <a:latin typeface="Calibri"/>
                          <a:cs typeface="Calibri"/>
                        </a:rPr>
                        <a:t>a </a:t>
                      </a:r>
                      <a:r>
                        <a:rPr sz="1200" spc="-90" dirty="0">
                          <a:solidFill>
                            <a:schemeClr val="bg1"/>
                          </a:solidFill>
                          <a:latin typeface="Calibri"/>
                          <a:cs typeface="Calibri"/>
                        </a:rPr>
                        <a:t> </a:t>
                      </a:r>
                      <a:r>
                        <a:rPr sz="1200" dirty="0">
                          <a:solidFill>
                            <a:schemeClr val="bg1"/>
                          </a:solidFill>
                          <a:latin typeface="Calibri"/>
                          <a:cs typeface="Calibri"/>
                        </a:rPr>
                        <a:t>è </a:t>
                      </a:r>
                      <a:r>
                        <a:rPr sz="1200" spc="-85" dirty="0">
                          <a:solidFill>
                            <a:schemeClr val="bg1"/>
                          </a:solidFill>
                          <a:latin typeface="Calibri"/>
                          <a:cs typeface="Calibri"/>
                        </a:rPr>
                        <a:t> </a:t>
                      </a:r>
                      <a:r>
                        <a:rPr sz="1200" spc="5" dirty="0">
                          <a:solidFill>
                            <a:schemeClr val="bg1"/>
                          </a:solidFill>
                          <a:latin typeface="Calibri"/>
                          <a:cs typeface="Calibri"/>
                        </a:rPr>
                        <a:t>p</a:t>
                      </a:r>
                      <a:r>
                        <a:rPr sz="1200" spc="-15" dirty="0">
                          <a:solidFill>
                            <a:schemeClr val="bg1"/>
                          </a:solidFill>
                          <a:latin typeface="Calibri"/>
                          <a:cs typeface="Calibri"/>
                        </a:rPr>
                        <a:t>a</a:t>
                      </a:r>
                      <a:r>
                        <a:rPr sz="1200" dirty="0">
                          <a:solidFill>
                            <a:schemeClr val="bg1"/>
                          </a:solidFill>
                          <a:latin typeface="Calibri"/>
                          <a:cs typeface="Calibri"/>
                        </a:rPr>
                        <a:t>ri </a:t>
                      </a:r>
                      <a:r>
                        <a:rPr sz="1200" spc="-90" dirty="0">
                          <a:solidFill>
                            <a:schemeClr val="bg1"/>
                          </a:solidFill>
                          <a:latin typeface="Calibri"/>
                          <a:cs typeface="Calibri"/>
                        </a:rPr>
                        <a:t> </a:t>
                      </a:r>
                      <a:r>
                        <a:rPr sz="1200" dirty="0">
                          <a:solidFill>
                            <a:schemeClr val="bg1"/>
                          </a:solidFill>
                          <a:latin typeface="Calibri"/>
                          <a:cs typeface="Calibri"/>
                        </a:rPr>
                        <a:t>o </a:t>
                      </a:r>
                      <a:r>
                        <a:rPr sz="1200" spc="-85" dirty="0">
                          <a:solidFill>
                            <a:schemeClr val="bg1"/>
                          </a:solidFill>
                          <a:latin typeface="Calibri"/>
                          <a:cs typeface="Calibri"/>
                        </a:rPr>
                        <a:t> </a:t>
                      </a:r>
                      <a:r>
                        <a:rPr sz="1200" spc="-15" dirty="0">
                          <a:solidFill>
                            <a:schemeClr val="bg1"/>
                          </a:solidFill>
                          <a:latin typeface="Calibri"/>
                          <a:cs typeface="Calibri"/>
                        </a:rPr>
                        <a:t>s</a:t>
                      </a:r>
                      <a:r>
                        <a:rPr sz="1200" spc="-10" dirty="0">
                          <a:solidFill>
                            <a:schemeClr val="bg1"/>
                          </a:solidFill>
                          <a:latin typeface="Calibri"/>
                          <a:cs typeface="Calibri"/>
                        </a:rPr>
                        <a:t>up</a:t>
                      </a:r>
                      <a:r>
                        <a:rPr sz="1200" dirty="0">
                          <a:solidFill>
                            <a:schemeClr val="bg1"/>
                          </a:solidFill>
                          <a:latin typeface="Calibri"/>
                          <a:cs typeface="Calibri"/>
                        </a:rPr>
                        <a:t>e</a:t>
                      </a:r>
                      <a:r>
                        <a:rPr sz="1200" spc="-15" dirty="0">
                          <a:solidFill>
                            <a:schemeClr val="bg1"/>
                          </a:solidFill>
                          <a:latin typeface="Calibri"/>
                          <a:cs typeface="Calibri"/>
                        </a:rPr>
                        <a:t>r</a:t>
                      </a:r>
                      <a:r>
                        <a:rPr sz="1200" dirty="0">
                          <a:solidFill>
                            <a:schemeClr val="bg1"/>
                          </a:solidFill>
                          <a:latin typeface="Calibri"/>
                          <a:cs typeface="Calibri"/>
                        </a:rPr>
                        <a:t>i</a:t>
                      </a:r>
                      <a:r>
                        <a:rPr sz="1200" spc="-10" dirty="0">
                          <a:solidFill>
                            <a:schemeClr val="bg1"/>
                          </a:solidFill>
                          <a:latin typeface="Calibri"/>
                          <a:cs typeface="Calibri"/>
                        </a:rPr>
                        <a:t>o</a:t>
                      </a:r>
                      <a:r>
                        <a:rPr sz="1200" spc="-15" dirty="0">
                          <a:solidFill>
                            <a:schemeClr val="bg1"/>
                          </a:solidFill>
                          <a:latin typeface="Calibri"/>
                          <a:cs typeface="Calibri"/>
                        </a:rPr>
                        <a:t>r</a:t>
                      </a:r>
                      <a:r>
                        <a:rPr sz="1200" dirty="0">
                          <a:solidFill>
                            <a:schemeClr val="bg1"/>
                          </a:solidFill>
                          <a:latin typeface="Calibri"/>
                          <a:cs typeface="Calibri"/>
                        </a:rPr>
                        <a:t>e </a:t>
                      </a:r>
                      <a:r>
                        <a:rPr sz="1200" spc="-85" dirty="0">
                          <a:solidFill>
                            <a:schemeClr val="bg1"/>
                          </a:solidFill>
                          <a:latin typeface="Calibri"/>
                          <a:cs typeface="Calibri"/>
                        </a:rPr>
                        <a:t> </a:t>
                      </a:r>
                      <a:r>
                        <a:rPr sz="1200" dirty="0">
                          <a:solidFill>
                            <a:schemeClr val="bg1"/>
                          </a:solidFill>
                          <a:latin typeface="Calibri"/>
                          <a:cs typeface="Calibri"/>
                        </a:rPr>
                        <a:t>a </a:t>
                      </a:r>
                      <a:r>
                        <a:rPr sz="1200" spc="-75" dirty="0">
                          <a:solidFill>
                            <a:schemeClr val="bg1"/>
                          </a:solidFill>
                          <a:latin typeface="Calibri"/>
                          <a:cs typeface="Calibri"/>
                        </a:rPr>
                        <a:t> </a:t>
                      </a:r>
                      <a:r>
                        <a:rPr sz="1200" spc="-15" dirty="0">
                          <a:solidFill>
                            <a:schemeClr val="bg1"/>
                          </a:solidFill>
                          <a:latin typeface="Calibri"/>
                          <a:cs typeface="Calibri"/>
                        </a:rPr>
                        <a:t>s</a:t>
                      </a:r>
                      <a:r>
                        <a:rPr sz="1200" dirty="0">
                          <a:solidFill>
                            <a:schemeClr val="bg1"/>
                          </a:solidFill>
                          <a:latin typeface="Calibri"/>
                          <a:cs typeface="Calibri"/>
                        </a:rPr>
                        <a:t>ei </a:t>
                      </a:r>
                      <a:r>
                        <a:rPr sz="1200" spc="-100" dirty="0">
                          <a:solidFill>
                            <a:schemeClr val="bg1"/>
                          </a:solidFill>
                          <a:latin typeface="Calibri"/>
                          <a:cs typeface="Calibri"/>
                        </a:rPr>
                        <a:t> </a:t>
                      </a:r>
                      <a:r>
                        <a:rPr sz="1200" dirty="0">
                          <a:solidFill>
                            <a:schemeClr val="bg1"/>
                          </a:solidFill>
                          <a:latin typeface="Calibri"/>
                          <a:cs typeface="Calibri"/>
                        </a:rPr>
                        <a:t>me</a:t>
                      </a:r>
                      <a:r>
                        <a:rPr sz="1200" spc="-15" dirty="0">
                          <a:solidFill>
                            <a:schemeClr val="bg1"/>
                          </a:solidFill>
                          <a:latin typeface="Calibri"/>
                          <a:cs typeface="Calibri"/>
                        </a:rPr>
                        <a:t>s</a:t>
                      </a:r>
                      <a:r>
                        <a:rPr sz="1200" dirty="0">
                          <a:solidFill>
                            <a:schemeClr val="bg1"/>
                          </a:solidFill>
                          <a:latin typeface="Calibri"/>
                          <a:cs typeface="Calibri"/>
                        </a:rPr>
                        <a:t>i </a:t>
                      </a:r>
                      <a:r>
                        <a:rPr sz="1200" spc="-90" dirty="0">
                          <a:solidFill>
                            <a:schemeClr val="bg1"/>
                          </a:solidFill>
                          <a:latin typeface="Calibri"/>
                          <a:cs typeface="Calibri"/>
                        </a:rPr>
                        <a:t> </a:t>
                      </a:r>
                      <a:r>
                        <a:rPr sz="1200" dirty="0">
                          <a:solidFill>
                            <a:schemeClr val="bg1"/>
                          </a:solidFill>
                          <a:latin typeface="Calibri"/>
                          <a:cs typeface="Calibri"/>
                        </a:rPr>
                        <a:t>e i</a:t>
                      </a:r>
                      <a:r>
                        <a:rPr sz="1200" spc="-10" dirty="0">
                          <a:solidFill>
                            <a:schemeClr val="bg1"/>
                          </a:solidFill>
                          <a:latin typeface="Calibri"/>
                          <a:cs typeface="Calibri"/>
                        </a:rPr>
                        <a:t>nf</a:t>
                      </a:r>
                      <a:r>
                        <a:rPr sz="1200" dirty="0">
                          <a:solidFill>
                            <a:schemeClr val="bg1"/>
                          </a:solidFill>
                          <a:latin typeface="Calibri"/>
                          <a:cs typeface="Calibri"/>
                        </a:rPr>
                        <a:t>e</a:t>
                      </a:r>
                      <a:r>
                        <a:rPr sz="1200" spc="-15" dirty="0">
                          <a:solidFill>
                            <a:schemeClr val="bg1"/>
                          </a:solidFill>
                          <a:latin typeface="Calibri"/>
                          <a:cs typeface="Calibri"/>
                        </a:rPr>
                        <a:t>ri</a:t>
                      </a:r>
                      <a:r>
                        <a:rPr sz="1200" dirty="0">
                          <a:solidFill>
                            <a:schemeClr val="bg1"/>
                          </a:solidFill>
                          <a:latin typeface="Calibri"/>
                          <a:cs typeface="Calibri"/>
                        </a:rPr>
                        <a:t>o</a:t>
                      </a:r>
                      <a:r>
                        <a:rPr sz="1200" spc="-15" dirty="0">
                          <a:solidFill>
                            <a:schemeClr val="bg1"/>
                          </a:solidFill>
                          <a:latin typeface="Calibri"/>
                          <a:cs typeface="Calibri"/>
                        </a:rPr>
                        <a:t>r</a:t>
                      </a:r>
                      <a:r>
                        <a:rPr sz="1200" dirty="0">
                          <a:solidFill>
                            <a:schemeClr val="bg1"/>
                          </a:solidFill>
                          <a:latin typeface="Calibri"/>
                          <a:cs typeface="Calibri"/>
                        </a:rPr>
                        <a:t>e</a:t>
                      </a:r>
                      <a:r>
                        <a:rPr sz="1200" spc="-20" dirty="0">
                          <a:solidFill>
                            <a:schemeClr val="bg1"/>
                          </a:solidFill>
                          <a:latin typeface="Calibri"/>
                          <a:cs typeface="Calibri"/>
                        </a:rPr>
                        <a:t> </a:t>
                      </a:r>
                      <a:r>
                        <a:rPr sz="1200" dirty="0">
                          <a:solidFill>
                            <a:schemeClr val="bg1"/>
                          </a:solidFill>
                          <a:latin typeface="Calibri"/>
                          <a:cs typeface="Calibri"/>
                        </a:rPr>
                        <a:t>a</a:t>
                      </a:r>
                      <a:r>
                        <a:rPr sz="1200" spc="-20" dirty="0">
                          <a:solidFill>
                            <a:schemeClr val="bg1"/>
                          </a:solidFill>
                          <a:latin typeface="Calibri"/>
                          <a:cs typeface="Calibri"/>
                        </a:rPr>
                        <a:t> </a:t>
                      </a:r>
                      <a:r>
                        <a:rPr sz="1200" spc="5" dirty="0">
                          <a:solidFill>
                            <a:schemeClr val="bg1"/>
                          </a:solidFill>
                          <a:latin typeface="Calibri"/>
                          <a:cs typeface="Calibri"/>
                        </a:rPr>
                        <a:t>d</a:t>
                      </a:r>
                      <a:r>
                        <a:rPr sz="1200" spc="-10" dirty="0">
                          <a:solidFill>
                            <a:schemeClr val="bg1"/>
                          </a:solidFill>
                          <a:latin typeface="Calibri"/>
                          <a:cs typeface="Calibri"/>
                        </a:rPr>
                        <a:t>od</a:t>
                      </a:r>
                      <a:r>
                        <a:rPr sz="1200" dirty="0">
                          <a:solidFill>
                            <a:schemeClr val="bg1"/>
                          </a:solidFill>
                          <a:latin typeface="Calibri"/>
                          <a:cs typeface="Calibri"/>
                        </a:rPr>
                        <a:t>i</a:t>
                      </a:r>
                      <a:r>
                        <a:rPr sz="1200" spc="-5" dirty="0">
                          <a:solidFill>
                            <a:schemeClr val="bg1"/>
                          </a:solidFill>
                          <a:latin typeface="Calibri"/>
                          <a:cs typeface="Calibri"/>
                        </a:rPr>
                        <a:t>c</a:t>
                      </a:r>
                      <a:r>
                        <a:rPr sz="1200" dirty="0">
                          <a:solidFill>
                            <a:schemeClr val="bg1"/>
                          </a:solidFill>
                          <a:latin typeface="Calibri"/>
                          <a:cs typeface="Calibri"/>
                        </a:rPr>
                        <a:t>i</a:t>
                      </a:r>
                      <a:r>
                        <a:rPr sz="1200" spc="-20" dirty="0">
                          <a:solidFill>
                            <a:schemeClr val="bg1"/>
                          </a:solidFill>
                          <a:latin typeface="Calibri"/>
                          <a:cs typeface="Calibri"/>
                        </a:rPr>
                        <a:t> </a:t>
                      </a:r>
                      <a:r>
                        <a:rPr sz="1200" dirty="0">
                          <a:solidFill>
                            <a:schemeClr val="bg1"/>
                          </a:solidFill>
                          <a:latin typeface="Calibri"/>
                          <a:cs typeface="Calibri"/>
                        </a:rPr>
                        <a:t>m</a:t>
                      </a:r>
                      <a:r>
                        <a:rPr sz="1200" spc="-10" dirty="0">
                          <a:solidFill>
                            <a:schemeClr val="bg1"/>
                          </a:solidFill>
                          <a:latin typeface="Calibri"/>
                          <a:cs typeface="Calibri"/>
                        </a:rPr>
                        <a:t>e</a:t>
                      </a:r>
                      <a:r>
                        <a:rPr sz="1200" spc="-5" dirty="0">
                          <a:solidFill>
                            <a:schemeClr val="bg1"/>
                          </a:solidFill>
                          <a:latin typeface="Calibri"/>
                          <a:cs typeface="Calibri"/>
                        </a:rPr>
                        <a:t>s</a:t>
                      </a:r>
                      <a:r>
                        <a:rPr sz="1200" dirty="0">
                          <a:solidFill>
                            <a:schemeClr val="bg1"/>
                          </a:solidFill>
                          <a:latin typeface="Calibri"/>
                          <a:cs typeface="Calibri"/>
                        </a:rPr>
                        <a:t>i</a:t>
                      </a:r>
                      <a:endParaRPr sz="1200">
                        <a:solidFill>
                          <a:schemeClr val="bg1"/>
                        </a:solidFill>
                        <a:latin typeface="Calibri"/>
                        <a:cs typeface="Calibri"/>
                      </a:endParaRPr>
                    </a:p>
                  </a:txBody>
                  <a:tcPr marL="0" marR="0" marT="0" marB="0">
                    <a:lnL w="19556">
                      <a:solidFill>
                        <a:srgbClr val="000000"/>
                      </a:solidFill>
                      <a:prstDash val="solid"/>
                    </a:lnL>
                    <a:lnR w="10415">
                      <a:solidFill>
                        <a:srgbClr val="000000"/>
                      </a:solidFill>
                      <a:prstDash val="solid"/>
                    </a:lnR>
                    <a:lnT w="10409">
                      <a:solidFill>
                        <a:srgbClr val="000000"/>
                      </a:solidFill>
                      <a:prstDash val="solid"/>
                    </a:lnT>
                    <a:lnB w="10409">
                      <a:solidFill>
                        <a:srgbClr val="000000"/>
                      </a:solidFill>
                      <a:prstDash val="solid"/>
                    </a:lnB>
                  </a:tcPr>
                </a:tc>
                <a:tc>
                  <a:txBody>
                    <a:bodyPr/>
                    <a:lstStyle/>
                    <a:p>
                      <a:pPr marL="28575" algn="ctr">
                        <a:lnSpc>
                          <a:spcPct val="100000"/>
                        </a:lnSpc>
                      </a:pPr>
                      <a:r>
                        <a:rPr sz="1400" dirty="0">
                          <a:solidFill>
                            <a:schemeClr val="bg1"/>
                          </a:solidFill>
                          <a:latin typeface="Calibri"/>
                          <a:cs typeface="Calibri"/>
                        </a:rPr>
                        <a:t>-</a:t>
                      </a:r>
                      <a:endParaRPr sz="1400">
                        <a:solidFill>
                          <a:schemeClr val="bg1"/>
                        </a:solidFill>
                        <a:latin typeface="Calibri"/>
                        <a:cs typeface="Calibri"/>
                      </a:endParaRPr>
                    </a:p>
                  </a:txBody>
                  <a:tcPr marL="0" marR="0" marT="0" marB="0">
                    <a:lnL w="10415">
                      <a:solidFill>
                        <a:srgbClr val="000000"/>
                      </a:solidFill>
                      <a:prstDash val="solid"/>
                    </a:lnL>
                    <a:lnR w="10414">
                      <a:solidFill>
                        <a:srgbClr val="000000"/>
                      </a:solidFill>
                      <a:prstDash val="solid"/>
                    </a:lnR>
                    <a:lnT w="31079">
                      <a:solidFill>
                        <a:srgbClr val="D9D9D9"/>
                      </a:solidFill>
                      <a:prstDash val="solid"/>
                    </a:lnT>
                    <a:lnB w="10409">
                      <a:solidFill>
                        <a:srgbClr val="000000"/>
                      </a:solidFill>
                      <a:prstDash val="solid"/>
                    </a:lnB>
                  </a:tcPr>
                </a:tc>
                <a:tc>
                  <a:txBody>
                    <a:bodyPr/>
                    <a:lstStyle/>
                    <a:p>
                      <a:pPr marL="25400" algn="ctr">
                        <a:lnSpc>
                          <a:spcPct val="100000"/>
                        </a:lnSpc>
                      </a:pPr>
                      <a:r>
                        <a:rPr sz="1400" dirty="0">
                          <a:solidFill>
                            <a:schemeClr val="bg1"/>
                          </a:solidFill>
                          <a:latin typeface="Calibri"/>
                          <a:cs typeface="Calibri"/>
                        </a:rPr>
                        <a:t>-</a:t>
                      </a:r>
                    </a:p>
                  </a:txBody>
                  <a:tcPr marL="0" marR="0" marT="0" marB="0">
                    <a:lnL w="10414">
                      <a:solidFill>
                        <a:srgbClr val="000000"/>
                      </a:solidFill>
                      <a:prstDash val="solid"/>
                    </a:lnL>
                    <a:lnR w="10414">
                      <a:solidFill>
                        <a:srgbClr val="000000"/>
                      </a:solidFill>
                      <a:prstDash val="solid"/>
                    </a:lnR>
                    <a:lnT w="31080">
                      <a:solidFill>
                        <a:srgbClr val="D9D9D9"/>
                      </a:solidFill>
                      <a:prstDash val="solid"/>
                    </a:lnT>
                    <a:lnB w="10409">
                      <a:solidFill>
                        <a:srgbClr val="000000"/>
                      </a:solidFill>
                      <a:prstDash val="solid"/>
                    </a:lnB>
                  </a:tcPr>
                </a:tc>
                <a:tc>
                  <a:txBody>
                    <a:bodyPr/>
                    <a:lstStyle/>
                    <a:p>
                      <a:pPr marL="102870">
                        <a:lnSpc>
                          <a:spcPct val="100000"/>
                        </a:lnSpc>
                      </a:pPr>
                      <a:r>
                        <a:rPr sz="1200" spc="-45" dirty="0">
                          <a:solidFill>
                            <a:schemeClr val="bg1"/>
                          </a:solidFill>
                          <a:latin typeface="Calibri"/>
                          <a:cs typeface="Calibri"/>
                        </a:rPr>
                        <a:t>1</a:t>
                      </a:r>
                      <a:r>
                        <a:rPr sz="1200" spc="-40" dirty="0">
                          <a:solidFill>
                            <a:schemeClr val="bg1"/>
                          </a:solidFill>
                          <a:latin typeface="Calibri"/>
                          <a:cs typeface="Calibri"/>
                        </a:rPr>
                        <a:t>.</a:t>
                      </a:r>
                      <a:r>
                        <a:rPr sz="1200" spc="-45" dirty="0">
                          <a:solidFill>
                            <a:schemeClr val="bg1"/>
                          </a:solidFill>
                          <a:latin typeface="Calibri"/>
                          <a:cs typeface="Calibri"/>
                        </a:rPr>
                        <a:t>500</a:t>
                      </a:r>
                      <a:endParaRPr sz="1200">
                        <a:solidFill>
                          <a:schemeClr val="bg1"/>
                        </a:solidFill>
                        <a:latin typeface="Calibri"/>
                        <a:cs typeface="Calibri"/>
                      </a:endParaRPr>
                    </a:p>
                  </a:txBody>
                  <a:tcPr marL="0" marR="0" marT="0" marB="0">
                    <a:lnL w="10414">
                      <a:solidFill>
                        <a:srgbClr val="000000"/>
                      </a:solidFill>
                      <a:prstDash val="solid"/>
                    </a:lnL>
                    <a:lnR w="10414">
                      <a:solidFill>
                        <a:srgbClr val="000000"/>
                      </a:solidFill>
                      <a:prstDash val="solid"/>
                    </a:lnR>
                    <a:lnT w="31080">
                      <a:solidFill>
                        <a:srgbClr val="D9D9D9"/>
                      </a:solidFill>
                      <a:prstDash val="solid"/>
                    </a:lnT>
                    <a:lnB w="10409">
                      <a:solidFill>
                        <a:srgbClr val="000000"/>
                      </a:solidFill>
                      <a:prstDash val="solid"/>
                    </a:lnB>
                  </a:tcPr>
                </a:tc>
                <a:tc>
                  <a:txBody>
                    <a:bodyPr/>
                    <a:lstStyle/>
                    <a:p>
                      <a:pPr marL="227329">
                        <a:lnSpc>
                          <a:spcPct val="100000"/>
                        </a:lnSpc>
                      </a:pPr>
                      <a:r>
                        <a:rPr sz="1200" spc="-10" dirty="0">
                          <a:solidFill>
                            <a:schemeClr val="bg1"/>
                          </a:solidFill>
                          <a:latin typeface="Calibri"/>
                          <a:cs typeface="Calibri"/>
                        </a:rPr>
                        <a:t>2</a:t>
                      </a:r>
                      <a:r>
                        <a:rPr sz="1200" spc="-15" dirty="0">
                          <a:solidFill>
                            <a:schemeClr val="bg1"/>
                          </a:solidFill>
                          <a:latin typeface="Calibri"/>
                          <a:cs typeface="Calibri"/>
                        </a:rPr>
                        <a:t>.</a:t>
                      </a:r>
                      <a:r>
                        <a:rPr sz="1200" spc="-25" dirty="0">
                          <a:solidFill>
                            <a:schemeClr val="bg1"/>
                          </a:solidFill>
                          <a:latin typeface="Calibri"/>
                          <a:cs typeface="Calibri"/>
                        </a:rPr>
                        <a:t>0</a:t>
                      </a:r>
                      <a:r>
                        <a:rPr sz="1200" spc="-10" dirty="0">
                          <a:solidFill>
                            <a:schemeClr val="bg1"/>
                          </a:solidFill>
                          <a:latin typeface="Calibri"/>
                          <a:cs typeface="Calibri"/>
                        </a:rPr>
                        <a:t>00</a:t>
                      </a:r>
                      <a:endParaRPr sz="1200">
                        <a:solidFill>
                          <a:schemeClr val="bg1"/>
                        </a:solidFill>
                        <a:latin typeface="Calibri"/>
                        <a:cs typeface="Calibri"/>
                      </a:endParaRPr>
                    </a:p>
                  </a:txBody>
                  <a:tcPr marL="0" marR="0" marT="0" marB="0">
                    <a:lnL w="10414">
                      <a:solidFill>
                        <a:srgbClr val="000000"/>
                      </a:solidFill>
                      <a:prstDash val="solid"/>
                    </a:lnL>
                    <a:lnR w="19557">
                      <a:solidFill>
                        <a:srgbClr val="000000"/>
                      </a:solidFill>
                      <a:prstDash val="solid"/>
                    </a:lnR>
                    <a:lnT w="31080">
                      <a:solidFill>
                        <a:srgbClr val="D9D9D9"/>
                      </a:solidFill>
                      <a:prstDash val="solid"/>
                    </a:lnT>
                    <a:lnB w="10409">
                      <a:solidFill>
                        <a:srgbClr val="000000"/>
                      </a:solidFill>
                      <a:prstDash val="solid"/>
                    </a:lnB>
                  </a:tcPr>
                </a:tc>
              </a:tr>
              <a:tr h="458289">
                <a:tc>
                  <a:txBody>
                    <a:bodyPr/>
                    <a:lstStyle/>
                    <a:p>
                      <a:pPr marL="44450" marR="111125">
                        <a:lnSpc>
                          <a:spcPts val="1310"/>
                        </a:lnSpc>
                      </a:pPr>
                      <a:r>
                        <a:rPr sz="1200" spc="-5" dirty="0">
                          <a:solidFill>
                            <a:schemeClr val="bg1"/>
                          </a:solidFill>
                          <a:latin typeface="Calibri"/>
                          <a:cs typeface="Calibri"/>
                        </a:rPr>
                        <a:t>R</a:t>
                      </a:r>
                      <a:r>
                        <a:rPr sz="1200" spc="-15" dirty="0">
                          <a:solidFill>
                            <a:schemeClr val="bg1"/>
                          </a:solidFill>
                          <a:latin typeface="Calibri"/>
                          <a:cs typeface="Calibri"/>
                        </a:rPr>
                        <a:t>a</a:t>
                      </a:r>
                      <a:r>
                        <a:rPr sz="1200" spc="5" dirty="0">
                          <a:solidFill>
                            <a:schemeClr val="bg1"/>
                          </a:solidFill>
                          <a:latin typeface="Calibri"/>
                          <a:cs typeface="Calibri"/>
                        </a:rPr>
                        <a:t>p</a:t>
                      </a:r>
                      <a:r>
                        <a:rPr sz="1200" spc="-10" dirty="0">
                          <a:solidFill>
                            <a:schemeClr val="bg1"/>
                          </a:solidFill>
                          <a:latin typeface="Calibri"/>
                          <a:cs typeface="Calibri"/>
                        </a:rPr>
                        <a:t>po</a:t>
                      </a:r>
                      <a:r>
                        <a:rPr sz="1200" spc="-15" dirty="0">
                          <a:solidFill>
                            <a:schemeClr val="bg1"/>
                          </a:solidFill>
                          <a:latin typeface="Calibri"/>
                          <a:cs typeface="Calibri"/>
                        </a:rPr>
                        <a:t>r</a:t>
                      </a:r>
                      <a:r>
                        <a:rPr sz="1200" spc="5" dirty="0">
                          <a:solidFill>
                            <a:schemeClr val="bg1"/>
                          </a:solidFill>
                          <a:latin typeface="Calibri"/>
                          <a:cs typeface="Calibri"/>
                        </a:rPr>
                        <a:t>t</a:t>
                      </a:r>
                      <a:r>
                        <a:rPr sz="1200" dirty="0">
                          <a:solidFill>
                            <a:schemeClr val="bg1"/>
                          </a:solidFill>
                          <a:latin typeface="Calibri"/>
                          <a:cs typeface="Calibri"/>
                        </a:rPr>
                        <a:t>o </a:t>
                      </a:r>
                      <a:r>
                        <a:rPr sz="1200" spc="-40" dirty="0">
                          <a:solidFill>
                            <a:schemeClr val="bg1"/>
                          </a:solidFill>
                          <a:latin typeface="Calibri"/>
                          <a:cs typeface="Calibri"/>
                        </a:rPr>
                        <a:t> </a:t>
                      </a:r>
                      <a:r>
                        <a:rPr sz="1200" dirty="0">
                          <a:solidFill>
                            <a:schemeClr val="bg1"/>
                          </a:solidFill>
                          <a:latin typeface="Calibri"/>
                          <a:cs typeface="Calibri"/>
                        </a:rPr>
                        <a:t>a </a:t>
                      </a:r>
                      <a:r>
                        <a:rPr sz="1200" spc="-40" dirty="0">
                          <a:solidFill>
                            <a:schemeClr val="bg1"/>
                          </a:solidFill>
                          <a:latin typeface="Calibri"/>
                          <a:cs typeface="Calibri"/>
                        </a:rPr>
                        <a:t> </a:t>
                      </a:r>
                      <a:r>
                        <a:rPr sz="1200" spc="-10" dirty="0">
                          <a:solidFill>
                            <a:schemeClr val="bg1"/>
                          </a:solidFill>
                          <a:latin typeface="Calibri"/>
                          <a:cs typeface="Calibri"/>
                        </a:rPr>
                        <a:t>t</a:t>
                      </a:r>
                      <a:r>
                        <a:rPr sz="1200" dirty="0">
                          <a:solidFill>
                            <a:schemeClr val="bg1"/>
                          </a:solidFill>
                          <a:latin typeface="Calibri"/>
                          <a:cs typeface="Calibri"/>
                        </a:rPr>
                        <a:t>e</a:t>
                      </a:r>
                      <a:r>
                        <a:rPr sz="1200" spc="-15" dirty="0">
                          <a:solidFill>
                            <a:schemeClr val="bg1"/>
                          </a:solidFill>
                          <a:latin typeface="Calibri"/>
                          <a:cs typeface="Calibri"/>
                        </a:rPr>
                        <a:t>m</a:t>
                      </a:r>
                      <a:r>
                        <a:rPr sz="1200" spc="-10" dirty="0">
                          <a:solidFill>
                            <a:schemeClr val="bg1"/>
                          </a:solidFill>
                          <a:latin typeface="Calibri"/>
                          <a:cs typeface="Calibri"/>
                        </a:rPr>
                        <a:t>p</a:t>
                      </a:r>
                      <a:r>
                        <a:rPr sz="1200" dirty="0">
                          <a:solidFill>
                            <a:schemeClr val="bg1"/>
                          </a:solidFill>
                          <a:latin typeface="Calibri"/>
                          <a:cs typeface="Calibri"/>
                        </a:rPr>
                        <a:t>o </a:t>
                      </a:r>
                      <a:r>
                        <a:rPr sz="1200" spc="-40" dirty="0">
                          <a:solidFill>
                            <a:schemeClr val="bg1"/>
                          </a:solidFill>
                          <a:latin typeface="Calibri"/>
                          <a:cs typeface="Calibri"/>
                        </a:rPr>
                        <a:t> </a:t>
                      </a:r>
                      <a:r>
                        <a:rPr sz="1200" spc="-10" dirty="0">
                          <a:solidFill>
                            <a:schemeClr val="bg1"/>
                          </a:solidFill>
                          <a:latin typeface="Calibri"/>
                          <a:cs typeface="Calibri"/>
                        </a:rPr>
                        <a:t>de</a:t>
                      </a:r>
                      <a:r>
                        <a:rPr sz="1200" spc="5" dirty="0">
                          <a:solidFill>
                            <a:schemeClr val="bg1"/>
                          </a:solidFill>
                          <a:latin typeface="Calibri"/>
                          <a:cs typeface="Calibri"/>
                        </a:rPr>
                        <a:t>t</a:t>
                      </a:r>
                      <a:r>
                        <a:rPr sz="1200" spc="-10" dirty="0">
                          <a:solidFill>
                            <a:schemeClr val="bg1"/>
                          </a:solidFill>
                          <a:latin typeface="Calibri"/>
                          <a:cs typeface="Calibri"/>
                        </a:rPr>
                        <a:t>e</a:t>
                      </a:r>
                      <a:r>
                        <a:rPr sz="1200" dirty="0">
                          <a:solidFill>
                            <a:schemeClr val="bg1"/>
                          </a:solidFill>
                          <a:latin typeface="Calibri"/>
                          <a:cs typeface="Calibri"/>
                        </a:rPr>
                        <a:t>r</a:t>
                      </a:r>
                      <a:r>
                        <a:rPr sz="1200" spc="-15" dirty="0">
                          <a:solidFill>
                            <a:schemeClr val="bg1"/>
                          </a:solidFill>
                          <a:latin typeface="Calibri"/>
                          <a:cs typeface="Calibri"/>
                        </a:rPr>
                        <a:t>m</a:t>
                      </a:r>
                      <a:r>
                        <a:rPr sz="1200" dirty="0">
                          <a:solidFill>
                            <a:schemeClr val="bg1"/>
                          </a:solidFill>
                          <a:latin typeface="Calibri"/>
                          <a:cs typeface="Calibri"/>
                        </a:rPr>
                        <a:t>i</a:t>
                      </a:r>
                      <a:r>
                        <a:rPr sz="1200" spc="-10" dirty="0">
                          <a:solidFill>
                            <a:schemeClr val="bg1"/>
                          </a:solidFill>
                          <a:latin typeface="Calibri"/>
                          <a:cs typeface="Calibri"/>
                        </a:rPr>
                        <a:t>n</a:t>
                      </a:r>
                      <a:r>
                        <a:rPr sz="1200" spc="-15" dirty="0">
                          <a:solidFill>
                            <a:schemeClr val="bg1"/>
                          </a:solidFill>
                          <a:latin typeface="Calibri"/>
                          <a:cs typeface="Calibri"/>
                        </a:rPr>
                        <a:t>a</a:t>
                      </a:r>
                      <a:r>
                        <a:rPr sz="1200" spc="-10" dirty="0">
                          <a:solidFill>
                            <a:schemeClr val="bg1"/>
                          </a:solidFill>
                          <a:latin typeface="Calibri"/>
                          <a:cs typeface="Calibri"/>
                        </a:rPr>
                        <a:t>t</a:t>
                      </a:r>
                      <a:r>
                        <a:rPr sz="1200" dirty="0">
                          <a:solidFill>
                            <a:schemeClr val="bg1"/>
                          </a:solidFill>
                          <a:latin typeface="Calibri"/>
                          <a:cs typeface="Calibri"/>
                        </a:rPr>
                        <a:t>o </a:t>
                      </a:r>
                      <a:r>
                        <a:rPr sz="1200" spc="-25" dirty="0">
                          <a:solidFill>
                            <a:schemeClr val="bg1"/>
                          </a:solidFill>
                          <a:latin typeface="Calibri"/>
                          <a:cs typeface="Calibri"/>
                        </a:rPr>
                        <a:t> </a:t>
                      </a:r>
                      <a:r>
                        <a:rPr sz="1200" spc="-15" dirty="0">
                          <a:solidFill>
                            <a:schemeClr val="bg1"/>
                          </a:solidFill>
                          <a:latin typeface="Calibri"/>
                          <a:cs typeface="Calibri"/>
                        </a:rPr>
                        <a:t>l</a:t>
                      </a:r>
                      <a:r>
                        <a:rPr sz="1200" dirty="0">
                          <a:solidFill>
                            <a:schemeClr val="bg1"/>
                          </a:solidFill>
                          <a:latin typeface="Calibri"/>
                          <a:cs typeface="Calibri"/>
                        </a:rPr>
                        <a:t>a </a:t>
                      </a:r>
                      <a:r>
                        <a:rPr sz="1200" spc="-30" dirty="0">
                          <a:solidFill>
                            <a:schemeClr val="bg1"/>
                          </a:solidFill>
                          <a:latin typeface="Calibri"/>
                          <a:cs typeface="Calibri"/>
                        </a:rPr>
                        <a:t> </a:t>
                      </a:r>
                      <a:r>
                        <a:rPr sz="1200" spc="-5" dirty="0">
                          <a:solidFill>
                            <a:schemeClr val="bg1"/>
                          </a:solidFill>
                          <a:latin typeface="Calibri"/>
                          <a:cs typeface="Calibri"/>
                        </a:rPr>
                        <a:t>c</a:t>
                      </a:r>
                      <a:r>
                        <a:rPr sz="1200" spc="-10" dirty="0">
                          <a:solidFill>
                            <a:schemeClr val="bg1"/>
                          </a:solidFill>
                          <a:latin typeface="Calibri"/>
                          <a:cs typeface="Calibri"/>
                        </a:rPr>
                        <a:t>ui </a:t>
                      </a:r>
                      <a:r>
                        <a:rPr sz="1200" spc="5" dirty="0">
                          <a:solidFill>
                            <a:schemeClr val="bg1"/>
                          </a:solidFill>
                          <a:latin typeface="Calibri"/>
                          <a:cs typeface="Calibri"/>
                        </a:rPr>
                        <a:t>du</a:t>
                      </a:r>
                      <a:r>
                        <a:rPr sz="1200" dirty="0">
                          <a:solidFill>
                            <a:schemeClr val="bg1"/>
                          </a:solidFill>
                          <a:latin typeface="Calibri"/>
                          <a:cs typeface="Calibri"/>
                        </a:rPr>
                        <a:t>r</a:t>
                      </a:r>
                      <a:r>
                        <a:rPr sz="1200" spc="-15" dirty="0">
                          <a:solidFill>
                            <a:schemeClr val="bg1"/>
                          </a:solidFill>
                          <a:latin typeface="Calibri"/>
                          <a:cs typeface="Calibri"/>
                        </a:rPr>
                        <a:t>a</a:t>
                      </a:r>
                      <a:r>
                        <a:rPr sz="1200" spc="5" dirty="0">
                          <a:solidFill>
                            <a:schemeClr val="bg1"/>
                          </a:solidFill>
                          <a:latin typeface="Calibri"/>
                          <a:cs typeface="Calibri"/>
                        </a:rPr>
                        <a:t>t</a:t>
                      </a:r>
                      <a:r>
                        <a:rPr sz="1200" dirty="0">
                          <a:solidFill>
                            <a:schemeClr val="bg1"/>
                          </a:solidFill>
                          <a:latin typeface="Calibri"/>
                          <a:cs typeface="Calibri"/>
                        </a:rPr>
                        <a:t>a</a:t>
                      </a:r>
                      <a:r>
                        <a:rPr sz="1200" spc="-10" dirty="0">
                          <a:solidFill>
                            <a:schemeClr val="bg1"/>
                          </a:solidFill>
                          <a:latin typeface="Calibri"/>
                          <a:cs typeface="Calibri"/>
                        </a:rPr>
                        <a:t> </a:t>
                      </a:r>
                      <a:r>
                        <a:rPr sz="1200" dirty="0">
                          <a:solidFill>
                            <a:schemeClr val="bg1"/>
                          </a:solidFill>
                          <a:latin typeface="Calibri"/>
                          <a:cs typeface="Calibri"/>
                        </a:rPr>
                        <a:t>è</a:t>
                      </a:r>
                      <a:r>
                        <a:rPr sz="1200" spc="-20" dirty="0">
                          <a:solidFill>
                            <a:schemeClr val="bg1"/>
                          </a:solidFill>
                          <a:latin typeface="Calibri"/>
                          <a:cs typeface="Calibri"/>
                        </a:rPr>
                        <a:t> </a:t>
                      </a:r>
                      <a:r>
                        <a:rPr sz="1200" spc="5" dirty="0">
                          <a:solidFill>
                            <a:schemeClr val="bg1"/>
                          </a:solidFill>
                          <a:latin typeface="Calibri"/>
                          <a:cs typeface="Calibri"/>
                        </a:rPr>
                        <a:t>p</a:t>
                      </a:r>
                      <a:r>
                        <a:rPr sz="1200" dirty="0">
                          <a:solidFill>
                            <a:schemeClr val="bg1"/>
                          </a:solidFill>
                          <a:latin typeface="Calibri"/>
                          <a:cs typeface="Calibri"/>
                        </a:rPr>
                        <a:t>ari</a:t>
                      </a:r>
                      <a:r>
                        <a:rPr sz="1200" spc="-20" dirty="0">
                          <a:solidFill>
                            <a:schemeClr val="bg1"/>
                          </a:solidFill>
                          <a:latin typeface="Calibri"/>
                          <a:cs typeface="Calibri"/>
                        </a:rPr>
                        <a:t> </a:t>
                      </a:r>
                      <a:r>
                        <a:rPr sz="1200" dirty="0">
                          <a:solidFill>
                            <a:schemeClr val="bg1"/>
                          </a:solidFill>
                          <a:latin typeface="Calibri"/>
                          <a:cs typeface="Calibri"/>
                        </a:rPr>
                        <a:t>o</a:t>
                      </a:r>
                      <a:r>
                        <a:rPr sz="1200" spc="-20" dirty="0">
                          <a:solidFill>
                            <a:schemeClr val="bg1"/>
                          </a:solidFill>
                          <a:latin typeface="Calibri"/>
                          <a:cs typeface="Calibri"/>
                        </a:rPr>
                        <a:t> </a:t>
                      </a:r>
                      <a:r>
                        <a:rPr sz="1200" spc="-15" dirty="0">
                          <a:solidFill>
                            <a:schemeClr val="bg1"/>
                          </a:solidFill>
                          <a:latin typeface="Calibri"/>
                          <a:cs typeface="Calibri"/>
                        </a:rPr>
                        <a:t>s</a:t>
                      </a:r>
                      <a:r>
                        <a:rPr sz="1200" spc="-10" dirty="0">
                          <a:solidFill>
                            <a:schemeClr val="bg1"/>
                          </a:solidFill>
                          <a:latin typeface="Calibri"/>
                          <a:cs typeface="Calibri"/>
                        </a:rPr>
                        <a:t>u</a:t>
                      </a:r>
                      <a:r>
                        <a:rPr sz="1200" spc="5" dirty="0">
                          <a:solidFill>
                            <a:schemeClr val="bg1"/>
                          </a:solidFill>
                          <a:latin typeface="Calibri"/>
                          <a:cs typeface="Calibri"/>
                        </a:rPr>
                        <a:t>p</a:t>
                      </a:r>
                      <a:r>
                        <a:rPr sz="1200" spc="-10" dirty="0">
                          <a:solidFill>
                            <a:schemeClr val="bg1"/>
                          </a:solidFill>
                          <a:latin typeface="Calibri"/>
                          <a:cs typeface="Calibri"/>
                        </a:rPr>
                        <a:t>e</a:t>
                      </a:r>
                      <a:r>
                        <a:rPr sz="1200" dirty="0">
                          <a:solidFill>
                            <a:schemeClr val="bg1"/>
                          </a:solidFill>
                          <a:latin typeface="Calibri"/>
                          <a:cs typeface="Calibri"/>
                        </a:rPr>
                        <a:t>r</a:t>
                      </a:r>
                      <a:r>
                        <a:rPr sz="1200" spc="-15" dirty="0">
                          <a:solidFill>
                            <a:schemeClr val="bg1"/>
                          </a:solidFill>
                          <a:latin typeface="Calibri"/>
                          <a:cs typeface="Calibri"/>
                        </a:rPr>
                        <a:t>i</a:t>
                      </a:r>
                      <a:r>
                        <a:rPr sz="1200" spc="-10" dirty="0">
                          <a:solidFill>
                            <a:schemeClr val="bg1"/>
                          </a:solidFill>
                          <a:latin typeface="Calibri"/>
                          <a:cs typeface="Calibri"/>
                        </a:rPr>
                        <a:t>o</a:t>
                      </a:r>
                      <a:r>
                        <a:rPr sz="1200" dirty="0">
                          <a:solidFill>
                            <a:schemeClr val="bg1"/>
                          </a:solidFill>
                          <a:latin typeface="Calibri"/>
                          <a:cs typeface="Calibri"/>
                        </a:rPr>
                        <a:t>re</a:t>
                      </a:r>
                      <a:r>
                        <a:rPr sz="1200" spc="-30" dirty="0">
                          <a:solidFill>
                            <a:schemeClr val="bg1"/>
                          </a:solidFill>
                          <a:latin typeface="Calibri"/>
                          <a:cs typeface="Calibri"/>
                        </a:rPr>
                        <a:t> </a:t>
                      </a:r>
                      <a:r>
                        <a:rPr sz="1200" dirty="0">
                          <a:solidFill>
                            <a:schemeClr val="bg1"/>
                          </a:solidFill>
                          <a:latin typeface="Calibri"/>
                          <a:cs typeface="Calibri"/>
                        </a:rPr>
                        <a:t>a</a:t>
                      </a:r>
                      <a:r>
                        <a:rPr sz="1200" spc="-10" dirty="0">
                          <a:solidFill>
                            <a:schemeClr val="bg1"/>
                          </a:solidFill>
                          <a:latin typeface="Calibri"/>
                          <a:cs typeface="Calibri"/>
                        </a:rPr>
                        <a:t> </a:t>
                      </a:r>
                      <a:r>
                        <a:rPr sz="1200" spc="5" dirty="0">
                          <a:solidFill>
                            <a:schemeClr val="bg1"/>
                          </a:solidFill>
                          <a:latin typeface="Calibri"/>
                          <a:cs typeface="Calibri"/>
                        </a:rPr>
                        <a:t>d</a:t>
                      </a:r>
                      <a:r>
                        <a:rPr sz="1200" spc="-10" dirty="0">
                          <a:solidFill>
                            <a:schemeClr val="bg1"/>
                          </a:solidFill>
                          <a:latin typeface="Calibri"/>
                          <a:cs typeface="Calibri"/>
                        </a:rPr>
                        <a:t>od</a:t>
                      </a:r>
                      <a:r>
                        <a:rPr sz="1200" dirty="0">
                          <a:solidFill>
                            <a:schemeClr val="bg1"/>
                          </a:solidFill>
                          <a:latin typeface="Calibri"/>
                          <a:cs typeface="Calibri"/>
                        </a:rPr>
                        <a:t>i</a:t>
                      </a:r>
                      <a:r>
                        <a:rPr sz="1200" spc="-5" dirty="0">
                          <a:solidFill>
                            <a:schemeClr val="bg1"/>
                          </a:solidFill>
                          <a:latin typeface="Calibri"/>
                          <a:cs typeface="Calibri"/>
                        </a:rPr>
                        <a:t>c</a:t>
                      </a:r>
                      <a:r>
                        <a:rPr sz="1200" dirty="0">
                          <a:solidFill>
                            <a:schemeClr val="bg1"/>
                          </a:solidFill>
                          <a:latin typeface="Calibri"/>
                          <a:cs typeface="Calibri"/>
                        </a:rPr>
                        <a:t>i</a:t>
                      </a:r>
                      <a:r>
                        <a:rPr sz="1200" spc="-20" dirty="0">
                          <a:solidFill>
                            <a:schemeClr val="bg1"/>
                          </a:solidFill>
                          <a:latin typeface="Calibri"/>
                          <a:cs typeface="Calibri"/>
                        </a:rPr>
                        <a:t> </a:t>
                      </a:r>
                      <a:r>
                        <a:rPr sz="1200" dirty="0">
                          <a:solidFill>
                            <a:schemeClr val="bg1"/>
                          </a:solidFill>
                          <a:latin typeface="Calibri"/>
                          <a:cs typeface="Calibri"/>
                        </a:rPr>
                        <a:t>m</a:t>
                      </a:r>
                      <a:r>
                        <a:rPr sz="1200" spc="-10" dirty="0">
                          <a:solidFill>
                            <a:schemeClr val="bg1"/>
                          </a:solidFill>
                          <a:latin typeface="Calibri"/>
                          <a:cs typeface="Calibri"/>
                        </a:rPr>
                        <a:t>e</a:t>
                      </a:r>
                      <a:r>
                        <a:rPr sz="1200" spc="-5" dirty="0">
                          <a:solidFill>
                            <a:schemeClr val="bg1"/>
                          </a:solidFill>
                          <a:latin typeface="Calibri"/>
                          <a:cs typeface="Calibri"/>
                        </a:rPr>
                        <a:t>s</a:t>
                      </a:r>
                      <a:r>
                        <a:rPr sz="1200" dirty="0">
                          <a:solidFill>
                            <a:schemeClr val="bg1"/>
                          </a:solidFill>
                          <a:latin typeface="Calibri"/>
                          <a:cs typeface="Calibri"/>
                        </a:rPr>
                        <a:t>i</a:t>
                      </a:r>
                    </a:p>
                  </a:txBody>
                  <a:tcPr marL="0" marR="0" marT="0" marB="0">
                    <a:lnL w="19556">
                      <a:solidFill>
                        <a:srgbClr val="000000"/>
                      </a:solidFill>
                      <a:prstDash val="solid"/>
                    </a:lnL>
                    <a:lnR w="10415">
                      <a:solidFill>
                        <a:srgbClr val="000000"/>
                      </a:solidFill>
                      <a:prstDash val="solid"/>
                    </a:lnR>
                    <a:lnT w="10409">
                      <a:solidFill>
                        <a:srgbClr val="000000"/>
                      </a:solidFill>
                      <a:prstDash val="solid"/>
                    </a:lnT>
                    <a:lnB w="10409">
                      <a:solidFill>
                        <a:srgbClr val="000000"/>
                      </a:solidFill>
                      <a:prstDash val="solid"/>
                    </a:lnB>
                  </a:tcPr>
                </a:tc>
                <a:tc>
                  <a:txBody>
                    <a:bodyPr/>
                    <a:lstStyle/>
                    <a:p>
                      <a:pPr marL="28575" algn="ctr">
                        <a:lnSpc>
                          <a:spcPct val="100000"/>
                        </a:lnSpc>
                      </a:pPr>
                      <a:r>
                        <a:rPr sz="1400" dirty="0">
                          <a:solidFill>
                            <a:schemeClr val="bg1"/>
                          </a:solidFill>
                          <a:latin typeface="Calibri"/>
                          <a:cs typeface="Calibri"/>
                        </a:rPr>
                        <a:t>-</a:t>
                      </a:r>
                      <a:endParaRPr sz="1400">
                        <a:solidFill>
                          <a:schemeClr val="bg1"/>
                        </a:solidFill>
                        <a:latin typeface="Calibri"/>
                        <a:cs typeface="Calibri"/>
                      </a:endParaRPr>
                    </a:p>
                  </a:txBody>
                  <a:tcPr marL="0" marR="0" marT="0" marB="0">
                    <a:lnL w="10415">
                      <a:solidFill>
                        <a:srgbClr val="000000"/>
                      </a:solidFill>
                      <a:prstDash val="solid"/>
                    </a:lnL>
                    <a:lnR w="10414">
                      <a:solidFill>
                        <a:srgbClr val="000000"/>
                      </a:solidFill>
                      <a:prstDash val="solid"/>
                    </a:lnR>
                    <a:lnT w="10409">
                      <a:solidFill>
                        <a:srgbClr val="000000"/>
                      </a:solidFill>
                      <a:prstDash val="solid"/>
                    </a:lnT>
                    <a:lnB w="10409">
                      <a:solidFill>
                        <a:srgbClr val="000000"/>
                      </a:solidFill>
                      <a:prstDash val="solid"/>
                    </a:lnB>
                  </a:tcPr>
                </a:tc>
                <a:tc>
                  <a:txBody>
                    <a:bodyPr/>
                    <a:lstStyle/>
                    <a:p>
                      <a:pPr marL="25400" algn="ctr">
                        <a:lnSpc>
                          <a:spcPct val="100000"/>
                        </a:lnSpc>
                      </a:pPr>
                      <a:r>
                        <a:rPr sz="1400" dirty="0">
                          <a:solidFill>
                            <a:schemeClr val="bg1"/>
                          </a:solidFill>
                          <a:latin typeface="Calibri"/>
                          <a:cs typeface="Calibri"/>
                        </a:rPr>
                        <a:t>-</a:t>
                      </a:r>
                      <a:endParaRPr sz="1400">
                        <a:solidFill>
                          <a:schemeClr val="bg1"/>
                        </a:solidFill>
                        <a:latin typeface="Calibri"/>
                        <a:cs typeface="Calibri"/>
                      </a:endParaRPr>
                    </a:p>
                  </a:txBody>
                  <a:tcPr marL="0" marR="0" marT="0" marB="0">
                    <a:lnL w="10414">
                      <a:solidFill>
                        <a:srgbClr val="000000"/>
                      </a:solidFill>
                      <a:prstDash val="solid"/>
                    </a:lnL>
                    <a:lnR w="10414">
                      <a:solidFill>
                        <a:srgbClr val="000000"/>
                      </a:solidFill>
                      <a:prstDash val="solid"/>
                    </a:lnR>
                    <a:lnT w="10409">
                      <a:solidFill>
                        <a:srgbClr val="000000"/>
                      </a:solidFill>
                      <a:prstDash val="solid"/>
                    </a:lnT>
                    <a:lnB w="10409">
                      <a:solidFill>
                        <a:srgbClr val="000000"/>
                      </a:solidFill>
                      <a:prstDash val="solid"/>
                    </a:lnB>
                  </a:tcPr>
                </a:tc>
                <a:tc>
                  <a:txBody>
                    <a:bodyPr/>
                    <a:lstStyle/>
                    <a:p>
                      <a:pPr marL="97790">
                        <a:lnSpc>
                          <a:spcPct val="100000"/>
                        </a:lnSpc>
                      </a:pPr>
                      <a:r>
                        <a:rPr sz="1200" spc="-35" dirty="0">
                          <a:solidFill>
                            <a:schemeClr val="bg1"/>
                          </a:solidFill>
                          <a:latin typeface="Calibri"/>
                          <a:cs typeface="Calibri"/>
                        </a:rPr>
                        <a:t>3</a:t>
                      </a:r>
                      <a:r>
                        <a:rPr sz="1200" spc="-40" dirty="0">
                          <a:solidFill>
                            <a:schemeClr val="bg1"/>
                          </a:solidFill>
                          <a:latin typeface="Calibri"/>
                          <a:cs typeface="Calibri"/>
                        </a:rPr>
                        <a:t>.</a:t>
                      </a:r>
                      <a:r>
                        <a:rPr sz="1200" spc="-35" dirty="0">
                          <a:solidFill>
                            <a:schemeClr val="bg1"/>
                          </a:solidFill>
                          <a:latin typeface="Calibri"/>
                          <a:cs typeface="Calibri"/>
                        </a:rPr>
                        <a:t>000</a:t>
                      </a:r>
                      <a:endParaRPr sz="1200">
                        <a:solidFill>
                          <a:schemeClr val="bg1"/>
                        </a:solidFill>
                        <a:latin typeface="Calibri"/>
                        <a:cs typeface="Calibri"/>
                      </a:endParaRPr>
                    </a:p>
                  </a:txBody>
                  <a:tcPr marL="0" marR="0" marT="0" marB="0">
                    <a:lnL w="10414">
                      <a:solidFill>
                        <a:srgbClr val="000000"/>
                      </a:solidFill>
                      <a:prstDash val="solid"/>
                    </a:lnL>
                    <a:lnR w="10414">
                      <a:solidFill>
                        <a:srgbClr val="000000"/>
                      </a:solidFill>
                      <a:prstDash val="solid"/>
                    </a:lnR>
                    <a:lnT w="10409">
                      <a:solidFill>
                        <a:srgbClr val="000000"/>
                      </a:solidFill>
                      <a:prstDash val="solid"/>
                    </a:lnT>
                    <a:lnB w="10409">
                      <a:solidFill>
                        <a:srgbClr val="000000"/>
                      </a:solidFill>
                      <a:prstDash val="solid"/>
                    </a:lnB>
                  </a:tcPr>
                </a:tc>
                <a:tc>
                  <a:txBody>
                    <a:bodyPr/>
                    <a:lstStyle/>
                    <a:p>
                      <a:pPr marL="227329">
                        <a:lnSpc>
                          <a:spcPct val="100000"/>
                        </a:lnSpc>
                      </a:pPr>
                      <a:r>
                        <a:rPr sz="1200" spc="-10" dirty="0">
                          <a:solidFill>
                            <a:schemeClr val="bg1"/>
                          </a:solidFill>
                          <a:latin typeface="Calibri"/>
                          <a:cs typeface="Calibri"/>
                        </a:rPr>
                        <a:t>4</a:t>
                      </a:r>
                      <a:r>
                        <a:rPr sz="1200" spc="-15" dirty="0">
                          <a:solidFill>
                            <a:schemeClr val="bg1"/>
                          </a:solidFill>
                          <a:latin typeface="Calibri"/>
                          <a:cs typeface="Calibri"/>
                        </a:rPr>
                        <a:t>.</a:t>
                      </a:r>
                      <a:r>
                        <a:rPr sz="1200" spc="-25" dirty="0">
                          <a:solidFill>
                            <a:schemeClr val="bg1"/>
                          </a:solidFill>
                          <a:latin typeface="Calibri"/>
                          <a:cs typeface="Calibri"/>
                        </a:rPr>
                        <a:t>0</a:t>
                      </a:r>
                      <a:r>
                        <a:rPr sz="1200" spc="-10" dirty="0">
                          <a:solidFill>
                            <a:schemeClr val="bg1"/>
                          </a:solidFill>
                          <a:latin typeface="Calibri"/>
                          <a:cs typeface="Calibri"/>
                        </a:rPr>
                        <a:t>00</a:t>
                      </a:r>
                      <a:endParaRPr sz="1200">
                        <a:solidFill>
                          <a:schemeClr val="bg1"/>
                        </a:solidFill>
                        <a:latin typeface="Calibri"/>
                        <a:cs typeface="Calibri"/>
                      </a:endParaRPr>
                    </a:p>
                  </a:txBody>
                  <a:tcPr marL="0" marR="0" marT="0" marB="0">
                    <a:lnL w="10414">
                      <a:solidFill>
                        <a:srgbClr val="000000"/>
                      </a:solidFill>
                      <a:prstDash val="solid"/>
                    </a:lnL>
                    <a:lnR w="19557">
                      <a:solidFill>
                        <a:srgbClr val="000000"/>
                      </a:solidFill>
                      <a:prstDash val="solid"/>
                    </a:lnR>
                    <a:lnT w="10409">
                      <a:solidFill>
                        <a:srgbClr val="000000"/>
                      </a:solidFill>
                      <a:prstDash val="solid"/>
                    </a:lnT>
                    <a:lnB w="10409">
                      <a:solidFill>
                        <a:srgbClr val="000000"/>
                      </a:solidFill>
                      <a:prstDash val="solid"/>
                    </a:lnB>
                  </a:tcPr>
                </a:tc>
              </a:tr>
              <a:tr h="280150">
                <a:tc>
                  <a:txBody>
                    <a:bodyPr/>
                    <a:lstStyle/>
                    <a:p>
                      <a:pPr marL="44450">
                        <a:lnSpc>
                          <a:spcPct val="100000"/>
                        </a:lnSpc>
                      </a:pPr>
                      <a:r>
                        <a:rPr sz="1200" spc="-20" dirty="0">
                          <a:solidFill>
                            <a:schemeClr val="bg1"/>
                          </a:solidFill>
                          <a:latin typeface="Calibri"/>
                          <a:cs typeface="Calibri"/>
                        </a:rPr>
                        <a:t>R</a:t>
                      </a:r>
                      <a:r>
                        <a:rPr sz="1200" spc="-15" dirty="0">
                          <a:solidFill>
                            <a:schemeClr val="bg1"/>
                          </a:solidFill>
                          <a:latin typeface="Calibri"/>
                          <a:cs typeface="Calibri"/>
                        </a:rPr>
                        <a:t>a</a:t>
                      </a:r>
                      <a:r>
                        <a:rPr sz="1200" spc="-10" dirty="0">
                          <a:solidFill>
                            <a:schemeClr val="bg1"/>
                          </a:solidFill>
                          <a:latin typeface="Calibri"/>
                          <a:cs typeface="Calibri"/>
                        </a:rPr>
                        <a:t>ppo</a:t>
                      </a:r>
                      <a:r>
                        <a:rPr sz="1200" spc="-15" dirty="0">
                          <a:solidFill>
                            <a:schemeClr val="bg1"/>
                          </a:solidFill>
                          <a:latin typeface="Calibri"/>
                          <a:cs typeface="Calibri"/>
                        </a:rPr>
                        <a:t>r</a:t>
                      </a:r>
                      <a:r>
                        <a:rPr sz="1200" spc="-10" dirty="0">
                          <a:solidFill>
                            <a:schemeClr val="bg1"/>
                          </a:solidFill>
                          <a:latin typeface="Calibri"/>
                          <a:cs typeface="Calibri"/>
                        </a:rPr>
                        <a:t>t</a:t>
                      </a:r>
                      <a:r>
                        <a:rPr sz="1200" dirty="0">
                          <a:solidFill>
                            <a:schemeClr val="bg1"/>
                          </a:solidFill>
                          <a:latin typeface="Calibri"/>
                          <a:cs typeface="Calibri"/>
                        </a:rPr>
                        <a:t>o</a:t>
                      </a:r>
                      <a:r>
                        <a:rPr sz="1200" spc="-55" dirty="0">
                          <a:solidFill>
                            <a:schemeClr val="bg1"/>
                          </a:solidFill>
                          <a:latin typeface="Calibri"/>
                          <a:cs typeface="Calibri"/>
                        </a:rPr>
                        <a:t> </a:t>
                      </a:r>
                      <a:r>
                        <a:rPr sz="1200" dirty="0">
                          <a:solidFill>
                            <a:schemeClr val="bg1"/>
                          </a:solidFill>
                          <a:latin typeface="Calibri"/>
                          <a:cs typeface="Calibri"/>
                        </a:rPr>
                        <a:t>a</a:t>
                      </a:r>
                      <a:r>
                        <a:rPr sz="1200" spc="-30" dirty="0">
                          <a:solidFill>
                            <a:schemeClr val="bg1"/>
                          </a:solidFill>
                          <a:latin typeface="Calibri"/>
                          <a:cs typeface="Calibri"/>
                        </a:rPr>
                        <a:t> </a:t>
                      </a:r>
                      <a:r>
                        <a:rPr sz="1200" spc="-10" dirty="0">
                          <a:solidFill>
                            <a:schemeClr val="bg1"/>
                          </a:solidFill>
                          <a:latin typeface="Calibri"/>
                          <a:cs typeface="Calibri"/>
                        </a:rPr>
                        <a:t>te</a:t>
                      </a:r>
                      <a:r>
                        <a:rPr sz="1200" spc="-15" dirty="0">
                          <a:solidFill>
                            <a:schemeClr val="bg1"/>
                          </a:solidFill>
                          <a:latin typeface="Calibri"/>
                          <a:cs typeface="Calibri"/>
                        </a:rPr>
                        <a:t>m</a:t>
                      </a:r>
                      <a:r>
                        <a:rPr sz="1200" spc="-10" dirty="0">
                          <a:solidFill>
                            <a:schemeClr val="bg1"/>
                          </a:solidFill>
                          <a:latin typeface="Calibri"/>
                          <a:cs typeface="Calibri"/>
                        </a:rPr>
                        <a:t>p</a:t>
                      </a:r>
                      <a:r>
                        <a:rPr sz="1200" dirty="0">
                          <a:solidFill>
                            <a:schemeClr val="bg1"/>
                          </a:solidFill>
                          <a:latin typeface="Calibri"/>
                          <a:cs typeface="Calibri"/>
                        </a:rPr>
                        <a:t>o</a:t>
                      </a:r>
                      <a:r>
                        <a:rPr sz="1200" spc="-40" dirty="0">
                          <a:solidFill>
                            <a:schemeClr val="bg1"/>
                          </a:solidFill>
                          <a:latin typeface="Calibri"/>
                          <a:cs typeface="Calibri"/>
                        </a:rPr>
                        <a:t> </a:t>
                      </a:r>
                      <a:r>
                        <a:rPr sz="1200" spc="-15" dirty="0">
                          <a:solidFill>
                            <a:schemeClr val="bg1"/>
                          </a:solidFill>
                          <a:latin typeface="Calibri"/>
                          <a:cs typeface="Calibri"/>
                        </a:rPr>
                        <a:t>i</a:t>
                      </a:r>
                      <a:r>
                        <a:rPr sz="1200" spc="-20" dirty="0">
                          <a:solidFill>
                            <a:schemeClr val="bg1"/>
                          </a:solidFill>
                          <a:latin typeface="Calibri"/>
                          <a:cs typeface="Calibri"/>
                        </a:rPr>
                        <a:t>n</a:t>
                      </a:r>
                      <a:r>
                        <a:rPr sz="1200" spc="-10" dirty="0">
                          <a:solidFill>
                            <a:schemeClr val="bg1"/>
                          </a:solidFill>
                          <a:latin typeface="Calibri"/>
                          <a:cs typeface="Calibri"/>
                        </a:rPr>
                        <a:t>det</a:t>
                      </a:r>
                      <a:r>
                        <a:rPr sz="1200" spc="-25" dirty="0">
                          <a:solidFill>
                            <a:schemeClr val="bg1"/>
                          </a:solidFill>
                          <a:latin typeface="Calibri"/>
                          <a:cs typeface="Calibri"/>
                        </a:rPr>
                        <a:t>e</a:t>
                      </a:r>
                      <a:r>
                        <a:rPr sz="1200" spc="-15" dirty="0">
                          <a:solidFill>
                            <a:schemeClr val="bg1"/>
                          </a:solidFill>
                          <a:latin typeface="Calibri"/>
                          <a:cs typeface="Calibri"/>
                        </a:rPr>
                        <a:t>rmi</a:t>
                      </a:r>
                      <a:r>
                        <a:rPr sz="1200" spc="-10" dirty="0">
                          <a:solidFill>
                            <a:schemeClr val="bg1"/>
                          </a:solidFill>
                          <a:latin typeface="Calibri"/>
                          <a:cs typeface="Calibri"/>
                        </a:rPr>
                        <a:t>n</a:t>
                      </a:r>
                      <a:r>
                        <a:rPr sz="1200" spc="-15" dirty="0">
                          <a:solidFill>
                            <a:schemeClr val="bg1"/>
                          </a:solidFill>
                          <a:latin typeface="Calibri"/>
                          <a:cs typeface="Calibri"/>
                        </a:rPr>
                        <a:t>a</a:t>
                      </a:r>
                      <a:r>
                        <a:rPr sz="1200" spc="-10" dirty="0">
                          <a:solidFill>
                            <a:schemeClr val="bg1"/>
                          </a:solidFill>
                          <a:latin typeface="Calibri"/>
                          <a:cs typeface="Calibri"/>
                        </a:rPr>
                        <a:t>t</a:t>
                      </a:r>
                      <a:r>
                        <a:rPr sz="1200" dirty="0">
                          <a:solidFill>
                            <a:schemeClr val="bg1"/>
                          </a:solidFill>
                          <a:latin typeface="Calibri"/>
                          <a:cs typeface="Calibri"/>
                        </a:rPr>
                        <a:t>o</a:t>
                      </a:r>
                      <a:endParaRPr sz="1200">
                        <a:solidFill>
                          <a:schemeClr val="bg1"/>
                        </a:solidFill>
                        <a:latin typeface="Calibri"/>
                        <a:cs typeface="Calibri"/>
                      </a:endParaRPr>
                    </a:p>
                  </a:txBody>
                  <a:tcPr marL="0" marR="0" marT="0" marB="0">
                    <a:lnL w="19556">
                      <a:solidFill>
                        <a:srgbClr val="000000"/>
                      </a:solidFill>
                      <a:prstDash val="solid"/>
                    </a:lnL>
                    <a:lnR w="10415">
                      <a:solidFill>
                        <a:srgbClr val="000000"/>
                      </a:solidFill>
                      <a:prstDash val="solid"/>
                    </a:lnR>
                    <a:lnT w="10409">
                      <a:solidFill>
                        <a:srgbClr val="000000"/>
                      </a:solidFill>
                      <a:prstDash val="solid"/>
                    </a:lnT>
                    <a:lnB w="19547">
                      <a:solidFill>
                        <a:srgbClr val="000000"/>
                      </a:solidFill>
                      <a:prstDash val="solid"/>
                    </a:lnB>
                  </a:tcPr>
                </a:tc>
                <a:tc>
                  <a:txBody>
                    <a:bodyPr/>
                    <a:lstStyle/>
                    <a:p>
                      <a:pPr marL="234950">
                        <a:lnSpc>
                          <a:spcPct val="100000"/>
                        </a:lnSpc>
                      </a:pPr>
                      <a:r>
                        <a:rPr sz="1200" spc="-45" dirty="0">
                          <a:solidFill>
                            <a:schemeClr val="bg1"/>
                          </a:solidFill>
                          <a:latin typeface="Calibri"/>
                          <a:cs typeface="Calibri"/>
                        </a:rPr>
                        <a:t>1</a:t>
                      </a:r>
                      <a:r>
                        <a:rPr sz="1200" spc="-40" dirty="0">
                          <a:solidFill>
                            <a:schemeClr val="bg1"/>
                          </a:solidFill>
                          <a:latin typeface="Calibri"/>
                          <a:cs typeface="Calibri"/>
                        </a:rPr>
                        <a:t>.</a:t>
                      </a:r>
                      <a:r>
                        <a:rPr sz="1200" spc="-45" dirty="0">
                          <a:solidFill>
                            <a:schemeClr val="bg1"/>
                          </a:solidFill>
                          <a:latin typeface="Calibri"/>
                          <a:cs typeface="Calibri"/>
                        </a:rPr>
                        <a:t>500</a:t>
                      </a:r>
                      <a:endParaRPr sz="1200">
                        <a:solidFill>
                          <a:schemeClr val="bg1"/>
                        </a:solidFill>
                        <a:latin typeface="Calibri"/>
                        <a:cs typeface="Calibri"/>
                      </a:endParaRPr>
                    </a:p>
                  </a:txBody>
                  <a:tcPr marL="0" marR="0" marT="0" marB="0">
                    <a:lnL w="10415">
                      <a:solidFill>
                        <a:srgbClr val="000000"/>
                      </a:solidFill>
                      <a:prstDash val="solid"/>
                    </a:lnL>
                    <a:lnR w="10414">
                      <a:solidFill>
                        <a:srgbClr val="000000"/>
                      </a:solidFill>
                      <a:prstDash val="solid"/>
                    </a:lnR>
                    <a:lnT w="10409">
                      <a:solidFill>
                        <a:srgbClr val="000000"/>
                      </a:solidFill>
                      <a:prstDash val="solid"/>
                    </a:lnT>
                    <a:lnB w="19547">
                      <a:solidFill>
                        <a:srgbClr val="000000"/>
                      </a:solidFill>
                      <a:prstDash val="solid"/>
                    </a:lnB>
                  </a:tcPr>
                </a:tc>
                <a:tc>
                  <a:txBody>
                    <a:bodyPr/>
                    <a:lstStyle/>
                    <a:p>
                      <a:pPr marL="143510">
                        <a:lnSpc>
                          <a:spcPct val="100000"/>
                        </a:lnSpc>
                      </a:pPr>
                      <a:r>
                        <a:rPr sz="1200" spc="-35" dirty="0">
                          <a:solidFill>
                            <a:schemeClr val="bg1"/>
                          </a:solidFill>
                          <a:latin typeface="Calibri"/>
                          <a:cs typeface="Calibri"/>
                        </a:rPr>
                        <a:t>3</a:t>
                      </a:r>
                      <a:r>
                        <a:rPr sz="1200" spc="-40" dirty="0">
                          <a:solidFill>
                            <a:schemeClr val="bg1"/>
                          </a:solidFill>
                          <a:latin typeface="Calibri"/>
                          <a:cs typeface="Calibri"/>
                        </a:rPr>
                        <a:t>.</a:t>
                      </a:r>
                      <a:r>
                        <a:rPr sz="1200" spc="-35" dirty="0">
                          <a:solidFill>
                            <a:schemeClr val="bg1"/>
                          </a:solidFill>
                          <a:latin typeface="Calibri"/>
                          <a:cs typeface="Calibri"/>
                        </a:rPr>
                        <a:t>000</a:t>
                      </a:r>
                      <a:endParaRPr sz="1200">
                        <a:solidFill>
                          <a:schemeClr val="bg1"/>
                        </a:solidFill>
                        <a:latin typeface="Calibri"/>
                        <a:cs typeface="Calibri"/>
                      </a:endParaRPr>
                    </a:p>
                  </a:txBody>
                  <a:tcPr marL="0" marR="0" marT="0" marB="0">
                    <a:lnL w="10414">
                      <a:solidFill>
                        <a:srgbClr val="000000"/>
                      </a:solidFill>
                      <a:prstDash val="solid"/>
                    </a:lnL>
                    <a:lnR w="10414">
                      <a:solidFill>
                        <a:srgbClr val="000000"/>
                      </a:solidFill>
                      <a:prstDash val="solid"/>
                    </a:lnR>
                    <a:lnT w="10409">
                      <a:solidFill>
                        <a:srgbClr val="000000"/>
                      </a:solidFill>
                      <a:prstDash val="solid"/>
                    </a:lnT>
                    <a:lnB w="19547">
                      <a:solidFill>
                        <a:srgbClr val="000000"/>
                      </a:solidFill>
                      <a:prstDash val="solid"/>
                    </a:lnB>
                  </a:tcPr>
                </a:tc>
                <a:tc>
                  <a:txBody>
                    <a:bodyPr/>
                    <a:lstStyle/>
                    <a:p>
                      <a:pPr marL="97790">
                        <a:lnSpc>
                          <a:spcPct val="100000"/>
                        </a:lnSpc>
                      </a:pPr>
                      <a:r>
                        <a:rPr sz="1200" spc="-35" dirty="0">
                          <a:solidFill>
                            <a:schemeClr val="bg1"/>
                          </a:solidFill>
                          <a:latin typeface="Calibri"/>
                          <a:cs typeface="Calibri"/>
                        </a:rPr>
                        <a:t>4</a:t>
                      </a:r>
                      <a:r>
                        <a:rPr sz="1200" spc="-30" dirty="0">
                          <a:solidFill>
                            <a:schemeClr val="bg1"/>
                          </a:solidFill>
                          <a:latin typeface="Calibri"/>
                          <a:cs typeface="Calibri"/>
                        </a:rPr>
                        <a:t>.</a:t>
                      </a:r>
                      <a:r>
                        <a:rPr sz="1200" spc="-35" dirty="0">
                          <a:solidFill>
                            <a:schemeClr val="bg1"/>
                          </a:solidFill>
                          <a:latin typeface="Calibri"/>
                          <a:cs typeface="Calibri"/>
                        </a:rPr>
                        <a:t>500</a:t>
                      </a:r>
                      <a:endParaRPr sz="1200">
                        <a:solidFill>
                          <a:schemeClr val="bg1"/>
                        </a:solidFill>
                        <a:latin typeface="Calibri"/>
                        <a:cs typeface="Calibri"/>
                      </a:endParaRPr>
                    </a:p>
                  </a:txBody>
                  <a:tcPr marL="0" marR="0" marT="0" marB="0">
                    <a:lnL w="10414">
                      <a:solidFill>
                        <a:srgbClr val="000000"/>
                      </a:solidFill>
                      <a:prstDash val="solid"/>
                    </a:lnL>
                    <a:lnR w="10414">
                      <a:solidFill>
                        <a:srgbClr val="000000"/>
                      </a:solidFill>
                      <a:prstDash val="solid"/>
                    </a:lnR>
                    <a:lnT w="10409">
                      <a:solidFill>
                        <a:srgbClr val="000000"/>
                      </a:solidFill>
                      <a:prstDash val="solid"/>
                    </a:lnT>
                    <a:lnB w="19547">
                      <a:solidFill>
                        <a:srgbClr val="000000"/>
                      </a:solidFill>
                      <a:prstDash val="solid"/>
                    </a:lnB>
                  </a:tcPr>
                </a:tc>
                <a:tc>
                  <a:txBody>
                    <a:bodyPr/>
                    <a:lstStyle/>
                    <a:p>
                      <a:pPr marL="227329">
                        <a:lnSpc>
                          <a:spcPct val="100000"/>
                        </a:lnSpc>
                      </a:pPr>
                      <a:r>
                        <a:rPr sz="1200" spc="-10" dirty="0">
                          <a:solidFill>
                            <a:schemeClr val="bg1"/>
                          </a:solidFill>
                          <a:latin typeface="Calibri"/>
                          <a:cs typeface="Calibri"/>
                        </a:rPr>
                        <a:t>6</a:t>
                      </a:r>
                      <a:r>
                        <a:rPr sz="1200" spc="-15" dirty="0">
                          <a:solidFill>
                            <a:schemeClr val="bg1"/>
                          </a:solidFill>
                          <a:latin typeface="Calibri"/>
                          <a:cs typeface="Calibri"/>
                        </a:rPr>
                        <a:t>.</a:t>
                      </a:r>
                      <a:r>
                        <a:rPr sz="1200" spc="-25" dirty="0">
                          <a:solidFill>
                            <a:schemeClr val="bg1"/>
                          </a:solidFill>
                          <a:latin typeface="Calibri"/>
                          <a:cs typeface="Calibri"/>
                        </a:rPr>
                        <a:t>0</a:t>
                      </a:r>
                      <a:r>
                        <a:rPr sz="1200" spc="-10" dirty="0">
                          <a:solidFill>
                            <a:schemeClr val="bg1"/>
                          </a:solidFill>
                          <a:latin typeface="Calibri"/>
                          <a:cs typeface="Calibri"/>
                        </a:rPr>
                        <a:t>00</a:t>
                      </a:r>
                      <a:endParaRPr sz="1200" dirty="0">
                        <a:solidFill>
                          <a:schemeClr val="bg1"/>
                        </a:solidFill>
                        <a:latin typeface="Calibri"/>
                        <a:cs typeface="Calibri"/>
                      </a:endParaRPr>
                    </a:p>
                  </a:txBody>
                  <a:tcPr marL="0" marR="0" marT="0" marB="0">
                    <a:lnL w="10414">
                      <a:solidFill>
                        <a:srgbClr val="000000"/>
                      </a:solidFill>
                      <a:prstDash val="solid"/>
                    </a:lnL>
                    <a:lnR w="19557">
                      <a:solidFill>
                        <a:srgbClr val="000000"/>
                      </a:solidFill>
                      <a:prstDash val="solid"/>
                    </a:lnR>
                    <a:lnT w="10409">
                      <a:solidFill>
                        <a:srgbClr val="000000"/>
                      </a:solidFill>
                      <a:prstDash val="solid"/>
                    </a:lnT>
                    <a:lnB w="19547">
                      <a:solidFill>
                        <a:srgbClr val="000000"/>
                      </a:solidFill>
                      <a:prstDash val="solid"/>
                    </a:lnB>
                  </a:tcPr>
                </a:tc>
              </a:tr>
            </a:tbl>
          </a:graphicData>
        </a:graphic>
      </p:graphicFrame>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436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ANZIANITÀ </a:t>
            </a:r>
            <a:r>
              <a:rPr lang="it-IT" altLang="it-IT" sz="2000" b="1" i="1" dirty="0">
                <a:solidFill>
                  <a:schemeClr val="bg1"/>
                </a:solidFill>
              </a:rPr>
              <a:t>DI EFFETTIVO </a:t>
            </a:r>
            <a:r>
              <a:rPr lang="it-IT" altLang="it-IT" sz="2000" b="1" i="1" dirty="0" smtClean="0">
                <a:solidFill>
                  <a:schemeClr val="bg1"/>
                </a:solidFill>
              </a:rPr>
              <a:t>LAVORO</a:t>
            </a:r>
          </a:p>
          <a:p>
            <a:pPr algn="just" eaLnBrk="1" hangingPunct="1">
              <a:defRPr/>
            </a:pPr>
            <a:endParaRPr lang="it-IT" altLang="it-IT" sz="2000" b="1" i="1" dirty="0" smtClean="0">
              <a:solidFill>
                <a:schemeClr val="bg1"/>
              </a:solidFill>
            </a:endParaRPr>
          </a:p>
          <a:p>
            <a:pPr algn="just" eaLnBrk="1" hangingPunct="1">
              <a:defRPr/>
            </a:pPr>
            <a:endParaRPr lang="it-IT" altLang="it-IT" sz="2000" b="1" i="1" dirty="0">
              <a:solidFill>
                <a:schemeClr val="bg1"/>
              </a:solidFill>
            </a:endParaRPr>
          </a:p>
          <a:p>
            <a:pPr algn="just" eaLnBrk="1" hangingPunct="1">
              <a:defRPr/>
            </a:pPr>
            <a:endParaRPr lang="it-IT" altLang="it-IT" sz="2000" b="1" i="1" dirty="0">
              <a:solidFill>
                <a:schemeClr val="bg1"/>
              </a:solidFill>
            </a:endParaRPr>
          </a:p>
          <a:p>
            <a:pPr algn="just" eaLnBrk="1" hangingPunct="1">
              <a:defRPr/>
            </a:pPr>
            <a:r>
              <a:rPr lang="it-IT" altLang="it-IT" sz="2000" dirty="0">
                <a:solidFill>
                  <a:schemeClr val="bg1"/>
                </a:solidFill>
              </a:rPr>
              <a:t>•	i periodi </a:t>
            </a:r>
            <a:r>
              <a:rPr lang="it-IT" altLang="it-IT" sz="2000" b="1" dirty="0">
                <a:solidFill>
                  <a:schemeClr val="bg1"/>
                </a:solidFill>
              </a:rPr>
              <a:t>di ferie, festività, infortuni </a:t>
            </a:r>
            <a:r>
              <a:rPr lang="it-IT" altLang="it-IT" sz="2000" dirty="0">
                <a:solidFill>
                  <a:schemeClr val="bg1"/>
                </a:solidFill>
              </a:rPr>
              <a:t>(analogamente a quanto previsto </a:t>
            </a:r>
            <a:r>
              <a:rPr lang="it-IT" altLang="it-IT" sz="2000" dirty="0" smtClean="0">
                <a:solidFill>
                  <a:schemeClr val="bg1"/>
                </a:solidFill>
              </a:rPr>
              <a:t>	dall’art</a:t>
            </a:r>
            <a:r>
              <a:rPr lang="it-IT" altLang="it-IT" sz="2000" dirty="0">
                <a:solidFill>
                  <a:schemeClr val="bg1"/>
                </a:solidFill>
              </a:rPr>
              <a:t>. 16, comma 1 della Legge n. 223/1991 in materia di anzianità </a:t>
            </a:r>
            <a:r>
              <a:rPr lang="it-IT" altLang="it-IT" sz="2000" dirty="0" smtClean="0">
                <a:solidFill>
                  <a:schemeClr val="bg1"/>
                </a:solidFill>
              </a:rPr>
              <a:t>	ai </a:t>
            </a:r>
            <a:r>
              <a:rPr lang="it-IT" altLang="it-IT" sz="2000" dirty="0">
                <a:solidFill>
                  <a:schemeClr val="bg1"/>
                </a:solidFill>
              </a:rPr>
              <a:t>fini della mobilità),</a:t>
            </a:r>
          </a:p>
          <a:p>
            <a:pPr algn="just" eaLnBrk="1" hangingPunct="1">
              <a:defRPr/>
            </a:pPr>
            <a:r>
              <a:rPr lang="it-IT" altLang="it-IT" sz="2000" dirty="0">
                <a:solidFill>
                  <a:schemeClr val="bg1"/>
                </a:solidFill>
              </a:rPr>
              <a:t>•	</a:t>
            </a:r>
            <a:r>
              <a:rPr lang="it-IT" altLang="it-IT" sz="2000" dirty="0" smtClean="0">
                <a:solidFill>
                  <a:schemeClr val="bg1"/>
                </a:solidFill>
              </a:rPr>
              <a:t>i periodi</a:t>
            </a:r>
            <a:r>
              <a:rPr lang="it-IT" altLang="it-IT" sz="2000" dirty="0">
                <a:solidFill>
                  <a:schemeClr val="bg1"/>
                </a:solidFill>
              </a:rPr>
              <a:t>	</a:t>
            </a:r>
            <a:r>
              <a:rPr lang="it-IT" altLang="it-IT" sz="2000" dirty="0" smtClean="0">
                <a:solidFill>
                  <a:schemeClr val="bg1"/>
                </a:solidFill>
              </a:rPr>
              <a:t>di </a:t>
            </a:r>
            <a:r>
              <a:rPr lang="it-IT" altLang="it-IT" sz="2000" b="1" dirty="0" smtClean="0">
                <a:solidFill>
                  <a:schemeClr val="bg1"/>
                </a:solidFill>
              </a:rPr>
              <a:t>maternità obbligatoria</a:t>
            </a:r>
            <a:r>
              <a:rPr lang="it-IT" altLang="it-IT" sz="2000" dirty="0">
                <a:solidFill>
                  <a:schemeClr val="bg1"/>
                </a:solidFill>
              </a:rPr>
              <a:t>	(</a:t>
            </a:r>
            <a:r>
              <a:rPr lang="it-IT" altLang="it-IT" sz="2000" dirty="0" smtClean="0">
                <a:solidFill>
                  <a:schemeClr val="bg1"/>
                </a:solidFill>
              </a:rPr>
              <a:t>in applicazione dell’orientamento 	giurisprudenziale prevalente – sentenza Corte Costituzionale n. 423 	del 6 settembre 1995).</a:t>
            </a:r>
            <a:endParaRPr lang="it-IT" altLang="it-IT" sz="2000" dirty="0">
              <a:solidFill>
                <a:schemeClr val="bg1"/>
              </a:solidFill>
            </a:endParaRPr>
          </a:p>
        </p:txBody>
      </p:sp>
      <p:sp>
        <p:nvSpPr>
          <p:cNvPr id="501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61EA36-F802-48C6-B37F-A6CAF96BDDEF}" type="slidenum">
              <a:rPr lang="it-IT" altLang="it-IT" sz="1200">
                <a:solidFill>
                  <a:srgbClr val="FFFFFF"/>
                </a:solidFill>
              </a:rPr>
              <a:pPr>
                <a:spcBef>
                  <a:spcPct val="0"/>
                </a:spcBef>
                <a:buFontTx/>
                <a:buNone/>
              </a:pPr>
              <a:t>45</a:t>
            </a:fld>
            <a:endParaRPr lang="it-IT" altLang="it-IT" sz="1200">
              <a:solidFill>
                <a:srgbClr val="FFFFFF"/>
              </a:solidFill>
            </a:endParaRPr>
          </a:p>
        </p:txBody>
      </p:sp>
      <p:pic>
        <p:nvPicPr>
          <p:cNvPr id="501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39F2730-DD7A-4E45-96DF-B3C5D0ACD8F4}"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95963" y="54324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Freccia in giù 2"/>
          <p:cNvSpPr/>
          <p:nvPr/>
        </p:nvSpPr>
        <p:spPr>
          <a:xfrm>
            <a:off x="4402138" y="2565400"/>
            <a:ext cx="484187"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5018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112568"/>
          </a:xfrm>
          <a:ln>
            <a:solidFill>
              <a:schemeClr val="accent1"/>
            </a:solidFill>
          </a:ln>
        </p:spPr>
        <p:txBody>
          <a:bodyPr/>
          <a:lstStyle/>
          <a:p>
            <a:pPr eaLnBrk="1" hangingPunct="1"/>
            <a:endParaRPr lang="it-IT" altLang="it-IT" sz="2000" b="1" dirty="0" smtClean="0">
              <a:solidFill>
                <a:schemeClr val="bg1"/>
              </a:solidFill>
            </a:endParaRPr>
          </a:p>
          <a:p>
            <a:pPr eaLnBrk="1" hangingPunct="1"/>
            <a:r>
              <a:rPr lang="it-IT" altLang="it-IT" sz="2000" b="1" dirty="0" smtClean="0">
                <a:solidFill>
                  <a:schemeClr val="bg1"/>
                </a:solidFill>
              </a:rPr>
              <a:t>Misura del beneficio</a:t>
            </a:r>
            <a:endParaRPr lang="it-IT" altLang="it-IT" sz="2000" b="1" dirty="0">
              <a:solidFill>
                <a:schemeClr val="bg1"/>
              </a:solidFill>
            </a:endParaRPr>
          </a:p>
          <a:p>
            <a:pPr eaLnBrk="1" hangingPunct="1"/>
            <a:endParaRPr lang="it-IT" altLang="it-IT" sz="2000" b="1" dirty="0">
              <a:solidFill>
                <a:schemeClr val="bg1"/>
              </a:solidFill>
            </a:endParaRPr>
          </a:p>
          <a:p>
            <a:pPr algn="just" eaLnBrk="1" hangingPunct="1"/>
            <a:r>
              <a:rPr lang="it-IT" altLang="it-IT" sz="2000" dirty="0">
                <a:solidFill>
                  <a:schemeClr val="bg1"/>
                </a:solidFill>
              </a:rPr>
              <a:t>In  relazione  al  godimento  del  bonus,  il  decreto  all’articolo  6 precisa quanto segue:</a:t>
            </a:r>
          </a:p>
          <a:p>
            <a:pPr marL="342900" indent="-342900" algn="just" eaLnBrk="1" hangingPunct="1">
              <a:buFont typeface="Arial" panose="020B0604020202020204" pitchFamily="34" charset="0"/>
              <a:buChar char="•"/>
            </a:pPr>
            <a:r>
              <a:rPr lang="it-IT" altLang="it-IT" sz="2000" dirty="0">
                <a:solidFill>
                  <a:schemeClr val="bg1"/>
                </a:solidFill>
              </a:rPr>
              <a:t>per  i  rapporti  a  tempo  indeterminato  o determinato  (pari  o superiori a 12 mesi), l’incentivo va fruito in 12 quote mensili di pari importo;</a:t>
            </a:r>
          </a:p>
          <a:p>
            <a:pPr marL="342900" indent="-342900" algn="just" eaLnBrk="1" hangingPunct="1">
              <a:buFont typeface="Arial" panose="020B0604020202020204" pitchFamily="34" charset="0"/>
              <a:buChar char="•"/>
            </a:pPr>
            <a:r>
              <a:rPr lang="it-IT" altLang="it-IT" sz="2000" dirty="0">
                <a:solidFill>
                  <a:schemeClr val="bg1"/>
                </a:solidFill>
              </a:rPr>
              <a:t>per  i  rapporti  a  tempo  determinato  inferiori  a  12  mesi  il bonus spettante va fruito in 6 quote mensili di pari importo;</a:t>
            </a:r>
          </a:p>
          <a:p>
            <a:pPr marL="342900" indent="-342900" algn="just" eaLnBrk="1" hangingPunct="1">
              <a:buFont typeface="Arial" panose="020B0604020202020204" pitchFamily="34" charset="0"/>
              <a:buChar char="•"/>
            </a:pPr>
            <a:r>
              <a:rPr lang="it-IT" altLang="it-IT" sz="2000" dirty="0">
                <a:solidFill>
                  <a:schemeClr val="bg1"/>
                </a:solidFill>
              </a:rPr>
              <a:t>per le assunzioni in somministrazione a tempo indeterminato il  bonus  non  spetta  per  i  mesi  in  cui  viene  erogata  la  sola indennità di disponibilità;</a:t>
            </a:r>
          </a:p>
          <a:p>
            <a:pPr marL="342900" indent="-342900" algn="just" eaLnBrk="1" hangingPunct="1">
              <a:buFont typeface="Arial" panose="020B0604020202020204" pitchFamily="34" charset="0"/>
              <a:buChar char="•"/>
            </a:pPr>
            <a:r>
              <a:rPr lang="it-IT" altLang="it-IT" sz="2000" dirty="0">
                <a:solidFill>
                  <a:schemeClr val="bg1"/>
                </a:solidFill>
              </a:rPr>
              <a:t>in  caso  di  risoluzione  anticipata  del  rapporto,  l’incentivo  è riproporzionato alla durata effettiva dello stesso</a:t>
            </a:r>
            <a:r>
              <a:rPr lang="it-IT" altLang="it-IT" sz="2000" dirty="0" smtClean="0">
                <a:solidFill>
                  <a:schemeClr val="bg1"/>
                </a:solidFill>
              </a:rPr>
              <a:t>.</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450</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796136" y="1700808"/>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22026"/>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112568"/>
          </a:xfrm>
          <a:ln>
            <a:solidFill>
              <a:schemeClr val="accent1"/>
            </a:solidFill>
          </a:ln>
        </p:spPr>
        <p:txBody>
          <a:bodyPr/>
          <a:lstStyle/>
          <a:p>
            <a:pPr eaLnBrk="1" hangingPunct="1"/>
            <a:r>
              <a:rPr lang="it-IT" altLang="it-IT" sz="2000" b="1" dirty="0" smtClean="0">
                <a:solidFill>
                  <a:schemeClr val="bg1"/>
                </a:solidFill>
              </a:rPr>
              <a:t>Part time</a:t>
            </a:r>
          </a:p>
          <a:p>
            <a:pPr eaLnBrk="1" hangingPunct="1"/>
            <a:endParaRPr lang="it-IT" altLang="it-IT" sz="2000" b="1" dirty="0">
              <a:solidFill>
                <a:schemeClr val="bg1"/>
              </a:solidFill>
            </a:endParaRPr>
          </a:p>
          <a:p>
            <a:pPr algn="just" eaLnBrk="1" hangingPunct="1"/>
            <a:r>
              <a:rPr lang="it-IT" altLang="it-IT" sz="2000" dirty="0" smtClean="0">
                <a:solidFill>
                  <a:schemeClr val="bg1"/>
                </a:solidFill>
              </a:rPr>
              <a:t>In  </a:t>
            </a:r>
            <a:r>
              <a:rPr lang="it-IT" altLang="it-IT" sz="2000" dirty="0">
                <a:solidFill>
                  <a:schemeClr val="bg1"/>
                </a:solidFill>
              </a:rPr>
              <a:t>relazione  ai  rapporti  a  tempo  parziale,  precisa  l’INPS, l’incentivo spetterà in proporzione all’orario normale ridotto del   neoassunto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451</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404780" y="1700808"/>
            <a:ext cx="3240360" cy="72008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sp>
        <p:nvSpPr>
          <p:cNvPr id="8" name="object 5"/>
          <p:cNvSpPr/>
          <p:nvPr/>
        </p:nvSpPr>
        <p:spPr>
          <a:xfrm>
            <a:off x="1542932" y="3140968"/>
            <a:ext cx="5438771" cy="1547808"/>
          </a:xfrm>
          <a:prstGeom prst="rect">
            <a:avLst/>
          </a:prstGeom>
          <a:blipFill>
            <a:blip r:embed="rId4" cstate="print"/>
            <a:stretch>
              <a:fillRect/>
            </a:stretch>
          </a:blipFill>
        </p:spPr>
        <p:txBody>
          <a:bodyPr wrap="square" lIns="0" tIns="0" rIns="0" bIns="0" rtlCol="0"/>
          <a:lstStyle/>
          <a:p>
            <a:endParaRPr>
              <a:solidFill>
                <a:prstClr val="black"/>
              </a:solidFill>
            </a:endParaRPr>
          </a:p>
        </p:txBody>
      </p:sp>
      <p:graphicFrame>
        <p:nvGraphicFramePr>
          <p:cNvPr id="9" name="object 4"/>
          <p:cNvGraphicFramePr>
            <a:graphicFrameLocks noGrp="1"/>
          </p:cNvGraphicFramePr>
          <p:nvPr>
            <p:extLst>
              <p:ext uri="{D42A27DB-BD31-4B8C-83A1-F6EECF244321}">
                <p14:modId xmlns:p14="http://schemas.microsoft.com/office/powerpoint/2010/main" val="1802588549"/>
              </p:ext>
            </p:extLst>
          </p:nvPr>
        </p:nvGraphicFramePr>
        <p:xfrm>
          <a:off x="1533406" y="4885258"/>
          <a:ext cx="5434327" cy="1508123"/>
        </p:xfrm>
        <a:graphic>
          <a:graphicData uri="http://schemas.openxmlformats.org/drawingml/2006/table">
            <a:tbl>
              <a:tblPr firstRow="1" bandRow="1">
                <a:tableStyleId>{2D5ABB26-0587-4C30-8999-92F81FD0307C}</a:tableStyleId>
              </a:tblPr>
              <a:tblGrid>
                <a:gridCol w="1438276"/>
                <a:gridCol w="1350008"/>
                <a:gridCol w="1323339"/>
                <a:gridCol w="1322704"/>
              </a:tblGrid>
              <a:tr h="271780">
                <a:tc gridSpan="4">
                  <a:txBody>
                    <a:bodyPr/>
                    <a:lstStyle/>
                    <a:p>
                      <a:pPr marL="723265">
                        <a:lnSpc>
                          <a:spcPct val="100000"/>
                        </a:lnSpc>
                      </a:pPr>
                      <a:r>
                        <a:rPr sz="1200" b="1" spc="-10" dirty="0">
                          <a:solidFill>
                            <a:schemeClr val="bg1"/>
                          </a:solidFill>
                          <a:latin typeface="Calibri"/>
                          <a:cs typeface="Calibri"/>
                        </a:rPr>
                        <a:t>E</a:t>
                      </a:r>
                      <a:r>
                        <a:rPr sz="1200" b="1" spc="-5" dirty="0">
                          <a:solidFill>
                            <a:schemeClr val="bg1"/>
                          </a:solidFill>
                          <a:latin typeface="Calibri"/>
                          <a:cs typeface="Calibri"/>
                        </a:rPr>
                        <a:t>S</a:t>
                      </a:r>
                      <a:r>
                        <a:rPr sz="1200" b="1" dirty="0">
                          <a:solidFill>
                            <a:schemeClr val="bg1"/>
                          </a:solidFill>
                          <a:latin typeface="Calibri"/>
                          <a:cs typeface="Calibri"/>
                        </a:rPr>
                        <a:t>E</a:t>
                      </a:r>
                      <a:r>
                        <a:rPr sz="1200" b="1" spc="-5" dirty="0">
                          <a:solidFill>
                            <a:schemeClr val="bg1"/>
                          </a:solidFill>
                          <a:latin typeface="Calibri"/>
                          <a:cs typeface="Calibri"/>
                        </a:rPr>
                        <a:t>MP</a:t>
                      </a:r>
                      <a:r>
                        <a:rPr sz="1200" b="1" dirty="0">
                          <a:solidFill>
                            <a:schemeClr val="bg1"/>
                          </a:solidFill>
                          <a:latin typeface="Calibri"/>
                          <a:cs typeface="Calibri"/>
                        </a:rPr>
                        <a:t>IO</a:t>
                      </a:r>
                      <a:r>
                        <a:rPr sz="1200" b="1" spc="-55" dirty="0">
                          <a:solidFill>
                            <a:schemeClr val="bg1"/>
                          </a:solidFill>
                          <a:latin typeface="Calibri"/>
                          <a:cs typeface="Calibri"/>
                        </a:rPr>
                        <a:t> </a:t>
                      </a:r>
                      <a:r>
                        <a:rPr sz="1200" b="1" dirty="0">
                          <a:solidFill>
                            <a:schemeClr val="bg1"/>
                          </a:solidFill>
                          <a:latin typeface="Calibri"/>
                          <a:cs typeface="Calibri"/>
                        </a:rPr>
                        <a:t>2:</a:t>
                      </a:r>
                      <a:r>
                        <a:rPr sz="1200" b="1" spc="-30" dirty="0">
                          <a:solidFill>
                            <a:schemeClr val="bg1"/>
                          </a:solidFill>
                          <a:latin typeface="Calibri"/>
                          <a:cs typeface="Calibri"/>
                        </a:rPr>
                        <a:t> </a:t>
                      </a:r>
                      <a:r>
                        <a:rPr sz="1200" b="1" dirty="0">
                          <a:solidFill>
                            <a:schemeClr val="bg1"/>
                          </a:solidFill>
                          <a:latin typeface="Calibri"/>
                          <a:cs typeface="Calibri"/>
                        </a:rPr>
                        <a:t>A</a:t>
                      </a:r>
                      <a:r>
                        <a:rPr sz="1200" b="1" spc="-5" dirty="0">
                          <a:solidFill>
                            <a:schemeClr val="bg1"/>
                          </a:solidFill>
                          <a:latin typeface="Calibri"/>
                          <a:cs typeface="Calibri"/>
                        </a:rPr>
                        <a:t>SSU</a:t>
                      </a:r>
                      <a:r>
                        <a:rPr sz="1200" b="1" dirty="0">
                          <a:solidFill>
                            <a:schemeClr val="bg1"/>
                          </a:solidFill>
                          <a:latin typeface="Calibri"/>
                          <a:cs typeface="Calibri"/>
                        </a:rPr>
                        <a:t>NZ</a:t>
                      </a:r>
                      <a:r>
                        <a:rPr sz="1200" b="1" spc="-10" dirty="0">
                          <a:solidFill>
                            <a:schemeClr val="bg1"/>
                          </a:solidFill>
                          <a:latin typeface="Calibri"/>
                          <a:cs typeface="Calibri"/>
                        </a:rPr>
                        <a:t>IO</a:t>
                      </a:r>
                      <a:r>
                        <a:rPr sz="1200" b="1" dirty="0">
                          <a:solidFill>
                            <a:schemeClr val="bg1"/>
                          </a:solidFill>
                          <a:latin typeface="Calibri"/>
                          <a:cs typeface="Calibri"/>
                        </a:rPr>
                        <a:t>NE</a:t>
                      </a:r>
                      <a:r>
                        <a:rPr sz="1200" b="1" spc="-30" dirty="0">
                          <a:solidFill>
                            <a:schemeClr val="bg1"/>
                          </a:solidFill>
                          <a:latin typeface="Calibri"/>
                          <a:cs typeface="Calibri"/>
                        </a:rPr>
                        <a:t> </a:t>
                      </a:r>
                      <a:r>
                        <a:rPr sz="1200" b="1" spc="-90" dirty="0">
                          <a:solidFill>
                            <a:schemeClr val="bg1"/>
                          </a:solidFill>
                          <a:latin typeface="Calibri"/>
                          <a:cs typeface="Calibri"/>
                        </a:rPr>
                        <a:t>P</a:t>
                      </a:r>
                      <a:r>
                        <a:rPr sz="1200" b="1" spc="-10" dirty="0">
                          <a:solidFill>
                            <a:schemeClr val="bg1"/>
                          </a:solidFill>
                          <a:latin typeface="Calibri"/>
                          <a:cs typeface="Calibri"/>
                        </a:rPr>
                        <a:t>A</a:t>
                      </a:r>
                      <a:r>
                        <a:rPr sz="1200" b="1" spc="-20" dirty="0">
                          <a:solidFill>
                            <a:schemeClr val="bg1"/>
                          </a:solidFill>
                          <a:latin typeface="Calibri"/>
                          <a:cs typeface="Calibri"/>
                        </a:rPr>
                        <a:t>R</a:t>
                      </a:r>
                      <a:r>
                        <a:rPr sz="1200" b="1" spc="5" dirty="0">
                          <a:solidFill>
                            <a:schemeClr val="bg1"/>
                          </a:solidFill>
                          <a:latin typeface="Calibri"/>
                          <a:cs typeface="Calibri"/>
                        </a:rPr>
                        <a:t>T</a:t>
                      </a:r>
                      <a:r>
                        <a:rPr sz="1200" b="1" spc="-10" dirty="0">
                          <a:solidFill>
                            <a:schemeClr val="bg1"/>
                          </a:solidFill>
                          <a:latin typeface="Calibri"/>
                          <a:cs typeface="Calibri"/>
                        </a:rPr>
                        <a:t>-T</a:t>
                      </a:r>
                      <a:r>
                        <a:rPr sz="1200" b="1" dirty="0">
                          <a:solidFill>
                            <a:schemeClr val="bg1"/>
                          </a:solidFill>
                          <a:latin typeface="Calibri"/>
                          <a:cs typeface="Calibri"/>
                        </a:rPr>
                        <a:t>I</a:t>
                      </a:r>
                      <a:r>
                        <a:rPr sz="1200" b="1" spc="-5" dirty="0">
                          <a:solidFill>
                            <a:schemeClr val="bg1"/>
                          </a:solidFill>
                          <a:latin typeface="Calibri"/>
                          <a:cs typeface="Calibri"/>
                        </a:rPr>
                        <a:t>M</a:t>
                      </a:r>
                      <a:r>
                        <a:rPr sz="1200" b="1" dirty="0">
                          <a:solidFill>
                            <a:schemeClr val="bg1"/>
                          </a:solidFill>
                          <a:latin typeface="Calibri"/>
                          <a:cs typeface="Calibri"/>
                        </a:rPr>
                        <a:t>E</a:t>
                      </a:r>
                      <a:r>
                        <a:rPr sz="1200" b="1" spc="-65" dirty="0">
                          <a:solidFill>
                            <a:schemeClr val="bg1"/>
                          </a:solidFill>
                          <a:latin typeface="Calibri"/>
                          <a:cs typeface="Calibri"/>
                        </a:rPr>
                        <a:t> </a:t>
                      </a:r>
                      <a:r>
                        <a:rPr sz="1200" b="1" dirty="0">
                          <a:solidFill>
                            <a:schemeClr val="bg1"/>
                          </a:solidFill>
                          <a:latin typeface="Calibri"/>
                          <a:cs typeface="Calibri"/>
                        </a:rPr>
                        <a:t>A</a:t>
                      </a:r>
                      <a:r>
                        <a:rPr sz="1200" b="1" spc="-30" dirty="0">
                          <a:solidFill>
                            <a:schemeClr val="bg1"/>
                          </a:solidFill>
                          <a:latin typeface="Calibri"/>
                          <a:cs typeface="Calibri"/>
                        </a:rPr>
                        <a:t> </a:t>
                      </a:r>
                      <a:r>
                        <a:rPr sz="1200" b="1" spc="5" dirty="0">
                          <a:solidFill>
                            <a:schemeClr val="bg1"/>
                          </a:solidFill>
                          <a:latin typeface="Calibri"/>
                          <a:cs typeface="Calibri"/>
                        </a:rPr>
                        <a:t>T</a:t>
                      </a:r>
                      <a:r>
                        <a:rPr sz="1200" b="1" dirty="0">
                          <a:solidFill>
                            <a:schemeClr val="bg1"/>
                          </a:solidFill>
                          <a:latin typeface="Calibri"/>
                          <a:cs typeface="Calibri"/>
                        </a:rPr>
                        <a:t>E</a:t>
                      </a:r>
                      <a:r>
                        <a:rPr sz="1200" b="1" spc="-5" dirty="0">
                          <a:solidFill>
                            <a:schemeClr val="bg1"/>
                          </a:solidFill>
                          <a:latin typeface="Calibri"/>
                          <a:cs typeface="Calibri"/>
                        </a:rPr>
                        <a:t>MP</a:t>
                      </a:r>
                      <a:r>
                        <a:rPr sz="1200" b="1" dirty="0">
                          <a:solidFill>
                            <a:schemeClr val="bg1"/>
                          </a:solidFill>
                          <a:latin typeface="Calibri"/>
                          <a:cs typeface="Calibri"/>
                        </a:rPr>
                        <a:t>O</a:t>
                      </a:r>
                      <a:r>
                        <a:rPr sz="1200" b="1" spc="-55" dirty="0">
                          <a:solidFill>
                            <a:schemeClr val="bg1"/>
                          </a:solidFill>
                          <a:latin typeface="Calibri"/>
                          <a:cs typeface="Calibri"/>
                        </a:rPr>
                        <a:t> </a:t>
                      </a:r>
                      <a:r>
                        <a:rPr sz="1200" b="1" spc="-5" dirty="0">
                          <a:solidFill>
                            <a:schemeClr val="bg1"/>
                          </a:solidFill>
                          <a:latin typeface="Calibri"/>
                          <a:cs typeface="Calibri"/>
                        </a:rPr>
                        <a:t>D</a:t>
                      </a:r>
                      <a:r>
                        <a:rPr sz="1200" b="1" dirty="0">
                          <a:solidFill>
                            <a:schemeClr val="bg1"/>
                          </a:solidFill>
                          <a:latin typeface="Calibri"/>
                          <a:cs typeface="Calibri"/>
                        </a:rPr>
                        <a:t>E</a:t>
                      </a:r>
                      <a:r>
                        <a:rPr sz="1200" b="1" spc="5" dirty="0">
                          <a:solidFill>
                            <a:schemeClr val="bg1"/>
                          </a:solidFill>
                          <a:latin typeface="Calibri"/>
                          <a:cs typeface="Calibri"/>
                        </a:rPr>
                        <a:t>T</a:t>
                      </a:r>
                      <a:r>
                        <a:rPr sz="1200" b="1" dirty="0">
                          <a:solidFill>
                            <a:schemeClr val="bg1"/>
                          </a:solidFill>
                          <a:latin typeface="Calibri"/>
                          <a:cs typeface="Calibri"/>
                        </a:rPr>
                        <a:t>E</a:t>
                      </a:r>
                      <a:r>
                        <a:rPr sz="1200" b="1" spc="-5" dirty="0">
                          <a:solidFill>
                            <a:schemeClr val="bg1"/>
                          </a:solidFill>
                          <a:latin typeface="Calibri"/>
                          <a:cs typeface="Calibri"/>
                        </a:rPr>
                        <a:t>RM</a:t>
                      </a:r>
                      <a:r>
                        <a:rPr sz="1200" b="1" dirty="0">
                          <a:solidFill>
                            <a:schemeClr val="bg1"/>
                          </a:solidFill>
                          <a:latin typeface="Calibri"/>
                          <a:cs typeface="Calibri"/>
                        </a:rPr>
                        <a:t>IN</a:t>
                      </a:r>
                      <a:r>
                        <a:rPr sz="1200" b="1" spc="-95" dirty="0">
                          <a:solidFill>
                            <a:schemeClr val="bg1"/>
                          </a:solidFill>
                          <a:latin typeface="Calibri"/>
                          <a:cs typeface="Calibri"/>
                        </a:rPr>
                        <a:t>A</a:t>
                      </a:r>
                      <a:r>
                        <a:rPr sz="1200" b="1" spc="-35" dirty="0">
                          <a:solidFill>
                            <a:schemeClr val="bg1"/>
                          </a:solidFill>
                          <a:latin typeface="Calibri"/>
                          <a:cs typeface="Calibri"/>
                        </a:rPr>
                        <a:t>T</a:t>
                      </a:r>
                      <a:r>
                        <a:rPr sz="1200" b="1" dirty="0">
                          <a:solidFill>
                            <a:schemeClr val="bg1"/>
                          </a:solidFill>
                          <a:latin typeface="Calibri"/>
                          <a:cs typeface="Calibri"/>
                        </a:rPr>
                        <a:t>O</a:t>
                      </a:r>
                      <a:endParaRPr sz="1200" dirty="0">
                        <a:solidFill>
                          <a:schemeClr val="bg1"/>
                        </a:solidFill>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73050">
                <a:tc gridSpan="2">
                  <a:txBody>
                    <a:bodyPr/>
                    <a:lstStyle/>
                    <a:p>
                      <a:pPr marL="875665">
                        <a:lnSpc>
                          <a:spcPct val="100000"/>
                        </a:lnSpc>
                      </a:pPr>
                      <a:r>
                        <a:rPr sz="1200" b="1" dirty="0">
                          <a:solidFill>
                            <a:schemeClr val="bg1"/>
                          </a:solidFill>
                          <a:latin typeface="Calibri"/>
                          <a:cs typeface="Calibri"/>
                        </a:rPr>
                        <a:t>O</a:t>
                      </a:r>
                      <a:r>
                        <a:rPr sz="1200" b="1" spc="-20" dirty="0">
                          <a:solidFill>
                            <a:schemeClr val="bg1"/>
                          </a:solidFill>
                          <a:latin typeface="Calibri"/>
                          <a:cs typeface="Calibri"/>
                        </a:rPr>
                        <a:t>r</a:t>
                      </a:r>
                      <a:r>
                        <a:rPr sz="1200" b="1" spc="-5" dirty="0">
                          <a:solidFill>
                            <a:schemeClr val="bg1"/>
                          </a:solidFill>
                          <a:latin typeface="Calibri"/>
                          <a:cs typeface="Calibri"/>
                        </a:rPr>
                        <a:t>a</a:t>
                      </a:r>
                      <a:r>
                        <a:rPr sz="1200" b="1" spc="5" dirty="0">
                          <a:solidFill>
                            <a:schemeClr val="bg1"/>
                          </a:solidFill>
                          <a:latin typeface="Calibri"/>
                          <a:cs typeface="Calibri"/>
                        </a:rPr>
                        <a:t>r</a:t>
                      </a:r>
                      <a:r>
                        <a:rPr sz="1200" b="1" spc="-10" dirty="0">
                          <a:solidFill>
                            <a:schemeClr val="bg1"/>
                          </a:solidFill>
                          <a:latin typeface="Calibri"/>
                          <a:cs typeface="Calibri"/>
                        </a:rPr>
                        <a:t>i</a:t>
                      </a:r>
                      <a:r>
                        <a:rPr sz="1200" b="1" dirty="0">
                          <a:solidFill>
                            <a:schemeClr val="bg1"/>
                          </a:solidFill>
                          <a:latin typeface="Calibri"/>
                          <a:cs typeface="Calibri"/>
                        </a:rPr>
                        <a:t>o</a:t>
                      </a:r>
                      <a:r>
                        <a:rPr sz="1200" b="1" spc="-55" dirty="0">
                          <a:solidFill>
                            <a:schemeClr val="bg1"/>
                          </a:solidFill>
                          <a:latin typeface="Calibri"/>
                          <a:cs typeface="Calibri"/>
                        </a:rPr>
                        <a:t> </a:t>
                      </a:r>
                      <a:r>
                        <a:rPr sz="1200" b="1" dirty="0">
                          <a:solidFill>
                            <a:schemeClr val="bg1"/>
                          </a:solidFill>
                          <a:latin typeface="Calibri"/>
                          <a:cs typeface="Calibri"/>
                        </a:rPr>
                        <a:t>di</a:t>
                      </a:r>
                      <a:r>
                        <a:rPr sz="1200" b="1" spc="-30" dirty="0">
                          <a:solidFill>
                            <a:schemeClr val="bg1"/>
                          </a:solidFill>
                          <a:latin typeface="Calibri"/>
                          <a:cs typeface="Calibri"/>
                        </a:rPr>
                        <a:t> </a:t>
                      </a:r>
                      <a:r>
                        <a:rPr sz="1200" b="1" spc="5" dirty="0">
                          <a:solidFill>
                            <a:schemeClr val="bg1"/>
                          </a:solidFill>
                          <a:latin typeface="Calibri"/>
                          <a:cs typeface="Calibri"/>
                        </a:rPr>
                        <a:t>l</a:t>
                      </a:r>
                      <a:r>
                        <a:rPr sz="1200" b="1" spc="-20" dirty="0">
                          <a:solidFill>
                            <a:schemeClr val="bg1"/>
                          </a:solidFill>
                          <a:latin typeface="Calibri"/>
                          <a:cs typeface="Calibri"/>
                        </a:rPr>
                        <a:t>av</a:t>
                      </a:r>
                      <a:r>
                        <a:rPr sz="1200" b="1" dirty="0">
                          <a:solidFill>
                            <a:schemeClr val="bg1"/>
                          </a:solidFill>
                          <a:latin typeface="Calibri"/>
                          <a:cs typeface="Calibri"/>
                        </a:rPr>
                        <a:t>o</a:t>
                      </a:r>
                      <a:r>
                        <a:rPr sz="1200" b="1" spc="-10" dirty="0">
                          <a:solidFill>
                            <a:schemeClr val="bg1"/>
                          </a:solidFill>
                          <a:latin typeface="Calibri"/>
                          <a:cs typeface="Calibri"/>
                        </a:rPr>
                        <a:t>r</a:t>
                      </a:r>
                      <a:r>
                        <a:rPr sz="1200" b="1" dirty="0">
                          <a:solidFill>
                            <a:schemeClr val="bg1"/>
                          </a:solidFill>
                          <a:latin typeface="Calibri"/>
                          <a:cs typeface="Calibri"/>
                        </a:rPr>
                        <a:t>o</a:t>
                      </a:r>
                      <a:endParaRPr sz="1200">
                        <a:solidFill>
                          <a:schemeClr val="bg1"/>
                        </a:solidFill>
                        <a:latin typeface="Calibri"/>
                        <a:cs typeface="Calibri"/>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080" algn="ctr">
                        <a:lnSpc>
                          <a:spcPct val="100000"/>
                        </a:lnSpc>
                      </a:pPr>
                      <a:r>
                        <a:rPr sz="1200" b="1" spc="-30" dirty="0">
                          <a:solidFill>
                            <a:schemeClr val="bg1"/>
                          </a:solidFill>
                          <a:latin typeface="Calibri"/>
                          <a:cs typeface="Calibri"/>
                        </a:rPr>
                        <a:t>P</a:t>
                      </a:r>
                      <a:r>
                        <a:rPr sz="1200" b="1" spc="-5" dirty="0">
                          <a:solidFill>
                            <a:schemeClr val="bg1"/>
                          </a:solidFill>
                          <a:latin typeface="Calibri"/>
                          <a:cs typeface="Calibri"/>
                        </a:rPr>
                        <a:t>a</a:t>
                      </a:r>
                      <a:r>
                        <a:rPr sz="1200" b="1" spc="5" dirty="0">
                          <a:solidFill>
                            <a:schemeClr val="bg1"/>
                          </a:solidFill>
                          <a:latin typeface="Calibri"/>
                          <a:cs typeface="Calibri"/>
                        </a:rPr>
                        <a:t>r</a:t>
                      </a:r>
                      <a:r>
                        <a:rPr sz="1200" b="1" dirty="0">
                          <a:solidFill>
                            <a:schemeClr val="bg1"/>
                          </a:solidFill>
                          <a:latin typeface="Calibri"/>
                          <a:cs typeface="Calibri"/>
                        </a:rPr>
                        <a:t>t</a:t>
                      </a:r>
                      <a:r>
                        <a:rPr sz="1200" b="1" spc="-10" dirty="0">
                          <a:solidFill>
                            <a:schemeClr val="bg1"/>
                          </a:solidFill>
                          <a:latin typeface="Calibri"/>
                          <a:cs typeface="Calibri"/>
                        </a:rPr>
                        <a:t>-t</a:t>
                      </a:r>
                      <a:r>
                        <a:rPr sz="1200" b="1" spc="5" dirty="0">
                          <a:solidFill>
                            <a:schemeClr val="bg1"/>
                          </a:solidFill>
                          <a:latin typeface="Calibri"/>
                          <a:cs typeface="Calibri"/>
                        </a:rPr>
                        <a:t>i</a:t>
                      </a:r>
                      <a:r>
                        <a:rPr sz="1200" b="1" spc="-20" dirty="0">
                          <a:solidFill>
                            <a:schemeClr val="bg1"/>
                          </a:solidFill>
                          <a:latin typeface="Calibri"/>
                          <a:cs typeface="Calibri"/>
                        </a:rPr>
                        <a:t>me</a:t>
                      </a:r>
                      <a:endParaRPr sz="1200">
                        <a:solidFill>
                          <a:schemeClr val="bg1"/>
                        </a:solidFill>
                        <a:latin typeface="Calibri"/>
                        <a:cs typeface="Calibri"/>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r>
              <a:tr h="271144">
                <a:tc>
                  <a:txBody>
                    <a:bodyPr/>
                    <a:lstStyle/>
                    <a:p>
                      <a:pPr marL="417195">
                        <a:lnSpc>
                          <a:spcPct val="100000"/>
                        </a:lnSpc>
                      </a:pPr>
                      <a:r>
                        <a:rPr sz="1200" b="1" dirty="0">
                          <a:solidFill>
                            <a:schemeClr val="bg1"/>
                          </a:solidFill>
                          <a:latin typeface="Calibri"/>
                          <a:cs typeface="Calibri"/>
                        </a:rPr>
                        <a:t>Fu</a:t>
                      </a:r>
                      <a:r>
                        <a:rPr sz="1200" b="1" spc="5" dirty="0">
                          <a:solidFill>
                            <a:schemeClr val="bg1"/>
                          </a:solidFill>
                          <a:latin typeface="Calibri"/>
                          <a:cs typeface="Calibri"/>
                        </a:rPr>
                        <a:t>ll</a:t>
                      </a:r>
                      <a:r>
                        <a:rPr sz="1200" b="1" dirty="0">
                          <a:solidFill>
                            <a:schemeClr val="bg1"/>
                          </a:solidFill>
                          <a:latin typeface="Calibri"/>
                          <a:cs typeface="Calibri"/>
                        </a:rPr>
                        <a:t>-t</a:t>
                      </a:r>
                      <a:r>
                        <a:rPr sz="1200" b="1" spc="5" dirty="0">
                          <a:solidFill>
                            <a:schemeClr val="bg1"/>
                          </a:solidFill>
                          <a:latin typeface="Calibri"/>
                          <a:cs typeface="Calibri"/>
                        </a:rPr>
                        <a:t>i</a:t>
                      </a:r>
                      <a:r>
                        <a:rPr sz="1200" b="1" spc="-5" dirty="0">
                          <a:solidFill>
                            <a:schemeClr val="bg1"/>
                          </a:solidFill>
                          <a:latin typeface="Calibri"/>
                          <a:cs typeface="Calibri"/>
                        </a:rPr>
                        <a:t>me</a:t>
                      </a:r>
                      <a:endParaRPr sz="1200">
                        <a:solidFill>
                          <a:schemeClr val="bg1"/>
                        </a:solidFill>
                        <a:latin typeface="Calibri"/>
                        <a:cs typeface="Calibri"/>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363855">
                        <a:lnSpc>
                          <a:spcPct val="100000"/>
                        </a:lnSpc>
                      </a:pPr>
                      <a:r>
                        <a:rPr sz="1200" b="1" spc="-30" dirty="0">
                          <a:solidFill>
                            <a:schemeClr val="bg1"/>
                          </a:solidFill>
                          <a:latin typeface="Calibri"/>
                          <a:cs typeface="Calibri"/>
                        </a:rPr>
                        <a:t>P</a:t>
                      </a:r>
                      <a:r>
                        <a:rPr sz="1200" b="1" spc="-5" dirty="0">
                          <a:solidFill>
                            <a:schemeClr val="bg1"/>
                          </a:solidFill>
                          <a:latin typeface="Calibri"/>
                          <a:cs typeface="Calibri"/>
                        </a:rPr>
                        <a:t>a</a:t>
                      </a:r>
                      <a:r>
                        <a:rPr sz="1200" b="1" spc="5" dirty="0">
                          <a:solidFill>
                            <a:schemeClr val="bg1"/>
                          </a:solidFill>
                          <a:latin typeface="Calibri"/>
                          <a:cs typeface="Calibri"/>
                        </a:rPr>
                        <a:t>r</a:t>
                      </a:r>
                      <a:r>
                        <a:rPr sz="1200" b="1" dirty="0">
                          <a:solidFill>
                            <a:schemeClr val="bg1"/>
                          </a:solidFill>
                          <a:latin typeface="Calibri"/>
                          <a:cs typeface="Calibri"/>
                        </a:rPr>
                        <a:t>t</a:t>
                      </a:r>
                      <a:r>
                        <a:rPr sz="1200" b="1" spc="-10" dirty="0">
                          <a:solidFill>
                            <a:schemeClr val="bg1"/>
                          </a:solidFill>
                          <a:latin typeface="Calibri"/>
                          <a:cs typeface="Calibri"/>
                        </a:rPr>
                        <a:t>-t</a:t>
                      </a:r>
                      <a:r>
                        <a:rPr sz="1200" b="1" spc="5" dirty="0">
                          <a:solidFill>
                            <a:schemeClr val="bg1"/>
                          </a:solidFill>
                          <a:latin typeface="Calibri"/>
                          <a:cs typeface="Calibri"/>
                        </a:rPr>
                        <a:t>i</a:t>
                      </a:r>
                      <a:r>
                        <a:rPr sz="1200" b="1" spc="-20" dirty="0">
                          <a:solidFill>
                            <a:schemeClr val="bg1"/>
                          </a:solidFill>
                          <a:latin typeface="Calibri"/>
                          <a:cs typeface="Calibri"/>
                        </a:rPr>
                        <a:t>me</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290830">
                        <a:lnSpc>
                          <a:spcPct val="100000"/>
                        </a:lnSpc>
                      </a:pPr>
                      <a:r>
                        <a:rPr sz="1200" b="1" dirty="0">
                          <a:solidFill>
                            <a:schemeClr val="bg1"/>
                          </a:solidFill>
                          <a:latin typeface="Calibri"/>
                          <a:cs typeface="Calibri"/>
                        </a:rPr>
                        <a:t>Assun</a:t>
                      </a:r>
                      <a:r>
                        <a:rPr sz="1200" b="1" spc="-10" dirty="0">
                          <a:solidFill>
                            <a:schemeClr val="bg1"/>
                          </a:solidFill>
                          <a:latin typeface="Calibri"/>
                          <a:cs typeface="Calibri"/>
                        </a:rPr>
                        <a:t>z</a:t>
                      </a:r>
                      <a:r>
                        <a:rPr sz="1200" b="1" spc="5" dirty="0">
                          <a:solidFill>
                            <a:schemeClr val="bg1"/>
                          </a:solidFill>
                          <a:latin typeface="Calibri"/>
                          <a:cs typeface="Calibri"/>
                        </a:rPr>
                        <a:t>i</a:t>
                      </a:r>
                      <a:r>
                        <a:rPr sz="1200" b="1" spc="-10" dirty="0">
                          <a:solidFill>
                            <a:schemeClr val="bg1"/>
                          </a:solidFill>
                          <a:latin typeface="Calibri"/>
                          <a:cs typeface="Calibri"/>
                        </a:rPr>
                        <a:t>o</a:t>
                      </a:r>
                      <a:r>
                        <a:rPr sz="1200" b="1" dirty="0">
                          <a:solidFill>
                            <a:schemeClr val="bg1"/>
                          </a:solidFill>
                          <a:latin typeface="Calibri"/>
                          <a:cs typeface="Calibri"/>
                        </a:rPr>
                        <a:t>ne</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6350" algn="ctr">
                        <a:lnSpc>
                          <a:spcPct val="100000"/>
                        </a:lnSpc>
                      </a:pPr>
                      <a:r>
                        <a:rPr sz="1200" b="1" spc="-5" dirty="0">
                          <a:solidFill>
                            <a:schemeClr val="bg1"/>
                          </a:solidFill>
                          <a:latin typeface="Calibri"/>
                          <a:cs typeface="Calibri"/>
                        </a:rPr>
                        <a:t>B</a:t>
                      </a:r>
                      <a:r>
                        <a:rPr sz="1200" b="1" dirty="0">
                          <a:solidFill>
                            <a:schemeClr val="bg1"/>
                          </a:solidFill>
                          <a:latin typeface="Calibri"/>
                          <a:cs typeface="Calibri"/>
                        </a:rPr>
                        <a:t>onus</a:t>
                      </a:r>
                      <a:endParaRPr sz="1200">
                        <a:solidFill>
                          <a:schemeClr val="bg1"/>
                        </a:solidFill>
                        <a:latin typeface="Calibri"/>
                        <a:cs typeface="Calibri"/>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D9D9D9"/>
                    </a:solidFill>
                  </a:tcPr>
                </a:tc>
              </a:tr>
              <a:tr h="426719">
                <a:tc>
                  <a:txBody>
                    <a:bodyPr/>
                    <a:lstStyle/>
                    <a:p>
                      <a:pPr algn="ctr">
                        <a:lnSpc>
                          <a:spcPct val="100000"/>
                        </a:lnSpc>
                      </a:pPr>
                      <a:r>
                        <a:rPr sz="1100" dirty="0">
                          <a:solidFill>
                            <a:schemeClr val="bg1"/>
                          </a:solidFill>
                          <a:latin typeface="Calibri"/>
                          <a:cs typeface="Calibri"/>
                        </a:rPr>
                        <a:t>40</a:t>
                      </a:r>
                      <a:r>
                        <a:rPr sz="1100" spc="-5" dirty="0">
                          <a:solidFill>
                            <a:schemeClr val="bg1"/>
                          </a:solidFill>
                          <a:latin typeface="Calibri"/>
                          <a:cs typeface="Calibri"/>
                        </a:rPr>
                        <a:t> </a:t>
                      </a:r>
                      <a:r>
                        <a:rPr sz="1100" spc="5" dirty="0">
                          <a:solidFill>
                            <a:schemeClr val="bg1"/>
                          </a:solidFill>
                          <a:latin typeface="Calibri"/>
                          <a:cs typeface="Calibri"/>
                        </a:rPr>
                        <a:t>o</a:t>
                      </a:r>
                      <a:r>
                        <a:rPr sz="1100" spc="-5" dirty="0">
                          <a:solidFill>
                            <a:schemeClr val="bg1"/>
                          </a:solidFill>
                          <a:latin typeface="Calibri"/>
                          <a:cs typeface="Calibri"/>
                        </a:rPr>
                        <a:t>re</a:t>
                      </a:r>
                      <a:endParaRPr sz="1100">
                        <a:solidFill>
                          <a:schemeClr val="bg1"/>
                        </a:solidFill>
                        <a:latin typeface="Calibri"/>
                        <a:cs typeface="Calibri"/>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00990">
                        <a:lnSpc>
                          <a:spcPct val="100000"/>
                        </a:lnSpc>
                      </a:pPr>
                      <a:r>
                        <a:rPr sz="1100" dirty="0">
                          <a:solidFill>
                            <a:schemeClr val="bg1"/>
                          </a:solidFill>
                          <a:latin typeface="Calibri"/>
                          <a:cs typeface="Calibri"/>
                        </a:rPr>
                        <a:t>28</a:t>
                      </a:r>
                      <a:r>
                        <a:rPr sz="1100" spc="-5" dirty="0">
                          <a:solidFill>
                            <a:schemeClr val="bg1"/>
                          </a:solidFill>
                          <a:latin typeface="Calibri"/>
                          <a:cs typeface="Calibri"/>
                        </a:rPr>
                        <a:t> </a:t>
                      </a:r>
                      <a:r>
                        <a:rPr sz="1100" spc="5" dirty="0">
                          <a:solidFill>
                            <a:schemeClr val="bg1"/>
                          </a:solidFill>
                          <a:latin typeface="Calibri"/>
                          <a:cs typeface="Calibri"/>
                        </a:rPr>
                        <a:t>o</a:t>
                      </a:r>
                      <a:r>
                        <a:rPr sz="1100" spc="-5" dirty="0">
                          <a:solidFill>
                            <a:schemeClr val="bg1"/>
                          </a:solidFill>
                          <a:latin typeface="Calibri"/>
                          <a:cs typeface="Calibri"/>
                        </a:rPr>
                        <a:t>r</a:t>
                      </a:r>
                      <a:r>
                        <a:rPr sz="1100" dirty="0">
                          <a:solidFill>
                            <a:schemeClr val="bg1"/>
                          </a:solidFill>
                          <a:latin typeface="Calibri"/>
                          <a:cs typeface="Calibri"/>
                        </a:rPr>
                        <a:t>e</a:t>
                      </a:r>
                      <a:r>
                        <a:rPr sz="1100" spc="-20" dirty="0">
                          <a:solidFill>
                            <a:schemeClr val="bg1"/>
                          </a:solidFill>
                          <a:latin typeface="Calibri"/>
                          <a:cs typeface="Calibri"/>
                        </a:rPr>
                        <a:t> </a:t>
                      </a:r>
                      <a:r>
                        <a:rPr sz="1100" dirty="0">
                          <a:solidFill>
                            <a:schemeClr val="bg1"/>
                          </a:solidFill>
                          <a:latin typeface="Calibri"/>
                          <a:cs typeface="Calibri"/>
                        </a:rPr>
                        <a:t>(70%)</a:t>
                      </a:r>
                      <a:endParaRPr sz="11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634" marR="199390" indent="-317500">
                        <a:lnSpc>
                          <a:spcPct val="114599"/>
                        </a:lnSpc>
                      </a:pPr>
                      <a:r>
                        <a:rPr sz="1100" dirty="0">
                          <a:solidFill>
                            <a:schemeClr val="bg1"/>
                          </a:solidFill>
                          <a:latin typeface="Calibri"/>
                          <a:cs typeface="Calibri"/>
                        </a:rPr>
                        <a:t>D</a:t>
                      </a:r>
                      <a:r>
                        <a:rPr sz="1100" spc="-5" dirty="0">
                          <a:solidFill>
                            <a:schemeClr val="bg1"/>
                          </a:solidFill>
                          <a:latin typeface="Calibri"/>
                          <a:cs typeface="Calibri"/>
                        </a:rPr>
                        <a:t>a</a:t>
                      </a:r>
                      <a:r>
                        <a:rPr sz="1100" dirty="0">
                          <a:solidFill>
                            <a:schemeClr val="bg1"/>
                          </a:solidFill>
                          <a:latin typeface="Calibri"/>
                          <a:cs typeface="Calibri"/>
                        </a:rPr>
                        <a:t>l</a:t>
                      </a:r>
                      <a:r>
                        <a:rPr sz="1100" spc="-15" dirty="0">
                          <a:solidFill>
                            <a:schemeClr val="bg1"/>
                          </a:solidFill>
                          <a:latin typeface="Calibri"/>
                          <a:cs typeface="Calibri"/>
                        </a:rPr>
                        <a:t> </a:t>
                      </a:r>
                      <a:r>
                        <a:rPr sz="1100" spc="-10" dirty="0">
                          <a:solidFill>
                            <a:schemeClr val="bg1"/>
                          </a:solidFill>
                          <a:latin typeface="Calibri"/>
                          <a:cs typeface="Calibri"/>
                        </a:rPr>
                        <a:t>1/</a:t>
                      </a:r>
                      <a:r>
                        <a:rPr sz="1100" dirty="0">
                          <a:solidFill>
                            <a:schemeClr val="bg1"/>
                          </a:solidFill>
                          <a:latin typeface="Calibri"/>
                          <a:cs typeface="Calibri"/>
                        </a:rPr>
                        <a:t>1</a:t>
                      </a:r>
                      <a:r>
                        <a:rPr sz="1100" spc="-5" dirty="0">
                          <a:solidFill>
                            <a:schemeClr val="bg1"/>
                          </a:solidFill>
                          <a:latin typeface="Calibri"/>
                          <a:cs typeface="Calibri"/>
                        </a:rPr>
                        <a:t> a</a:t>
                      </a:r>
                      <a:r>
                        <a:rPr sz="1100" dirty="0">
                          <a:solidFill>
                            <a:schemeClr val="bg1"/>
                          </a:solidFill>
                          <a:latin typeface="Calibri"/>
                          <a:cs typeface="Calibri"/>
                        </a:rPr>
                        <a:t>l</a:t>
                      </a:r>
                      <a:r>
                        <a:rPr sz="1100" spc="-25" dirty="0">
                          <a:solidFill>
                            <a:schemeClr val="bg1"/>
                          </a:solidFill>
                          <a:latin typeface="Calibri"/>
                          <a:cs typeface="Calibri"/>
                        </a:rPr>
                        <a:t> </a:t>
                      </a:r>
                      <a:r>
                        <a:rPr sz="1100" dirty="0">
                          <a:solidFill>
                            <a:schemeClr val="bg1"/>
                          </a:solidFill>
                          <a:latin typeface="Calibri"/>
                          <a:cs typeface="Calibri"/>
                        </a:rPr>
                        <a:t>31</a:t>
                      </a:r>
                      <a:r>
                        <a:rPr sz="1100" spc="5" dirty="0">
                          <a:solidFill>
                            <a:schemeClr val="bg1"/>
                          </a:solidFill>
                          <a:latin typeface="Calibri"/>
                          <a:cs typeface="Calibri"/>
                        </a:rPr>
                        <a:t>/</a:t>
                      </a:r>
                      <a:r>
                        <a:rPr sz="1100" dirty="0">
                          <a:solidFill>
                            <a:schemeClr val="bg1"/>
                          </a:solidFill>
                          <a:latin typeface="Calibri"/>
                          <a:cs typeface="Calibri"/>
                        </a:rPr>
                        <a:t>12 2015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29235">
                        <a:lnSpc>
                          <a:spcPct val="100000"/>
                        </a:lnSpc>
                      </a:pPr>
                      <a:r>
                        <a:rPr sz="1100" dirty="0">
                          <a:solidFill>
                            <a:schemeClr val="bg1"/>
                          </a:solidFill>
                          <a:latin typeface="Calibri"/>
                          <a:cs typeface="Calibri"/>
                        </a:rPr>
                        <a:t>2800</a:t>
                      </a:r>
                      <a:r>
                        <a:rPr sz="1100" spc="-30" dirty="0">
                          <a:solidFill>
                            <a:schemeClr val="bg1"/>
                          </a:solidFill>
                          <a:latin typeface="Calibri"/>
                          <a:cs typeface="Calibri"/>
                        </a:rPr>
                        <a:t> </a:t>
                      </a:r>
                      <a:r>
                        <a:rPr sz="1100" dirty="0">
                          <a:solidFill>
                            <a:schemeClr val="bg1"/>
                          </a:solidFill>
                          <a:latin typeface="Calibri"/>
                          <a:cs typeface="Calibri"/>
                        </a:rPr>
                        <a:t>(c</a:t>
                      </a:r>
                      <a:r>
                        <a:rPr sz="1100" spc="-5" dirty="0">
                          <a:solidFill>
                            <a:schemeClr val="bg1"/>
                          </a:solidFill>
                          <a:latin typeface="Calibri"/>
                          <a:cs typeface="Calibri"/>
                        </a:rPr>
                        <a:t>la</a:t>
                      </a:r>
                      <a:r>
                        <a:rPr sz="1100" dirty="0">
                          <a:solidFill>
                            <a:schemeClr val="bg1"/>
                          </a:solidFill>
                          <a:latin typeface="Calibri"/>
                          <a:cs typeface="Calibri"/>
                        </a:rPr>
                        <a:t>s</a:t>
                      </a:r>
                      <a:r>
                        <a:rPr sz="1100" spc="-15" dirty="0">
                          <a:solidFill>
                            <a:schemeClr val="bg1"/>
                          </a:solidFill>
                          <a:latin typeface="Calibri"/>
                          <a:cs typeface="Calibri"/>
                        </a:rPr>
                        <a:t>s</a:t>
                      </a:r>
                      <a:r>
                        <a:rPr sz="1100" dirty="0">
                          <a:solidFill>
                            <a:schemeClr val="bg1"/>
                          </a:solidFill>
                          <a:latin typeface="Calibri"/>
                          <a:cs typeface="Calibri"/>
                        </a:rPr>
                        <a:t>e</a:t>
                      </a:r>
                      <a:r>
                        <a:rPr sz="1100" spc="-45" dirty="0">
                          <a:solidFill>
                            <a:schemeClr val="bg1"/>
                          </a:solidFill>
                          <a:latin typeface="Calibri"/>
                          <a:cs typeface="Calibri"/>
                        </a:rPr>
                        <a:t> </a:t>
                      </a:r>
                      <a:r>
                        <a:rPr sz="1100" dirty="0">
                          <a:solidFill>
                            <a:schemeClr val="bg1"/>
                          </a:solidFill>
                          <a:latin typeface="Calibri"/>
                          <a:cs typeface="Calibri"/>
                        </a:rPr>
                        <a:t>4)</a:t>
                      </a:r>
                      <a:endParaRPr sz="1100">
                        <a:solidFill>
                          <a:schemeClr val="bg1"/>
                        </a:solidFill>
                        <a:latin typeface="Calibri"/>
                        <a:cs typeface="Calibri"/>
                      </a:endParaRPr>
                    </a:p>
                    <a:p>
                      <a:pPr marL="241935">
                        <a:lnSpc>
                          <a:spcPct val="100000"/>
                        </a:lnSpc>
                        <a:spcBef>
                          <a:spcPts val="190"/>
                        </a:spcBef>
                      </a:pPr>
                      <a:r>
                        <a:rPr sz="1100" dirty="0">
                          <a:solidFill>
                            <a:schemeClr val="bg1"/>
                          </a:solidFill>
                          <a:latin typeface="Calibri"/>
                          <a:cs typeface="Calibri"/>
                        </a:rPr>
                        <a:t>(70%</a:t>
                      </a:r>
                      <a:r>
                        <a:rPr sz="1100" spc="-20" dirty="0">
                          <a:solidFill>
                            <a:schemeClr val="bg1"/>
                          </a:solidFill>
                          <a:latin typeface="Calibri"/>
                          <a:cs typeface="Calibri"/>
                        </a:rPr>
                        <a:t> </a:t>
                      </a:r>
                      <a:r>
                        <a:rPr sz="1100" spc="-5" dirty="0">
                          <a:solidFill>
                            <a:schemeClr val="bg1"/>
                          </a:solidFill>
                          <a:latin typeface="Calibri"/>
                          <a:cs typeface="Calibri"/>
                        </a:rPr>
                        <a:t>d</a:t>
                      </a:r>
                      <a:r>
                        <a:rPr sz="1100" dirty="0">
                          <a:solidFill>
                            <a:schemeClr val="bg1"/>
                          </a:solidFill>
                          <a:latin typeface="Calibri"/>
                          <a:cs typeface="Calibri"/>
                        </a:rPr>
                        <a:t>i</a:t>
                      </a:r>
                      <a:r>
                        <a:rPr sz="1100" spc="-25" dirty="0">
                          <a:solidFill>
                            <a:schemeClr val="bg1"/>
                          </a:solidFill>
                          <a:latin typeface="Calibri"/>
                          <a:cs typeface="Calibri"/>
                        </a:rPr>
                        <a:t> </a:t>
                      </a:r>
                      <a:r>
                        <a:rPr sz="1100" dirty="0">
                          <a:solidFill>
                            <a:schemeClr val="bg1"/>
                          </a:solidFill>
                          <a:latin typeface="Calibri"/>
                          <a:cs typeface="Calibri"/>
                        </a:rPr>
                        <a:t>4</a:t>
                      </a:r>
                      <a:r>
                        <a:rPr sz="1100" spc="-5" dirty="0">
                          <a:solidFill>
                            <a:schemeClr val="bg1"/>
                          </a:solidFill>
                          <a:latin typeface="Calibri"/>
                          <a:cs typeface="Calibri"/>
                        </a:rPr>
                        <a:t>.</a:t>
                      </a:r>
                      <a:r>
                        <a:rPr sz="1100" dirty="0">
                          <a:solidFill>
                            <a:schemeClr val="bg1"/>
                          </a:solidFill>
                          <a:latin typeface="Calibri"/>
                          <a:cs typeface="Calibri"/>
                        </a:rPr>
                        <a:t>000)</a:t>
                      </a:r>
                      <a:endParaRPr sz="1100">
                        <a:solidFill>
                          <a:schemeClr val="bg1"/>
                        </a:solidFill>
                        <a:latin typeface="Calibri"/>
                        <a:cs typeface="Calibri"/>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265430">
                <a:tc>
                  <a:txBody>
                    <a:bodyPr/>
                    <a:lstStyle/>
                    <a:p>
                      <a:pPr algn="ctr">
                        <a:lnSpc>
                          <a:spcPct val="100000"/>
                        </a:lnSpc>
                      </a:pPr>
                      <a:r>
                        <a:rPr sz="1100" dirty="0">
                          <a:solidFill>
                            <a:schemeClr val="bg1"/>
                          </a:solidFill>
                          <a:latin typeface="Calibri"/>
                          <a:cs typeface="Calibri"/>
                        </a:rPr>
                        <a:t>40</a:t>
                      </a:r>
                      <a:r>
                        <a:rPr sz="1100" spc="-5" dirty="0">
                          <a:solidFill>
                            <a:schemeClr val="bg1"/>
                          </a:solidFill>
                          <a:latin typeface="Calibri"/>
                          <a:cs typeface="Calibri"/>
                        </a:rPr>
                        <a:t> </a:t>
                      </a:r>
                      <a:r>
                        <a:rPr sz="1100" spc="5" dirty="0">
                          <a:solidFill>
                            <a:schemeClr val="bg1"/>
                          </a:solidFill>
                          <a:latin typeface="Calibri"/>
                          <a:cs typeface="Calibri"/>
                        </a:rPr>
                        <a:t>o</a:t>
                      </a:r>
                      <a:r>
                        <a:rPr sz="1100" spc="-5" dirty="0">
                          <a:solidFill>
                            <a:schemeClr val="bg1"/>
                          </a:solidFill>
                          <a:latin typeface="Calibri"/>
                          <a:cs typeface="Calibri"/>
                        </a:rPr>
                        <a:t>re</a:t>
                      </a:r>
                      <a:endParaRPr sz="1100">
                        <a:solidFill>
                          <a:schemeClr val="bg1"/>
                        </a:solidFill>
                        <a:latin typeface="Calibri"/>
                        <a:cs typeface="Calibri"/>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300990">
                        <a:lnSpc>
                          <a:spcPct val="100000"/>
                        </a:lnSpc>
                      </a:pPr>
                      <a:r>
                        <a:rPr sz="1100" dirty="0">
                          <a:solidFill>
                            <a:schemeClr val="bg1"/>
                          </a:solidFill>
                          <a:latin typeface="Calibri"/>
                          <a:cs typeface="Calibri"/>
                        </a:rPr>
                        <a:t>20</a:t>
                      </a:r>
                      <a:r>
                        <a:rPr sz="1100" spc="-5" dirty="0">
                          <a:solidFill>
                            <a:schemeClr val="bg1"/>
                          </a:solidFill>
                          <a:latin typeface="Calibri"/>
                          <a:cs typeface="Calibri"/>
                        </a:rPr>
                        <a:t> </a:t>
                      </a:r>
                      <a:r>
                        <a:rPr sz="1100" spc="5" dirty="0">
                          <a:solidFill>
                            <a:schemeClr val="bg1"/>
                          </a:solidFill>
                          <a:latin typeface="Calibri"/>
                          <a:cs typeface="Calibri"/>
                        </a:rPr>
                        <a:t>o</a:t>
                      </a:r>
                      <a:r>
                        <a:rPr sz="1100" spc="-5" dirty="0">
                          <a:solidFill>
                            <a:schemeClr val="bg1"/>
                          </a:solidFill>
                          <a:latin typeface="Calibri"/>
                          <a:cs typeface="Calibri"/>
                        </a:rPr>
                        <a:t>r</a:t>
                      </a:r>
                      <a:r>
                        <a:rPr sz="1100" dirty="0">
                          <a:solidFill>
                            <a:schemeClr val="bg1"/>
                          </a:solidFill>
                          <a:latin typeface="Calibri"/>
                          <a:cs typeface="Calibri"/>
                        </a:rPr>
                        <a:t>e</a:t>
                      </a:r>
                      <a:r>
                        <a:rPr sz="1100" spc="-20" dirty="0">
                          <a:solidFill>
                            <a:schemeClr val="bg1"/>
                          </a:solidFill>
                          <a:latin typeface="Calibri"/>
                          <a:cs typeface="Calibri"/>
                        </a:rPr>
                        <a:t> </a:t>
                      </a:r>
                      <a:r>
                        <a:rPr sz="1100" dirty="0">
                          <a:solidFill>
                            <a:schemeClr val="bg1"/>
                          </a:solidFill>
                          <a:latin typeface="Calibri"/>
                          <a:cs typeface="Calibri"/>
                        </a:rPr>
                        <a:t>(50%)</a:t>
                      </a:r>
                      <a:endParaRPr sz="11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236854">
                        <a:lnSpc>
                          <a:spcPct val="100000"/>
                        </a:lnSpc>
                      </a:pPr>
                      <a:r>
                        <a:rPr sz="1100" dirty="0">
                          <a:solidFill>
                            <a:schemeClr val="bg1"/>
                          </a:solidFill>
                          <a:latin typeface="Calibri"/>
                          <a:cs typeface="Calibri"/>
                        </a:rPr>
                        <a:t>D</a:t>
                      </a:r>
                      <a:r>
                        <a:rPr sz="1100" spc="-5" dirty="0">
                          <a:solidFill>
                            <a:schemeClr val="bg1"/>
                          </a:solidFill>
                          <a:latin typeface="Calibri"/>
                          <a:cs typeface="Calibri"/>
                        </a:rPr>
                        <a:t>a</a:t>
                      </a:r>
                      <a:r>
                        <a:rPr sz="1100" dirty="0">
                          <a:solidFill>
                            <a:schemeClr val="bg1"/>
                          </a:solidFill>
                          <a:latin typeface="Calibri"/>
                          <a:cs typeface="Calibri"/>
                        </a:rPr>
                        <a:t>l</a:t>
                      </a:r>
                      <a:r>
                        <a:rPr sz="1100" spc="-15" dirty="0">
                          <a:solidFill>
                            <a:schemeClr val="bg1"/>
                          </a:solidFill>
                          <a:latin typeface="Calibri"/>
                          <a:cs typeface="Calibri"/>
                        </a:rPr>
                        <a:t> </a:t>
                      </a:r>
                      <a:r>
                        <a:rPr sz="1100" dirty="0">
                          <a:solidFill>
                            <a:schemeClr val="bg1"/>
                          </a:solidFill>
                          <a:latin typeface="Calibri"/>
                          <a:cs typeface="Calibri"/>
                        </a:rPr>
                        <a:t>3</a:t>
                      </a:r>
                      <a:r>
                        <a:rPr sz="1100" spc="5" dirty="0">
                          <a:solidFill>
                            <a:schemeClr val="bg1"/>
                          </a:solidFill>
                          <a:latin typeface="Calibri"/>
                          <a:cs typeface="Calibri"/>
                        </a:rPr>
                        <a:t>/</a:t>
                      </a:r>
                      <a:r>
                        <a:rPr sz="1100" dirty="0">
                          <a:solidFill>
                            <a:schemeClr val="bg1"/>
                          </a:solidFill>
                          <a:latin typeface="Calibri"/>
                          <a:cs typeface="Calibri"/>
                        </a:rPr>
                        <a:t>10</a:t>
                      </a:r>
                      <a:r>
                        <a:rPr sz="1100" spc="-10" dirty="0">
                          <a:solidFill>
                            <a:schemeClr val="bg1"/>
                          </a:solidFill>
                          <a:latin typeface="Calibri"/>
                          <a:cs typeface="Calibri"/>
                        </a:rPr>
                        <a:t>/2</a:t>
                      </a:r>
                      <a:r>
                        <a:rPr sz="1100" dirty="0">
                          <a:solidFill>
                            <a:schemeClr val="bg1"/>
                          </a:solidFill>
                          <a:latin typeface="Calibri"/>
                          <a:cs typeface="Calibri"/>
                        </a:rPr>
                        <a:t>0</a:t>
                      </a:r>
                      <a:r>
                        <a:rPr sz="1100" spc="-10" dirty="0">
                          <a:solidFill>
                            <a:schemeClr val="bg1"/>
                          </a:solidFill>
                          <a:latin typeface="Calibri"/>
                          <a:cs typeface="Calibri"/>
                        </a:rPr>
                        <a:t>1</a:t>
                      </a:r>
                      <a:r>
                        <a:rPr sz="1100" dirty="0">
                          <a:solidFill>
                            <a:schemeClr val="bg1"/>
                          </a:solidFill>
                          <a:latin typeface="Calibri"/>
                          <a:cs typeface="Calibri"/>
                        </a:rPr>
                        <a:t>4</a:t>
                      </a:r>
                      <a:endParaRPr sz="11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algn="ctr">
                        <a:lnSpc>
                          <a:spcPct val="100000"/>
                        </a:lnSpc>
                      </a:pPr>
                      <a:r>
                        <a:rPr sz="1100" dirty="0">
                          <a:solidFill>
                            <a:schemeClr val="bg1"/>
                          </a:solidFill>
                          <a:latin typeface="Calibri"/>
                          <a:cs typeface="Calibri"/>
                        </a:rPr>
                        <a:t>/</a:t>
                      </a: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r>
            </a:tbl>
          </a:graphicData>
        </a:graphic>
      </p:graphicFrame>
      <p:pic>
        <p:nvPicPr>
          <p:cNvPr id="10"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696616"/>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112568"/>
          </a:xfrm>
          <a:ln>
            <a:solidFill>
              <a:schemeClr val="accent1"/>
            </a:solidFill>
          </a:ln>
        </p:spPr>
        <p:txBody>
          <a:bodyPr/>
          <a:lstStyle/>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eaLnBrk="1" hangingPunct="1"/>
            <a:endParaRPr lang="it-IT" altLang="it-IT" sz="2000" b="1" dirty="0">
              <a:solidFill>
                <a:schemeClr val="bg1"/>
              </a:solidFill>
            </a:endParaRPr>
          </a:p>
          <a:p>
            <a:pPr eaLnBrk="1" hangingPunct="1"/>
            <a:r>
              <a:rPr lang="it-IT" altLang="it-IT" sz="2000" b="1" dirty="0" smtClean="0">
                <a:solidFill>
                  <a:schemeClr val="bg1"/>
                </a:solidFill>
              </a:rPr>
              <a:t>Trasformazione </a:t>
            </a:r>
            <a:r>
              <a:rPr lang="it-IT" altLang="it-IT" sz="2000" b="1" dirty="0">
                <a:solidFill>
                  <a:schemeClr val="bg1"/>
                </a:solidFill>
              </a:rPr>
              <a:t>a tempo indeterminato</a:t>
            </a:r>
          </a:p>
          <a:p>
            <a:pPr eaLnBrk="1" hangingPunct="1"/>
            <a:endParaRPr lang="it-IT" altLang="it-IT" sz="2000" b="1" dirty="0">
              <a:solidFill>
                <a:schemeClr val="bg1"/>
              </a:solidFill>
            </a:endParaRPr>
          </a:p>
          <a:p>
            <a:pPr eaLnBrk="1" hangingPunct="1"/>
            <a:r>
              <a:rPr lang="it-IT" altLang="it-IT" sz="2000" dirty="0">
                <a:solidFill>
                  <a:schemeClr val="bg1"/>
                </a:solidFill>
              </a:rPr>
              <a:t>In  caso  di  trasformazione    a  tempo  indeterminato  di  un rapporto  a  tempo  determinato  per  il  quale  il  datore  di lavoro  abbia  già  fruito  del  relativo  bonus,  lo  stesso  </a:t>
            </a:r>
            <a:r>
              <a:rPr lang="it-IT" altLang="it-IT" sz="2000" b="1" dirty="0">
                <a:solidFill>
                  <a:schemeClr val="bg1"/>
                </a:solidFill>
              </a:rPr>
              <a:t>potrà fruire  del  bonus  nel  limite  della  differenza  </a:t>
            </a:r>
            <a:r>
              <a:rPr lang="it-IT" altLang="it-IT" sz="2000" dirty="0">
                <a:solidFill>
                  <a:schemeClr val="bg1"/>
                </a:solidFill>
              </a:rPr>
              <a:t>di  quanto  già fruito in precedenza.</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452</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379766" y="1887489"/>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sp>
        <p:nvSpPr>
          <p:cNvPr id="2" name="Freccia in giù 1"/>
          <p:cNvSpPr/>
          <p:nvPr/>
        </p:nvSpPr>
        <p:spPr>
          <a:xfrm>
            <a:off x="4381912" y="2175521"/>
            <a:ext cx="484632" cy="66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995452"/>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112568"/>
          </a:xfrm>
          <a:ln>
            <a:solidFill>
              <a:schemeClr val="accent1"/>
            </a:solidFill>
          </a:ln>
        </p:spPr>
        <p:txBody>
          <a:bodyPr/>
          <a:lstStyle/>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eaLnBrk="1" hangingPunct="1"/>
            <a:endParaRPr lang="it-IT" altLang="it-IT" sz="2000" b="1" dirty="0">
              <a:solidFill>
                <a:schemeClr val="bg1"/>
              </a:solidFill>
            </a:endParaRPr>
          </a:p>
          <a:p>
            <a:pPr eaLnBrk="1" hangingPunct="1"/>
            <a:r>
              <a:rPr lang="it-IT" altLang="it-IT" sz="2000" b="1" dirty="0">
                <a:solidFill>
                  <a:schemeClr val="bg1"/>
                </a:solidFill>
              </a:rPr>
              <a:t>Trasformazione a tempo indeterminato</a:t>
            </a:r>
          </a:p>
          <a:p>
            <a:pPr eaLnBrk="1" hangingPunct="1"/>
            <a:endParaRPr lang="it-IT" altLang="it-IT" sz="2000" b="1" dirty="0">
              <a:solidFill>
                <a:schemeClr val="bg1"/>
              </a:solidFill>
            </a:endParaRPr>
          </a:p>
          <a:p>
            <a:pPr algn="just" eaLnBrk="1" hangingPunct="1"/>
            <a:r>
              <a:rPr lang="it-IT" altLang="it-IT" sz="2000" dirty="0">
                <a:solidFill>
                  <a:schemeClr val="bg1"/>
                </a:solidFill>
              </a:rPr>
              <a:t>Per  poter  fruire  del  bonus  “residuale”  sopra  descritto  è comunque   necessario   che   la   </a:t>
            </a:r>
            <a:r>
              <a:rPr lang="it-IT" altLang="it-IT" sz="2000" b="1" dirty="0">
                <a:solidFill>
                  <a:schemeClr val="bg1"/>
                </a:solidFill>
              </a:rPr>
              <a:t>trasformazione</a:t>
            </a:r>
            <a:r>
              <a:rPr lang="it-IT" altLang="it-IT" sz="2000" dirty="0">
                <a:solidFill>
                  <a:schemeClr val="bg1"/>
                </a:solidFill>
              </a:rPr>
              <a:t>   a   tempo indeterminato    avvenga    </a:t>
            </a:r>
            <a:r>
              <a:rPr lang="it-IT" altLang="it-IT" sz="2000" b="1" dirty="0">
                <a:solidFill>
                  <a:schemeClr val="bg1"/>
                </a:solidFill>
              </a:rPr>
              <a:t>entro    i    termini    di    scadenza </a:t>
            </a:r>
            <a:r>
              <a:rPr lang="it-IT" altLang="it-IT" sz="2000" dirty="0">
                <a:solidFill>
                  <a:schemeClr val="bg1"/>
                </a:solidFill>
              </a:rPr>
              <a:t>originariamente fissati del rapporto a tempo determinato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453</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379766" y="1887489"/>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sp>
        <p:nvSpPr>
          <p:cNvPr id="3" name="Freccia in giù 2"/>
          <p:cNvSpPr/>
          <p:nvPr/>
        </p:nvSpPr>
        <p:spPr>
          <a:xfrm>
            <a:off x="4382268" y="1887488"/>
            <a:ext cx="484632" cy="6774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9" name="object 4"/>
          <p:cNvGraphicFramePr>
            <a:graphicFrameLocks noGrp="1"/>
          </p:cNvGraphicFramePr>
          <p:nvPr>
            <p:extLst/>
          </p:nvPr>
        </p:nvGraphicFramePr>
        <p:xfrm>
          <a:off x="1907420" y="5013176"/>
          <a:ext cx="5434328" cy="1251583"/>
        </p:xfrm>
        <a:graphic>
          <a:graphicData uri="http://schemas.openxmlformats.org/drawingml/2006/table">
            <a:tbl>
              <a:tblPr firstRow="1" bandRow="1">
                <a:tableStyleId>{2D5ABB26-0587-4C30-8999-92F81FD0307C}</a:tableStyleId>
              </a:tblPr>
              <a:tblGrid>
                <a:gridCol w="1438275"/>
                <a:gridCol w="1350010"/>
                <a:gridCol w="1323339"/>
                <a:gridCol w="1322704"/>
              </a:tblGrid>
              <a:tr h="273050">
                <a:tc gridSpan="4">
                  <a:txBody>
                    <a:bodyPr/>
                    <a:lstStyle/>
                    <a:p>
                      <a:pPr marL="836294">
                        <a:lnSpc>
                          <a:spcPct val="100000"/>
                        </a:lnSpc>
                      </a:pPr>
                      <a:r>
                        <a:rPr sz="1200" b="1" spc="-10" dirty="0">
                          <a:solidFill>
                            <a:schemeClr val="bg1"/>
                          </a:solidFill>
                          <a:latin typeface="Calibri"/>
                          <a:cs typeface="Calibri"/>
                        </a:rPr>
                        <a:t>E</a:t>
                      </a:r>
                      <a:r>
                        <a:rPr sz="1200" b="1" spc="-5" dirty="0">
                          <a:solidFill>
                            <a:schemeClr val="bg1"/>
                          </a:solidFill>
                          <a:latin typeface="Calibri"/>
                          <a:cs typeface="Calibri"/>
                        </a:rPr>
                        <a:t>S</a:t>
                      </a:r>
                      <a:r>
                        <a:rPr sz="1200" b="1" dirty="0">
                          <a:solidFill>
                            <a:schemeClr val="bg1"/>
                          </a:solidFill>
                          <a:latin typeface="Calibri"/>
                          <a:cs typeface="Calibri"/>
                        </a:rPr>
                        <a:t>E</a:t>
                      </a:r>
                      <a:r>
                        <a:rPr sz="1200" b="1" spc="-5" dirty="0">
                          <a:solidFill>
                            <a:schemeClr val="bg1"/>
                          </a:solidFill>
                          <a:latin typeface="Calibri"/>
                          <a:cs typeface="Calibri"/>
                        </a:rPr>
                        <a:t>MP</a:t>
                      </a:r>
                      <a:r>
                        <a:rPr sz="1200" b="1" dirty="0">
                          <a:solidFill>
                            <a:schemeClr val="bg1"/>
                          </a:solidFill>
                          <a:latin typeface="Calibri"/>
                          <a:cs typeface="Calibri"/>
                        </a:rPr>
                        <a:t>IO</a:t>
                      </a:r>
                      <a:r>
                        <a:rPr sz="1200" b="1" spc="-55" dirty="0">
                          <a:solidFill>
                            <a:schemeClr val="bg1"/>
                          </a:solidFill>
                          <a:latin typeface="Calibri"/>
                          <a:cs typeface="Calibri"/>
                        </a:rPr>
                        <a:t> </a:t>
                      </a:r>
                      <a:r>
                        <a:rPr sz="1200" b="1" dirty="0">
                          <a:solidFill>
                            <a:schemeClr val="bg1"/>
                          </a:solidFill>
                          <a:latin typeface="Calibri"/>
                          <a:cs typeface="Calibri"/>
                        </a:rPr>
                        <a:t>3:</a:t>
                      </a:r>
                      <a:r>
                        <a:rPr sz="1200" b="1" spc="-40" dirty="0">
                          <a:solidFill>
                            <a:schemeClr val="bg1"/>
                          </a:solidFill>
                          <a:latin typeface="Calibri"/>
                          <a:cs typeface="Calibri"/>
                        </a:rPr>
                        <a:t> </a:t>
                      </a:r>
                      <a:r>
                        <a:rPr sz="1200" b="1" spc="5" dirty="0">
                          <a:solidFill>
                            <a:schemeClr val="bg1"/>
                          </a:solidFill>
                          <a:latin typeface="Calibri"/>
                          <a:cs typeface="Calibri"/>
                        </a:rPr>
                        <a:t>T</a:t>
                      </a:r>
                      <a:r>
                        <a:rPr sz="1200" b="1" spc="-5" dirty="0">
                          <a:solidFill>
                            <a:schemeClr val="bg1"/>
                          </a:solidFill>
                          <a:latin typeface="Calibri"/>
                          <a:cs typeface="Calibri"/>
                        </a:rPr>
                        <a:t>R</a:t>
                      </a:r>
                      <a:r>
                        <a:rPr sz="1200" b="1" dirty="0">
                          <a:solidFill>
                            <a:schemeClr val="bg1"/>
                          </a:solidFill>
                          <a:latin typeface="Calibri"/>
                          <a:cs typeface="Calibri"/>
                        </a:rPr>
                        <a:t>A</a:t>
                      </a:r>
                      <a:r>
                        <a:rPr sz="1200" b="1" spc="-5" dirty="0">
                          <a:solidFill>
                            <a:schemeClr val="bg1"/>
                          </a:solidFill>
                          <a:latin typeface="Calibri"/>
                          <a:cs typeface="Calibri"/>
                        </a:rPr>
                        <a:t>S</a:t>
                      </a:r>
                      <a:r>
                        <a:rPr sz="1200" b="1" spc="-15" dirty="0">
                          <a:solidFill>
                            <a:schemeClr val="bg1"/>
                          </a:solidFill>
                          <a:latin typeface="Calibri"/>
                          <a:cs typeface="Calibri"/>
                        </a:rPr>
                        <a:t>F</a:t>
                      </a:r>
                      <a:r>
                        <a:rPr sz="1200" b="1" dirty="0">
                          <a:solidFill>
                            <a:schemeClr val="bg1"/>
                          </a:solidFill>
                          <a:latin typeface="Calibri"/>
                          <a:cs typeface="Calibri"/>
                        </a:rPr>
                        <a:t>O</a:t>
                      </a:r>
                      <a:r>
                        <a:rPr sz="1200" b="1" spc="-5" dirty="0">
                          <a:solidFill>
                            <a:schemeClr val="bg1"/>
                          </a:solidFill>
                          <a:latin typeface="Calibri"/>
                          <a:cs typeface="Calibri"/>
                        </a:rPr>
                        <a:t>RM</a:t>
                      </a:r>
                      <a:r>
                        <a:rPr sz="1200" b="1" spc="-10" dirty="0">
                          <a:solidFill>
                            <a:schemeClr val="bg1"/>
                          </a:solidFill>
                          <a:latin typeface="Calibri"/>
                          <a:cs typeface="Calibri"/>
                        </a:rPr>
                        <a:t>AZ</a:t>
                      </a:r>
                      <a:r>
                        <a:rPr sz="1200" b="1" dirty="0">
                          <a:solidFill>
                            <a:schemeClr val="bg1"/>
                          </a:solidFill>
                          <a:latin typeface="Calibri"/>
                          <a:cs typeface="Calibri"/>
                        </a:rPr>
                        <a:t>I</a:t>
                      </a:r>
                      <a:r>
                        <a:rPr sz="1200" b="1" spc="-10" dirty="0">
                          <a:solidFill>
                            <a:schemeClr val="bg1"/>
                          </a:solidFill>
                          <a:latin typeface="Calibri"/>
                          <a:cs typeface="Calibri"/>
                        </a:rPr>
                        <a:t>O</a:t>
                      </a:r>
                      <a:r>
                        <a:rPr sz="1200" b="1" spc="-15" dirty="0">
                          <a:solidFill>
                            <a:schemeClr val="bg1"/>
                          </a:solidFill>
                          <a:latin typeface="Calibri"/>
                          <a:cs typeface="Calibri"/>
                        </a:rPr>
                        <a:t>N</a:t>
                      </a:r>
                      <a:r>
                        <a:rPr sz="1200" b="1" dirty="0">
                          <a:solidFill>
                            <a:schemeClr val="bg1"/>
                          </a:solidFill>
                          <a:latin typeface="Calibri"/>
                          <a:cs typeface="Calibri"/>
                        </a:rPr>
                        <a:t>E</a:t>
                      </a:r>
                      <a:r>
                        <a:rPr sz="1200" b="1" spc="-55" dirty="0">
                          <a:solidFill>
                            <a:schemeClr val="bg1"/>
                          </a:solidFill>
                          <a:latin typeface="Calibri"/>
                          <a:cs typeface="Calibri"/>
                        </a:rPr>
                        <a:t> </a:t>
                      </a:r>
                      <a:r>
                        <a:rPr sz="1200" b="1" dirty="0">
                          <a:solidFill>
                            <a:schemeClr val="bg1"/>
                          </a:solidFill>
                          <a:latin typeface="Calibri"/>
                          <a:cs typeface="Calibri"/>
                        </a:rPr>
                        <a:t>A</a:t>
                      </a:r>
                      <a:r>
                        <a:rPr sz="1200" b="1" spc="-40" dirty="0">
                          <a:solidFill>
                            <a:schemeClr val="bg1"/>
                          </a:solidFill>
                          <a:latin typeface="Calibri"/>
                          <a:cs typeface="Calibri"/>
                        </a:rPr>
                        <a:t> </a:t>
                      </a:r>
                      <a:r>
                        <a:rPr sz="1200" b="1" spc="5" dirty="0">
                          <a:solidFill>
                            <a:schemeClr val="bg1"/>
                          </a:solidFill>
                          <a:latin typeface="Calibri"/>
                          <a:cs typeface="Calibri"/>
                        </a:rPr>
                        <a:t>T</a:t>
                      </a:r>
                      <a:r>
                        <a:rPr sz="1200" b="1" dirty="0">
                          <a:solidFill>
                            <a:schemeClr val="bg1"/>
                          </a:solidFill>
                          <a:latin typeface="Calibri"/>
                          <a:cs typeface="Calibri"/>
                        </a:rPr>
                        <a:t>E</a:t>
                      </a:r>
                      <a:r>
                        <a:rPr sz="1200" b="1" spc="-5" dirty="0">
                          <a:solidFill>
                            <a:schemeClr val="bg1"/>
                          </a:solidFill>
                          <a:latin typeface="Calibri"/>
                          <a:cs typeface="Calibri"/>
                        </a:rPr>
                        <a:t>MP</a:t>
                      </a:r>
                      <a:r>
                        <a:rPr sz="1200" b="1" dirty="0">
                          <a:solidFill>
                            <a:schemeClr val="bg1"/>
                          </a:solidFill>
                          <a:latin typeface="Calibri"/>
                          <a:cs typeface="Calibri"/>
                        </a:rPr>
                        <a:t>O</a:t>
                      </a:r>
                      <a:r>
                        <a:rPr sz="1200" b="1" spc="-40" dirty="0">
                          <a:solidFill>
                            <a:schemeClr val="bg1"/>
                          </a:solidFill>
                          <a:latin typeface="Calibri"/>
                          <a:cs typeface="Calibri"/>
                        </a:rPr>
                        <a:t> </a:t>
                      </a:r>
                      <a:r>
                        <a:rPr sz="1200" b="1" dirty="0">
                          <a:solidFill>
                            <a:schemeClr val="bg1"/>
                          </a:solidFill>
                          <a:latin typeface="Calibri"/>
                          <a:cs typeface="Calibri"/>
                        </a:rPr>
                        <a:t>IN</a:t>
                      </a:r>
                      <a:r>
                        <a:rPr sz="1200" b="1" spc="-5" dirty="0">
                          <a:solidFill>
                            <a:schemeClr val="bg1"/>
                          </a:solidFill>
                          <a:latin typeface="Calibri"/>
                          <a:cs typeface="Calibri"/>
                        </a:rPr>
                        <a:t>D</a:t>
                      </a:r>
                      <a:r>
                        <a:rPr sz="1200" b="1" dirty="0">
                          <a:solidFill>
                            <a:schemeClr val="bg1"/>
                          </a:solidFill>
                          <a:latin typeface="Calibri"/>
                          <a:cs typeface="Calibri"/>
                        </a:rPr>
                        <a:t>E</a:t>
                      </a:r>
                      <a:r>
                        <a:rPr sz="1200" b="1" spc="5" dirty="0">
                          <a:solidFill>
                            <a:schemeClr val="bg1"/>
                          </a:solidFill>
                          <a:latin typeface="Calibri"/>
                          <a:cs typeface="Calibri"/>
                        </a:rPr>
                        <a:t>T</a:t>
                      </a:r>
                      <a:r>
                        <a:rPr sz="1200" b="1" dirty="0">
                          <a:solidFill>
                            <a:schemeClr val="bg1"/>
                          </a:solidFill>
                          <a:latin typeface="Calibri"/>
                          <a:cs typeface="Calibri"/>
                        </a:rPr>
                        <a:t>E</a:t>
                      </a:r>
                      <a:r>
                        <a:rPr sz="1200" b="1" spc="-5" dirty="0">
                          <a:solidFill>
                            <a:schemeClr val="bg1"/>
                          </a:solidFill>
                          <a:latin typeface="Calibri"/>
                          <a:cs typeface="Calibri"/>
                        </a:rPr>
                        <a:t>RM</a:t>
                      </a:r>
                      <a:r>
                        <a:rPr sz="1200" b="1" dirty="0">
                          <a:solidFill>
                            <a:schemeClr val="bg1"/>
                          </a:solidFill>
                          <a:latin typeface="Calibri"/>
                          <a:cs typeface="Calibri"/>
                        </a:rPr>
                        <a:t>IN</a:t>
                      </a:r>
                      <a:r>
                        <a:rPr sz="1200" b="1" spc="-105" dirty="0">
                          <a:solidFill>
                            <a:schemeClr val="bg1"/>
                          </a:solidFill>
                          <a:latin typeface="Calibri"/>
                          <a:cs typeface="Calibri"/>
                        </a:rPr>
                        <a:t>A</a:t>
                      </a:r>
                      <a:r>
                        <a:rPr sz="1200" b="1" spc="-35" dirty="0">
                          <a:solidFill>
                            <a:schemeClr val="bg1"/>
                          </a:solidFill>
                          <a:latin typeface="Calibri"/>
                          <a:cs typeface="Calibri"/>
                        </a:rPr>
                        <a:t>T</a:t>
                      </a:r>
                      <a:r>
                        <a:rPr sz="1200" b="1" dirty="0">
                          <a:solidFill>
                            <a:schemeClr val="bg1"/>
                          </a:solidFill>
                          <a:latin typeface="Calibri"/>
                          <a:cs typeface="Calibri"/>
                        </a:rPr>
                        <a:t>O</a:t>
                      </a:r>
                      <a:endParaRPr sz="1200" dirty="0">
                        <a:solidFill>
                          <a:schemeClr val="bg1"/>
                        </a:solidFill>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71144">
                <a:tc gridSpan="2">
                  <a:txBody>
                    <a:bodyPr/>
                    <a:lstStyle/>
                    <a:p>
                      <a:pPr marL="741680">
                        <a:lnSpc>
                          <a:spcPct val="100000"/>
                        </a:lnSpc>
                      </a:pPr>
                      <a:r>
                        <a:rPr sz="1200" b="1" spc="-105" dirty="0">
                          <a:solidFill>
                            <a:schemeClr val="bg1"/>
                          </a:solidFill>
                          <a:latin typeface="Calibri"/>
                          <a:cs typeface="Calibri"/>
                        </a:rPr>
                        <a:t>T</a:t>
                      </a:r>
                      <a:r>
                        <a:rPr sz="1200" b="1" spc="-5" dirty="0">
                          <a:solidFill>
                            <a:schemeClr val="bg1"/>
                          </a:solidFill>
                          <a:latin typeface="Calibri"/>
                          <a:cs typeface="Calibri"/>
                        </a:rPr>
                        <a:t>em</a:t>
                      </a:r>
                      <a:r>
                        <a:rPr sz="1200" b="1" dirty="0">
                          <a:solidFill>
                            <a:schemeClr val="bg1"/>
                          </a:solidFill>
                          <a:latin typeface="Calibri"/>
                          <a:cs typeface="Calibri"/>
                        </a:rPr>
                        <a:t>po</a:t>
                      </a:r>
                      <a:r>
                        <a:rPr sz="1200" b="1" spc="-55" dirty="0">
                          <a:solidFill>
                            <a:schemeClr val="bg1"/>
                          </a:solidFill>
                          <a:latin typeface="Calibri"/>
                          <a:cs typeface="Calibri"/>
                        </a:rPr>
                        <a:t> </a:t>
                      </a:r>
                      <a:r>
                        <a:rPr sz="1200" b="1" dirty="0">
                          <a:solidFill>
                            <a:schemeClr val="bg1"/>
                          </a:solidFill>
                          <a:latin typeface="Calibri"/>
                          <a:cs typeface="Calibri"/>
                        </a:rPr>
                        <a:t>d</a:t>
                      </a:r>
                      <a:r>
                        <a:rPr sz="1200" b="1" spc="-20" dirty="0">
                          <a:solidFill>
                            <a:schemeClr val="bg1"/>
                          </a:solidFill>
                          <a:latin typeface="Calibri"/>
                          <a:cs typeface="Calibri"/>
                        </a:rPr>
                        <a:t>e</a:t>
                      </a:r>
                      <a:r>
                        <a:rPr sz="1200" b="1" spc="-10" dirty="0">
                          <a:solidFill>
                            <a:schemeClr val="bg1"/>
                          </a:solidFill>
                          <a:latin typeface="Calibri"/>
                          <a:cs typeface="Calibri"/>
                        </a:rPr>
                        <a:t>t</a:t>
                      </a:r>
                      <a:r>
                        <a:rPr sz="1200" b="1" spc="-5" dirty="0">
                          <a:solidFill>
                            <a:schemeClr val="bg1"/>
                          </a:solidFill>
                          <a:latin typeface="Calibri"/>
                          <a:cs typeface="Calibri"/>
                        </a:rPr>
                        <a:t>e</a:t>
                      </a:r>
                      <a:r>
                        <a:rPr sz="1200" b="1" spc="5" dirty="0">
                          <a:solidFill>
                            <a:schemeClr val="bg1"/>
                          </a:solidFill>
                          <a:latin typeface="Calibri"/>
                          <a:cs typeface="Calibri"/>
                        </a:rPr>
                        <a:t>r</a:t>
                      </a:r>
                      <a:r>
                        <a:rPr sz="1200" b="1" spc="-5" dirty="0">
                          <a:solidFill>
                            <a:schemeClr val="bg1"/>
                          </a:solidFill>
                          <a:latin typeface="Calibri"/>
                          <a:cs typeface="Calibri"/>
                        </a:rPr>
                        <a:t>m</a:t>
                      </a:r>
                      <a:r>
                        <a:rPr sz="1200" b="1" spc="-10" dirty="0">
                          <a:solidFill>
                            <a:schemeClr val="bg1"/>
                          </a:solidFill>
                          <a:latin typeface="Calibri"/>
                          <a:cs typeface="Calibri"/>
                        </a:rPr>
                        <a:t>i</a:t>
                      </a:r>
                      <a:r>
                        <a:rPr sz="1200" b="1" dirty="0">
                          <a:solidFill>
                            <a:schemeClr val="bg1"/>
                          </a:solidFill>
                          <a:latin typeface="Calibri"/>
                          <a:cs typeface="Calibri"/>
                        </a:rPr>
                        <a:t>n</a:t>
                      </a:r>
                      <a:r>
                        <a:rPr sz="1200" b="1" spc="-20" dirty="0">
                          <a:solidFill>
                            <a:schemeClr val="bg1"/>
                          </a:solidFill>
                          <a:latin typeface="Calibri"/>
                          <a:cs typeface="Calibri"/>
                        </a:rPr>
                        <a:t>at</a:t>
                      </a:r>
                      <a:r>
                        <a:rPr sz="1200" b="1" dirty="0">
                          <a:solidFill>
                            <a:schemeClr val="bg1"/>
                          </a:solidFill>
                          <a:latin typeface="Calibri"/>
                          <a:cs typeface="Calibri"/>
                        </a:rPr>
                        <a:t>o</a:t>
                      </a:r>
                      <a:endParaRPr sz="1200">
                        <a:solidFill>
                          <a:schemeClr val="bg1"/>
                        </a:solidFill>
                        <a:latin typeface="Calibri"/>
                        <a:cs typeface="Calibri"/>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618490">
                        <a:lnSpc>
                          <a:spcPct val="100000"/>
                        </a:lnSpc>
                      </a:pPr>
                      <a:r>
                        <a:rPr sz="1200" b="1" spc="-105" dirty="0">
                          <a:solidFill>
                            <a:schemeClr val="bg1"/>
                          </a:solidFill>
                          <a:latin typeface="Calibri"/>
                          <a:cs typeface="Calibri"/>
                        </a:rPr>
                        <a:t>T</a:t>
                      </a:r>
                      <a:r>
                        <a:rPr sz="1200" b="1" spc="-5" dirty="0">
                          <a:solidFill>
                            <a:schemeClr val="bg1"/>
                          </a:solidFill>
                          <a:latin typeface="Calibri"/>
                          <a:cs typeface="Calibri"/>
                        </a:rPr>
                        <a:t>em</a:t>
                      </a:r>
                      <a:r>
                        <a:rPr sz="1200" b="1" dirty="0">
                          <a:solidFill>
                            <a:schemeClr val="bg1"/>
                          </a:solidFill>
                          <a:latin typeface="Calibri"/>
                          <a:cs typeface="Calibri"/>
                        </a:rPr>
                        <a:t>po</a:t>
                      </a:r>
                      <a:r>
                        <a:rPr sz="1200" b="1" spc="-65" dirty="0">
                          <a:solidFill>
                            <a:schemeClr val="bg1"/>
                          </a:solidFill>
                          <a:latin typeface="Calibri"/>
                          <a:cs typeface="Calibri"/>
                        </a:rPr>
                        <a:t> </a:t>
                      </a:r>
                      <a:r>
                        <a:rPr sz="1200" b="1" spc="5" dirty="0">
                          <a:solidFill>
                            <a:schemeClr val="bg1"/>
                          </a:solidFill>
                          <a:latin typeface="Calibri"/>
                          <a:cs typeface="Calibri"/>
                        </a:rPr>
                        <a:t>i</a:t>
                      </a:r>
                      <a:r>
                        <a:rPr sz="1200" b="1" dirty="0">
                          <a:solidFill>
                            <a:schemeClr val="bg1"/>
                          </a:solidFill>
                          <a:latin typeface="Calibri"/>
                          <a:cs typeface="Calibri"/>
                        </a:rPr>
                        <a:t>nd</a:t>
                      </a:r>
                      <a:r>
                        <a:rPr sz="1200" b="1" spc="-20" dirty="0">
                          <a:solidFill>
                            <a:schemeClr val="bg1"/>
                          </a:solidFill>
                          <a:latin typeface="Calibri"/>
                          <a:cs typeface="Calibri"/>
                        </a:rPr>
                        <a:t>e</a:t>
                      </a:r>
                      <a:r>
                        <a:rPr sz="1200" b="1" spc="-10" dirty="0">
                          <a:solidFill>
                            <a:schemeClr val="bg1"/>
                          </a:solidFill>
                          <a:latin typeface="Calibri"/>
                          <a:cs typeface="Calibri"/>
                        </a:rPr>
                        <a:t>t</a:t>
                      </a:r>
                      <a:r>
                        <a:rPr sz="1200" b="1" spc="-5" dirty="0">
                          <a:solidFill>
                            <a:schemeClr val="bg1"/>
                          </a:solidFill>
                          <a:latin typeface="Calibri"/>
                          <a:cs typeface="Calibri"/>
                        </a:rPr>
                        <a:t>e</a:t>
                      </a:r>
                      <a:r>
                        <a:rPr sz="1200" b="1" spc="5" dirty="0">
                          <a:solidFill>
                            <a:schemeClr val="bg1"/>
                          </a:solidFill>
                          <a:latin typeface="Calibri"/>
                          <a:cs typeface="Calibri"/>
                        </a:rPr>
                        <a:t>r</a:t>
                      </a:r>
                      <a:r>
                        <a:rPr sz="1200" b="1" spc="-20" dirty="0">
                          <a:solidFill>
                            <a:schemeClr val="bg1"/>
                          </a:solidFill>
                          <a:latin typeface="Calibri"/>
                          <a:cs typeface="Calibri"/>
                        </a:rPr>
                        <a:t>m</a:t>
                      </a:r>
                      <a:r>
                        <a:rPr sz="1200" b="1" spc="5" dirty="0">
                          <a:solidFill>
                            <a:schemeClr val="bg1"/>
                          </a:solidFill>
                          <a:latin typeface="Calibri"/>
                          <a:cs typeface="Calibri"/>
                        </a:rPr>
                        <a:t>i</a:t>
                      </a:r>
                      <a:r>
                        <a:rPr sz="1200" b="1" dirty="0">
                          <a:solidFill>
                            <a:schemeClr val="bg1"/>
                          </a:solidFill>
                          <a:latin typeface="Calibri"/>
                          <a:cs typeface="Calibri"/>
                        </a:rPr>
                        <a:t>n</a:t>
                      </a:r>
                      <a:r>
                        <a:rPr sz="1200" b="1" spc="-30" dirty="0">
                          <a:solidFill>
                            <a:schemeClr val="bg1"/>
                          </a:solidFill>
                          <a:latin typeface="Calibri"/>
                          <a:cs typeface="Calibri"/>
                        </a:rPr>
                        <a:t>a</a:t>
                      </a:r>
                      <a:r>
                        <a:rPr sz="1200" b="1" spc="-20" dirty="0">
                          <a:solidFill>
                            <a:schemeClr val="bg1"/>
                          </a:solidFill>
                          <a:latin typeface="Calibri"/>
                          <a:cs typeface="Calibri"/>
                        </a:rPr>
                        <a:t>t</a:t>
                      </a:r>
                      <a:r>
                        <a:rPr sz="1200" b="1" dirty="0">
                          <a:solidFill>
                            <a:schemeClr val="bg1"/>
                          </a:solidFill>
                          <a:latin typeface="Calibri"/>
                          <a:cs typeface="Calibri"/>
                        </a:rPr>
                        <a:t>o</a:t>
                      </a:r>
                      <a:endParaRPr sz="1200">
                        <a:solidFill>
                          <a:schemeClr val="bg1"/>
                        </a:solidFill>
                        <a:latin typeface="Calibri"/>
                        <a:cs typeface="Calibri"/>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r>
              <a:tr h="271145">
                <a:tc>
                  <a:txBody>
                    <a:bodyPr/>
                    <a:lstStyle/>
                    <a:p>
                      <a:pPr marL="452120">
                        <a:lnSpc>
                          <a:spcPct val="100000"/>
                        </a:lnSpc>
                      </a:pPr>
                      <a:r>
                        <a:rPr sz="1200" b="1" spc="-30" dirty="0">
                          <a:solidFill>
                            <a:schemeClr val="bg1"/>
                          </a:solidFill>
                          <a:latin typeface="Calibri"/>
                          <a:cs typeface="Calibri"/>
                        </a:rPr>
                        <a:t>P</a:t>
                      </a:r>
                      <a:r>
                        <a:rPr sz="1200" b="1" spc="-5" dirty="0">
                          <a:solidFill>
                            <a:schemeClr val="bg1"/>
                          </a:solidFill>
                          <a:latin typeface="Calibri"/>
                          <a:cs typeface="Calibri"/>
                        </a:rPr>
                        <a:t>e</a:t>
                      </a:r>
                      <a:r>
                        <a:rPr sz="1200" b="1" spc="5" dirty="0">
                          <a:solidFill>
                            <a:schemeClr val="bg1"/>
                          </a:solidFill>
                          <a:latin typeface="Calibri"/>
                          <a:cs typeface="Calibri"/>
                        </a:rPr>
                        <a:t>ri</a:t>
                      </a:r>
                      <a:r>
                        <a:rPr sz="1200" b="1" dirty="0">
                          <a:solidFill>
                            <a:schemeClr val="bg1"/>
                          </a:solidFill>
                          <a:latin typeface="Calibri"/>
                          <a:cs typeface="Calibri"/>
                        </a:rPr>
                        <a:t>odo</a:t>
                      </a:r>
                      <a:endParaRPr sz="1200">
                        <a:solidFill>
                          <a:schemeClr val="bg1"/>
                        </a:solidFill>
                        <a:latin typeface="Calibri"/>
                        <a:cs typeface="Calibri"/>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pPr>
                      <a:r>
                        <a:rPr sz="1200" b="1" spc="-5" dirty="0">
                          <a:solidFill>
                            <a:schemeClr val="bg1"/>
                          </a:solidFill>
                          <a:latin typeface="Calibri"/>
                          <a:cs typeface="Calibri"/>
                        </a:rPr>
                        <a:t>B</a:t>
                      </a:r>
                      <a:r>
                        <a:rPr sz="1200" b="1" dirty="0">
                          <a:solidFill>
                            <a:schemeClr val="bg1"/>
                          </a:solidFill>
                          <a:latin typeface="Calibri"/>
                          <a:cs typeface="Calibri"/>
                        </a:rPr>
                        <a:t>onus</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56210">
                        <a:lnSpc>
                          <a:spcPct val="100000"/>
                        </a:lnSpc>
                      </a:pPr>
                      <a:r>
                        <a:rPr sz="1200" b="1" spc="-55" dirty="0">
                          <a:solidFill>
                            <a:schemeClr val="bg1"/>
                          </a:solidFill>
                          <a:latin typeface="Calibri"/>
                          <a:cs typeface="Calibri"/>
                        </a:rPr>
                        <a:t>T</a:t>
                      </a:r>
                      <a:r>
                        <a:rPr sz="1200" b="1" spc="-20" dirty="0">
                          <a:solidFill>
                            <a:schemeClr val="bg1"/>
                          </a:solidFill>
                          <a:latin typeface="Calibri"/>
                          <a:cs typeface="Calibri"/>
                        </a:rPr>
                        <a:t>r</a:t>
                      </a:r>
                      <a:r>
                        <a:rPr sz="1200" b="1" spc="-5" dirty="0">
                          <a:solidFill>
                            <a:schemeClr val="bg1"/>
                          </a:solidFill>
                          <a:latin typeface="Calibri"/>
                          <a:cs typeface="Calibri"/>
                        </a:rPr>
                        <a:t>a</a:t>
                      </a:r>
                      <a:r>
                        <a:rPr sz="1200" b="1" spc="-15" dirty="0">
                          <a:solidFill>
                            <a:schemeClr val="bg1"/>
                          </a:solidFill>
                          <a:latin typeface="Calibri"/>
                          <a:cs typeface="Calibri"/>
                        </a:rPr>
                        <a:t>s</a:t>
                      </a:r>
                      <a:r>
                        <a:rPr sz="1200" b="1" spc="-10" dirty="0">
                          <a:solidFill>
                            <a:schemeClr val="bg1"/>
                          </a:solidFill>
                          <a:latin typeface="Calibri"/>
                          <a:cs typeface="Calibri"/>
                        </a:rPr>
                        <a:t>f</a:t>
                      </a:r>
                      <a:r>
                        <a:rPr sz="1200" b="1" dirty="0">
                          <a:solidFill>
                            <a:schemeClr val="bg1"/>
                          </a:solidFill>
                          <a:latin typeface="Calibri"/>
                          <a:cs typeface="Calibri"/>
                        </a:rPr>
                        <a:t>o</a:t>
                      </a:r>
                      <a:r>
                        <a:rPr sz="1200" b="1" spc="5" dirty="0">
                          <a:solidFill>
                            <a:schemeClr val="bg1"/>
                          </a:solidFill>
                          <a:latin typeface="Calibri"/>
                          <a:cs typeface="Calibri"/>
                        </a:rPr>
                        <a:t>r</a:t>
                      </a:r>
                      <a:r>
                        <a:rPr sz="1200" b="1" spc="-5" dirty="0">
                          <a:solidFill>
                            <a:schemeClr val="bg1"/>
                          </a:solidFill>
                          <a:latin typeface="Calibri"/>
                          <a:cs typeface="Calibri"/>
                        </a:rPr>
                        <a:t>ma</a:t>
                      </a:r>
                      <a:r>
                        <a:rPr sz="1200" b="1" dirty="0">
                          <a:solidFill>
                            <a:schemeClr val="bg1"/>
                          </a:solidFill>
                          <a:latin typeface="Calibri"/>
                          <a:cs typeface="Calibri"/>
                        </a:rPr>
                        <a:t>z</a:t>
                      </a:r>
                      <a:r>
                        <a:rPr sz="1200" b="1" spc="5" dirty="0">
                          <a:solidFill>
                            <a:schemeClr val="bg1"/>
                          </a:solidFill>
                          <a:latin typeface="Calibri"/>
                          <a:cs typeface="Calibri"/>
                        </a:rPr>
                        <a:t>i</a:t>
                      </a:r>
                      <a:r>
                        <a:rPr sz="1200" b="1" dirty="0">
                          <a:solidFill>
                            <a:schemeClr val="bg1"/>
                          </a:solidFill>
                          <a:latin typeface="Calibri"/>
                          <a:cs typeface="Calibri"/>
                        </a:rPr>
                        <a:t>one</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98755">
                        <a:lnSpc>
                          <a:spcPct val="100000"/>
                        </a:lnSpc>
                      </a:pPr>
                      <a:r>
                        <a:rPr sz="1200" b="1" spc="-5" dirty="0">
                          <a:solidFill>
                            <a:schemeClr val="bg1"/>
                          </a:solidFill>
                          <a:latin typeface="Calibri"/>
                          <a:cs typeface="Calibri"/>
                        </a:rPr>
                        <a:t>B</a:t>
                      </a:r>
                      <a:r>
                        <a:rPr sz="1200" b="1" dirty="0">
                          <a:solidFill>
                            <a:schemeClr val="bg1"/>
                          </a:solidFill>
                          <a:latin typeface="Calibri"/>
                          <a:cs typeface="Calibri"/>
                        </a:rPr>
                        <a:t>onus</a:t>
                      </a:r>
                      <a:r>
                        <a:rPr sz="1200" b="1" spc="-90" dirty="0">
                          <a:solidFill>
                            <a:schemeClr val="bg1"/>
                          </a:solidFill>
                          <a:latin typeface="Calibri"/>
                          <a:cs typeface="Calibri"/>
                        </a:rPr>
                        <a:t> </a:t>
                      </a:r>
                      <a:r>
                        <a:rPr sz="1200" b="1" spc="-10" dirty="0">
                          <a:solidFill>
                            <a:schemeClr val="bg1"/>
                          </a:solidFill>
                          <a:latin typeface="Calibri"/>
                          <a:cs typeface="Calibri"/>
                        </a:rPr>
                        <a:t>r</a:t>
                      </a:r>
                      <a:r>
                        <a:rPr sz="1200" b="1" spc="-5" dirty="0">
                          <a:solidFill>
                            <a:schemeClr val="bg1"/>
                          </a:solidFill>
                          <a:latin typeface="Calibri"/>
                          <a:cs typeface="Calibri"/>
                        </a:rPr>
                        <a:t>e</a:t>
                      </a:r>
                      <a:r>
                        <a:rPr sz="1200" b="1" dirty="0">
                          <a:solidFill>
                            <a:schemeClr val="bg1"/>
                          </a:solidFill>
                          <a:latin typeface="Calibri"/>
                          <a:cs typeface="Calibri"/>
                        </a:rPr>
                        <a:t>s</a:t>
                      </a:r>
                      <a:r>
                        <a:rPr sz="1200" b="1" spc="5" dirty="0">
                          <a:solidFill>
                            <a:schemeClr val="bg1"/>
                          </a:solidFill>
                          <a:latin typeface="Calibri"/>
                          <a:cs typeface="Calibri"/>
                        </a:rPr>
                        <a:t>i</a:t>
                      </a:r>
                      <a:r>
                        <a:rPr sz="1200" b="1" dirty="0">
                          <a:solidFill>
                            <a:schemeClr val="bg1"/>
                          </a:solidFill>
                          <a:latin typeface="Calibri"/>
                          <a:cs typeface="Calibri"/>
                        </a:rPr>
                        <a:t>duo</a:t>
                      </a:r>
                      <a:endParaRPr sz="1200">
                        <a:solidFill>
                          <a:schemeClr val="bg1"/>
                        </a:solidFill>
                        <a:latin typeface="Calibri"/>
                        <a:cs typeface="Calibri"/>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D9D9D9"/>
                    </a:solidFill>
                  </a:tcPr>
                </a:tc>
              </a:tr>
              <a:tr h="436244">
                <a:tc>
                  <a:txBody>
                    <a:bodyPr/>
                    <a:lstStyle/>
                    <a:p>
                      <a:pPr marL="48260">
                        <a:lnSpc>
                          <a:spcPct val="100000"/>
                        </a:lnSpc>
                      </a:pPr>
                      <a:r>
                        <a:rPr sz="1100" dirty="0">
                          <a:solidFill>
                            <a:schemeClr val="bg1"/>
                          </a:solidFill>
                          <a:latin typeface="Calibri"/>
                          <a:cs typeface="Calibri"/>
                        </a:rPr>
                        <a:t>D</a:t>
                      </a:r>
                      <a:r>
                        <a:rPr sz="1100" spc="-5" dirty="0">
                          <a:solidFill>
                            <a:schemeClr val="bg1"/>
                          </a:solidFill>
                          <a:latin typeface="Calibri"/>
                          <a:cs typeface="Calibri"/>
                        </a:rPr>
                        <a:t>all</a:t>
                      </a:r>
                      <a:r>
                        <a:rPr sz="1100" spc="-15" dirty="0">
                          <a:solidFill>
                            <a:schemeClr val="bg1"/>
                          </a:solidFill>
                          <a:latin typeface="Calibri"/>
                          <a:cs typeface="Calibri"/>
                        </a:rPr>
                        <a:t>’</a:t>
                      </a:r>
                      <a:r>
                        <a:rPr sz="1100" dirty="0">
                          <a:solidFill>
                            <a:schemeClr val="bg1"/>
                          </a:solidFill>
                          <a:latin typeface="Calibri"/>
                          <a:cs typeface="Calibri"/>
                        </a:rPr>
                        <a:t>1</a:t>
                      </a:r>
                      <a:r>
                        <a:rPr sz="1100" spc="-10" dirty="0">
                          <a:solidFill>
                            <a:schemeClr val="bg1"/>
                          </a:solidFill>
                          <a:latin typeface="Calibri"/>
                          <a:cs typeface="Calibri"/>
                        </a:rPr>
                        <a:t>/</a:t>
                      </a:r>
                      <a:r>
                        <a:rPr sz="1100" dirty="0">
                          <a:solidFill>
                            <a:schemeClr val="bg1"/>
                          </a:solidFill>
                          <a:latin typeface="Calibri"/>
                          <a:cs typeface="Calibri"/>
                        </a:rPr>
                        <a:t>1</a:t>
                      </a:r>
                      <a:r>
                        <a:rPr sz="1100" spc="-40" dirty="0">
                          <a:solidFill>
                            <a:schemeClr val="bg1"/>
                          </a:solidFill>
                          <a:latin typeface="Calibri"/>
                          <a:cs typeface="Calibri"/>
                        </a:rPr>
                        <a:t> </a:t>
                      </a:r>
                      <a:r>
                        <a:rPr sz="1100" spc="-5" dirty="0">
                          <a:solidFill>
                            <a:schemeClr val="bg1"/>
                          </a:solidFill>
                          <a:latin typeface="Calibri"/>
                          <a:cs typeface="Calibri"/>
                        </a:rPr>
                        <a:t>a</a:t>
                      </a:r>
                      <a:r>
                        <a:rPr sz="1100" dirty="0">
                          <a:solidFill>
                            <a:schemeClr val="bg1"/>
                          </a:solidFill>
                          <a:latin typeface="Calibri"/>
                          <a:cs typeface="Calibri"/>
                        </a:rPr>
                        <a:t>l</a:t>
                      </a:r>
                      <a:r>
                        <a:rPr sz="1100" spc="-25" dirty="0">
                          <a:solidFill>
                            <a:schemeClr val="bg1"/>
                          </a:solidFill>
                          <a:latin typeface="Calibri"/>
                          <a:cs typeface="Calibri"/>
                        </a:rPr>
                        <a:t> </a:t>
                      </a:r>
                      <a:r>
                        <a:rPr sz="1100" dirty="0">
                          <a:solidFill>
                            <a:schemeClr val="bg1"/>
                          </a:solidFill>
                          <a:latin typeface="Calibri"/>
                          <a:cs typeface="Calibri"/>
                        </a:rPr>
                        <a:t>31</a:t>
                      </a:r>
                      <a:r>
                        <a:rPr sz="1100" spc="5" dirty="0">
                          <a:solidFill>
                            <a:schemeClr val="bg1"/>
                          </a:solidFill>
                          <a:latin typeface="Calibri"/>
                          <a:cs typeface="Calibri"/>
                        </a:rPr>
                        <a:t>/</a:t>
                      </a:r>
                      <a:r>
                        <a:rPr sz="1100" dirty="0">
                          <a:solidFill>
                            <a:schemeClr val="bg1"/>
                          </a:solidFill>
                          <a:latin typeface="Calibri"/>
                          <a:cs typeface="Calibri"/>
                        </a:rPr>
                        <a:t>7</a:t>
                      </a:r>
                      <a:r>
                        <a:rPr sz="1100" spc="-10" dirty="0">
                          <a:solidFill>
                            <a:schemeClr val="bg1"/>
                          </a:solidFill>
                          <a:latin typeface="Calibri"/>
                          <a:cs typeface="Calibri"/>
                        </a:rPr>
                        <a:t>/</a:t>
                      </a:r>
                      <a:r>
                        <a:rPr sz="1100" dirty="0">
                          <a:solidFill>
                            <a:schemeClr val="bg1"/>
                          </a:solidFill>
                          <a:latin typeface="Calibri"/>
                          <a:cs typeface="Calibri"/>
                        </a:rPr>
                        <a:t>2</a:t>
                      </a:r>
                      <a:r>
                        <a:rPr sz="1100" spc="-10" dirty="0">
                          <a:solidFill>
                            <a:schemeClr val="bg1"/>
                          </a:solidFill>
                          <a:latin typeface="Calibri"/>
                          <a:cs typeface="Calibri"/>
                        </a:rPr>
                        <a:t>0</a:t>
                      </a:r>
                      <a:r>
                        <a:rPr sz="1100" dirty="0">
                          <a:solidFill>
                            <a:schemeClr val="bg1"/>
                          </a:solidFill>
                          <a:latin typeface="Calibri"/>
                          <a:cs typeface="Calibri"/>
                        </a:rPr>
                        <a:t>15</a:t>
                      </a: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76835">
                        <a:lnSpc>
                          <a:spcPct val="100000"/>
                        </a:lnSpc>
                      </a:pPr>
                      <a:r>
                        <a:rPr sz="1100" dirty="0">
                          <a:solidFill>
                            <a:schemeClr val="bg1"/>
                          </a:solidFill>
                          <a:latin typeface="Calibri"/>
                          <a:cs typeface="Calibri"/>
                        </a:rPr>
                        <a:t>1</a:t>
                      </a:r>
                      <a:r>
                        <a:rPr sz="1100" spc="-5" dirty="0">
                          <a:solidFill>
                            <a:schemeClr val="bg1"/>
                          </a:solidFill>
                          <a:latin typeface="Calibri"/>
                          <a:cs typeface="Calibri"/>
                        </a:rPr>
                        <a:t>.</a:t>
                      </a:r>
                      <a:r>
                        <a:rPr sz="1100" dirty="0">
                          <a:solidFill>
                            <a:schemeClr val="bg1"/>
                          </a:solidFill>
                          <a:latin typeface="Calibri"/>
                          <a:cs typeface="Calibri"/>
                        </a:rPr>
                        <a:t>500</a:t>
                      </a:r>
                      <a:r>
                        <a:rPr sz="1100" spc="-30" dirty="0">
                          <a:solidFill>
                            <a:schemeClr val="bg1"/>
                          </a:solidFill>
                          <a:latin typeface="Calibri"/>
                          <a:cs typeface="Calibri"/>
                        </a:rPr>
                        <a:t> </a:t>
                      </a:r>
                      <a:r>
                        <a:rPr sz="1100" dirty="0">
                          <a:solidFill>
                            <a:schemeClr val="bg1"/>
                          </a:solidFill>
                          <a:latin typeface="Calibri"/>
                          <a:cs typeface="Calibri"/>
                        </a:rPr>
                        <a:t>e</a:t>
                      </a:r>
                      <a:r>
                        <a:rPr sz="1100" spc="-5" dirty="0">
                          <a:solidFill>
                            <a:schemeClr val="bg1"/>
                          </a:solidFill>
                          <a:latin typeface="Calibri"/>
                          <a:cs typeface="Calibri"/>
                        </a:rPr>
                        <a:t>ur</a:t>
                      </a:r>
                      <a:r>
                        <a:rPr sz="1100" dirty="0">
                          <a:solidFill>
                            <a:schemeClr val="bg1"/>
                          </a:solidFill>
                          <a:latin typeface="Calibri"/>
                          <a:cs typeface="Calibri"/>
                        </a:rPr>
                        <a:t>o</a:t>
                      </a:r>
                      <a:r>
                        <a:rPr sz="1100" spc="-40" dirty="0">
                          <a:solidFill>
                            <a:schemeClr val="bg1"/>
                          </a:solidFill>
                          <a:latin typeface="Calibri"/>
                          <a:cs typeface="Calibri"/>
                        </a:rPr>
                        <a:t> </a:t>
                      </a:r>
                      <a:r>
                        <a:rPr sz="1100" dirty="0">
                          <a:solidFill>
                            <a:schemeClr val="bg1"/>
                          </a:solidFill>
                          <a:latin typeface="Calibri"/>
                          <a:cs typeface="Calibri"/>
                        </a:rPr>
                        <a:t>(c</a:t>
                      </a:r>
                      <a:r>
                        <a:rPr sz="1100" spc="-5" dirty="0">
                          <a:solidFill>
                            <a:schemeClr val="bg1"/>
                          </a:solidFill>
                          <a:latin typeface="Calibri"/>
                          <a:cs typeface="Calibri"/>
                        </a:rPr>
                        <a:t>la</a:t>
                      </a:r>
                      <a:r>
                        <a:rPr sz="1100" dirty="0">
                          <a:solidFill>
                            <a:schemeClr val="bg1"/>
                          </a:solidFill>
                          <a:latin typeface="Calibri"/>
                          <a:cs typeface="Calibri"/>
                        </a:rPr>
                        <a:t>s</a:t>
                      </a:r>
                      <a:r>
                        <a:rPr sz="1100" spc="-15" dirty="0">
                          <a:solidFill>
                            <a:schemeClr val="bg1"/>
                          </a:solidFill>
                          <a:latin typeface="Calibri"/>
                          <a:cs typeface="Calibri"/>
                        </a:rPr>
                        <a:t>s</a:t>
                      </a:r>
                      <a:r>
                        <a:rPr sz="1100" dirty="0">
                          <a:solidFill>
                            <a:schemeClr val="bg1"/>
                          </a:solidFill>
                          <a:latin typeface="Calibri"/>
                          <a:cs typeface="Calibri"/>
                        </a:rPr>
                        <a:t>e</a:t>
                      </a:r>
                      <a:r>
                        <a:rPr sz="1100" spc="-10" dirty="0">
                          <a:solidFill>
                            <a:schemeClr val="bg1"/>
                          </a:solidFill>
                          <a:latin typeface="Calibri"/>
                          <a:cs typeface="Calibri"/>
                        </a:rPr>
                        <a:t> </a:t>
                      </a:r>
                      <a:r>
                        <a:rPr sz="1100" dirty="0">
                          <a:solidFill>
                            <a:schemeClr val="bg1"/>
                          </a:solidFill>
                          <a:latin typeface="Calibri"/>
                          <a:cs typeface="Calibri"/>
                        </a:rPr>
                        <a:t>3)</a:t>
                      </a:r>
                      <a:endParaRPr sz="11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345440">
                        <a:lnSpc>
                          <a:spcPct val="100000"/>
                        </a:lnSpc>
                      </a:pPr>
                      <a:r>
                        <a:rPr sz="1100" dirty="0">
                          <a:solidFill>
                            <a:schemeClr val="bg1"/>
                          </a:solidFill>
                          <a:latin typeface="Calibri"/>
                          <a:cs typeface="Calibri"/>
                        </a:rPr>
                        <a:t>30</a:t>
                      </a:r>
                      <a:r>
                        <a:rPr sz="1100" spc="5" dirty="0">
                          <a:solidFill>
                            <a:schemeClr val="bg1"/>
                          </a:solidFill>
                          <a:latin typeface="Calibri"/>
                          <a:cs typeface="Calibri"/>
                        </a:rPr>
                        <a:t>/</a:t>
                      </a:r>
                      <a:r>
                        <a:rPr sz="1100" dirty="0">
                          <a:solidFill>
                            <a:schemeClr val="bg1"/>
                          </a:solidFill>
                          <a:latin typeface="Calibri"/>
                          <a:cs typeface="Calibri"/>
                        </a:rPr>
                        <a:t>7</a:t>
                      </a:r>
                      <a:r>
                        <a:rPr sz="1100" spc="-10" dirty="0">
                          <a:solidFill>
                            <a:schemeClr val="bg1"/>
                          </a:solidFill>
                          <a:latin typeface="Calibri"/>
                          <a:cs typeface="Calibri"/>
                        </a:rPr>
                        <a:t>/</a:t>
                      </a:r>
                      <a:r>
                        <a:rPr sz="1100" dirty="0">
                          <a:solidFill>
                            <a:schemeClr val="bg1"/>
                          </a:solidFill>
                          <a:latin typeface="Calibri"/>
                          <a:cs typeface="Calibri"/>
                        </a:rPr>
                        <a:t>2</a:t>
                      </a:r>
                      <a:r>
                        <a:rPr sz="1100" spc="-10" dirty="0">
                          <a:solidFill>
                            <a:schemeClr val="bg1"/>
                          </a:solidFill>
                          <a:latin typeface="Calibri"/>
                          <a:cs typeface="Calibri"/>
                        </a:rPr>
                        <a:t>0</a:t>
                      </a:r>
                      <a:r>
                        <a:rPr sz="1100" dirty="0">
                          <a:solidFill>
                            <a:schemeClr val="bg1"/>
                          </a:solidFill>
                          <a:latin typeface="Calibri"/>
                          <a:cs typeface="Calibri"/>
                        </a:rPr>
                        <a:t>15</a:t>
                      </a:r>
                      <a:endParaRPr sz="11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221615" marR="221615" indent="118745">
                        <a:lnSpc>
                          <a:spcPts val="1310"/>
                        </a:lnSpc>
                      </a:pPr>
                      <a:r>
                        <a:rPr sz="1100" dirty="0">
                          <a:solidFill>
                            <a:schemeClr val="bg1"/>
                          </a:solidFill>
                          <a:latin typeface="Calibri"/>
                          <a:cs typeface="Calibri"/>
                        </a:rPr>
                        <a:t>3</a:t>
                      </a:r>
                      <a:r>
                        <a:rPr sz="1100" spc="-5" dirty="0">
                          <a:solidFill>
                            <a:schemeClr val="bg1"/>
                          </a:solidFill>
                          <a:latin typeface="Calibri"/>
                          <a:cs typeface="Calibri"/>
                        </a:rPr>
                        <a:t>.</a:t>
                      </a:r>
                      <a:r>
                        <a:rPr sz="1100" dirty="0">
                          <a:solidFill>
                            <a:schemeClr val="bg1"/>
                          </a:solidFill>
                          <a:latin typeface="Calibri"/>
                          <a:cs typeface="Calibri"/>
                        </a:rPr>
                        <a:t>000</a:t>
                      </a:r>
                      <a:r>
                        <a:rPr sz="1100" spc="-30" dirty="0">
                          <a:solidFill>
                            <a:schemeClr val="bg1"/>
                          </a:solidFill>
                          <a:latin typeface="Calibri"/>
                          <a:cs typeface="Calibri"/>
                        </a:rPr>
                        <a:t> </a:t>
                      </a:r>
                      <a:r>
                        <a:rPr sz="1100" dirty="0">
                          <a:solidFill>
                            <a:schemeClr val="bg1"/>
                          </a:solidFill>
                          <a:latin typeface="Calibri"/>
                          <a:cs typeface="Calibri"/>
                        </a:rPr>
                        <a:t>e</a:t>
                      </a:r>
                      <a:r>
                        <a:rPr sz="1100" spc="-5" dirty="0">
                          <a:solidFill>
                            <a:schemeClr val="bg1"/>
                          </a:solidFill>
                          <a:latin typeface="Calibri"/>
                          <a:cs typeface="Calibri"/>
                        </a:rPr>
                        <a:t>ur</a:t>
                      </a:r>
                      <a:r>
                        <a:rPr sz="1100" dirty="0">
                          <a:solidFill>
                            <a:schemeClr val="bg1"/>
                          </a:solidFill>
                          <a:latin typeface="Calibri"/>
                          <a:cs typeface="Calibri"/>
                        </a:rPr>
                        <a:t>o (4</a:t>
                      </a:r>
                      <a:r>
                        <a:rPr sz="1100" spc="-5" dirty="0">
                          <a:solidFill>
                            <a:schemeClr val="bg1"/>
                          </a:solidFill>
                          <a:latin typeface="Calibri"/>
                          <a:cs typeface="Calibri"/>
                        </a:rPr>
                        <a:t>.</a:t>
                      </a:r>
                      <a:r>
                        <a:rPr sz="1100" dirty="0">
                          <a:solidFill>
                            <a:schemeClr val="bg1"/>
                          </a:solidFill>
                          <a:latin typeface="Calibri"/>
                          <a:cs typeface="Calibri"/>
                        </a:rPr>
                        <a:t>500</a:t>
                      </a:r>
                      <a:r>
                        <a:rPr sz="1100" spc="-45" dirty="0">
                          <a:solidFill>
                            <a:schemeClr val="bg1"/>
                          </a:solidFill>
                          <a:latin typeface="Calibri"/>
                          <a:cs typeface="Calibri"/>
                        </a:rPr>
                        <a:t> </a:t>
                      </a:r>
                      <a:r>
                        <a:rPr sz="1100" dirty="0">
                          <a:solidFill>
                            <a:schemeClr val="bg1"/>
                          </a:solidFill>
                          <a:latin typeface="Calibri"/>
                          <a:cs typeface="Calibri"/>
                        </a:rPr>
                        <a:t>–</a:t>
                      </a:r>
                      <a:r>
                        <a:rPr sz="1100" spc="-10" dirty="0">
                          <a:solidFill>
                            <a:schemeClr val="bg1"/>
                          </a:solidFill>
                          <a:latin typeface="Calibri"/>
                          <a:cs typeface="Calibri"/>
                        </a:rPr>
                        <a:t> </a:t>
                      </a:r>
                      <a:r>
                        <a:rPr sz="1100" dirty="0">
                          <a:solidFill>
                            <a:schemeClr val="bg1"/>
                          </a:solidFill>
                          <a:latin typeface="Calibri"/>
                          <a:cs typeface="Calibri"/>
                        </a:rPr>
                        <a:t>1</a:t>
                      </a:r>
                      <a:r>
                        <a:rPr sz="1100" spc="-5" dirty="0">
                          <a:solidFill>
                            <a:schemeClr val="bg1"/>
                          </a:solidFill>
                          <a:latin typeface="Calibri"/>
                          <a:cs typeface="Calibri"/>
                        </a:rPr>
                        <a:t>.</a:t>
                      </a:r>
                      <a:r>
                        <a:rPr sz="1100" dirty="0">
                          <a:solidFill>
                            <a:schemeClr val="bg1"/>
                          </a:solidFill>
                          <a:latin typeface="Calibri"/>
                          <a:cs typeface="Calibri"/>
                        </a:rPr>
                        <a:t>500)</a:t>
                      </a: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r>
            </a:tbl>
          </a:graphicData>
        </a:graphic>
      </p:graphicFrame>
      <p:pic>
        <p:nvPicPr>
          <p:cNvPr id="1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294273"/>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112568"/>
          </a:xfrm>
          <a:ln>
            <a:solidFill>
              <a:schemeClr val="accent1"/>
            </a:solidFill>
          </a:ln>
        </p:spPr>
        <p:txBody>
          <a:bodyPr/>
          <a:lstStyle/>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eaLnBrk="1" hangingPunct="1"/>
            <a:endParaRPr lang="it-IT" altLang="it-IT" sz="2000" b="1" dirty="0">
              <a:solidFill>
                <a:schemeClr val="bg1"/>
              </a:solidFill>
            </a:endParaRPr>
          </a:p>
          <a:p>
            <a:pPr eaLnBrk="1" hangingPunct="1"/>
            <a:r>
              <a:rPr lang="it-IT" altLang="it-IT" sz="2000" b="1" dirty="0">
                <a:solidFill>
                  <a:schemeClr val="bg1"/>
                </a:solidFill>
              </a:rPr>
              <a:t>Proroga del tempo determinato</a:t>
            </a:r>
          </a:p>
          <a:p>
            <a:pPr eaLnBrk="1" hangingPunct="1"/>
            <a:endParaRPr lang="it-IT" altLang="it-IT" sz="2000" b="1" dirty="0">
              <a:solidFill>
                <a:schemeClr val="bg1"/>
              </a:solidFill>
            </a:endParaRPr>
          </a:p>
          <a:p>
            <a:pPr eaLnBrk="1" hangingPunct="1"/>
            <a:r>
              <a:rPr lang="it-IT" altLang="it-IT" sz="2000" dirty="0">
                <a:solidFill>
                  <a:schemeClr val="bg1"/>
                </a:solidFill>
              </a:rPr>
              <a:t>In  caso  di  </a:t>
            </a:r>
            <a:r>
              <a:rPr lang="it-IT" altLang="it-IT" sz="2000" b="1" dirty="0">
                <a:solidFill>
                  <a:schemeClr val="bg1"/>
                </a:solidFill>
              </a:rPr>
              <a:t>proroga  o  rinnovo  </a:t>
            </a:r>
            <a:r>
              <a:rPr lang="it-IT" altLang="it-IT" sz="2000" dirty="0">
                <a:solidFill>
                  <a:schemeClr val="bg1"/>
                </a:solidFill>
              </a:rPr>
              <a:t>di  un  contratto  a  tempo determinato,    </a:t>
            </a:r>
            <a:r>
              <a:rPr lang="it-IT" altLang="it-IT" sz="2000" b="1" dirty="0">
                <a:solidFill>
                  <a:schemeClr val="bg1"/>
                </a:solidFill>
              </a:rPr>
              <a:t>non    viene    riconosciuto </a:t>
            </a:r>
            <a:r>
              <a:rPr lang="it-IT" altLang="it-IT" sz="2000" dirty="0">
                <a:solidFill>
                  <a:schemeClr val="bg1"/>
                </a:solidFill>
              </a:rPr>
              <a:t>   nessun    ulteriore incentivo.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454</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379766" y="1887489"/>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sp>
        <p:nvSpPr>
          <p:cNvPr id="3" name="Freccia in giù 2"/>
          <p:cNvSpPr/>
          <p:nvPr/>
        </p:nvSpPr>
        <p:spPr>
          <a:xfrm>
            <a:off x="4382268" y="1887488"/>
            <a:ext cx="484632" cy="6774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 name="object 4"/>
          <p:cNvGraphicFramePr>
            <a:graphicFrameLocks noGrp="1"/>
          </p:cNvGraphicFramePr>
          <p:nvPr>
            <p:extLst/>
          </p:nvPr>
        </p:nvGraphicFramePr>
        <p:xfrm>
          <a:off x="1666374" y="4581128"/>
          <a:ext cx="5431787" cy="1058543"/>
        </p:xfrm>
        <a:graphic>
          <a:graphicData uri="http://schemas.openxmlformats.org/drawingml/2006/table">
            <a:tbl>
              <a:tblPr firstRow="1" bandRow="1">
                <a:tableStyleId>{2D5ABB26-0587-4C30-8999-92F81FD0307C}</a:tableStyleId>
              </a:tblPr>
              <a:tblGrid>
                <a:gridCol w="1438275"/>
                <a:gridCol w="1350009"/>
                <a:gridCol w="1438274"/>
                <a:gridCol w="1205229"/>
              </a:tblGrid>
              <a:tr h="267969">
                <a:tc gridSpan="4">
                  <a:txBody>
                    <a:bodyPr/>
                    <a:lstStyle/>
                    <a:p>
                      <a:pPr marL="1194435">
                        <a:lnSpc>
                          <a:spcPct val="100000"/>
                        </a:lnSpc>
                      </a:pPr>
                      <a:r>
                        <a:rPr sz="1200" b="1" spc="-10" dirty="0">
                          <a:solidFill>
                            <a:schemeClr val="bg1"/>
                          </a:solidFill>
                          <a:latin typeface="Calibri"/>
                          <a:cs typeface="Calibri"/>
                        </a:rPr>
                        <a:t>E</a:t>
                      </a:r>
                      <a:r>
                        <a:rPr sz="1200" b="1" spc="-5" dirty="0">
                          <a:solidFill>
                            <a:schemeClr val="bg1"/>
                          </a:solidFill>
                          <a:latin typeface="Calibri"/>
                          <a:cs typeface="Calibri"/>
                        </a:rPr>
                        <a:t>S</a:t>
                      </a:r>
                      <a:r>
                        <a:rPr sz="1200" b="1" dirty="0">
                          <a:solidFill>
                            <a:schemeClr val="bg1"/>
                          </a:solidFill>
                          <a:latin typeface="Calibri"/>
                          <a:cs typeface="Calibri"/>
                        </a:rPr>
                        <a:t>E</a:t>
                      </a:r>
                      <a:r>
                        <a:rPr sz="1200" b="1" spc="-5" dirty="0">
                          <a:solidFill>
                            <a:schemeClr val="bg1"/>
                          </a:solidFill>
                          <a:latin typeface="Calibri"/>
                          <a:cs typeface="Calibri"/>
                        </a:rPr>
                        <a:t>MP</a:t>
                      </a:r>
                      <a:r>
                        <a:rPr sz="1200" b="1" dirty="0">
                          <a:solidFill>
                            <a:schemeClr val="bg1"/>
                          </a:solidFill>
                          <a:latin typeface="Calibri"/>
                          <a:cs typeface="Calibri"/>
                        </a:rPr>
                        <a:t>IO</a:t>
                      </a:r>
                      <a:r>
                        <a:rPr sz="1200" b="1" spc="-40" dirty="0">
                          <a:solidFill>
                            <a:schemeClr val="bg1"/>
                          </a:solidFill>
                          <a:latin typeface="Calibri"/>
                          <a:cs typeface="Calibri"/>
                        </a:rPr>
                        <a:t> </a:t>
                      </a:r>
                      <a:r>
                        <a:rPr sz="1200" b="1" dirty="0">
                          <a:solidFill>
                            <a:schemeClr val="bg1"/>
                          </a:solidFill>
                          <a:latin typeface="Calibri"/>
                          <a:cs typeface="Calibri"/>
                        </a:rPr>
                        <a:t>4:</a:t>
                      </a:r>
                      <a:r>
                        <a:rPr sz="1200" b="1" spc="-30" dirty="0">
                          <a:solidFill>
                            <a:schemeClr val="bg1"/>
                          </a:solidFill>
                          <a:latin typeface="Calibri"/>
                          <a:cs typeface="Calibri"/>
                        </a:rPr>
                        <a:t> </a:t>
                      </a:r>
                      <a:r>
                        <a:rPr sz="1200" b="1" spc="-5" dirty="0">
                          <a:solidFill>
                            <a:schemeClr val="bg1"/>
                          </a:solidFill>
                          <a:latin typeface="Calibri"/>
                          <a:cs typeface="Calibri"/>
                        </a:rPr>
                        <a:t>P</a:t>
                      </a:r>
                      <a:r>
                        <a:rPr sz="1200" b="1" spc="-20" dirty="0">
                          <a:solidFill>
                            <a:schemeClr val="bg1"/>
                          </a:solidFill>
                          <a:latin typeface="Calibri"/>
                          <a:cs typeface="Calibri"/>
                        </a:rPr>
                        <a:t>R</a:t>
                      </a:r>
                      <a:r>
                        <a:rPr sz="1200" b="1" dirty="0">
                          <a:solidFill>
                            <a:schemeClr val="bg1"/>
                          </a:solidFill>
                          <a:latin typeface="Calibri"/>
                          <a:cs typeface="Calibri"/>
                        </a:rPr>
                        <a:t>O</a:t>
                      </a:r>
                      <a:r>
                        <a:rPr sz="1200" b="1" spc="-20" dirty="0">
                          <a:solidFill>
                            <a:schemeClr val="bg1"/>
                          </a:solidFill>
                          <a:latin typeface="Calibri"/>
                          <a:cs typeface="Calibri"/>
                        </a:rPr>
                        <a:t>R</a:t>
                      </a:r>
                      <a:r>
                        <a:rPr sz="1200" b="1" dirty="0">
                          <a:solidFill>
                            <a:schemeClr val="bg1"/>
                          </a:solidFill>
                          <a:latin typeface="Calibri"/>
                          <a:cs typeface="Calibri"/>
                        </a:rPr>
                        <a:t>OGA</a:t>
                      </a:r>
                      <a:r>
                        <a:rPr sz="1200" b="1" spc="-65" dirty="0">
                          <a:solidFill>
                            <a:schemeClr val="bg1"/>
                          </a:solidFill>
                          <a:latin typeface="Calibri"/>
                          <a:cs typeface="Calibri"/>
                        </a:rPr>
                        <a:t> </a:t>
                      </a:r>
                      <a:r>
                        <a:rPr sz="1200" b="1" dirty="0">
                          <a:solidFill>
                            <a:schemeClr val="bg1"/>
                          </a:solidFill>
                          <a:latin typeface="Calibri"/>
                          <a:cs typeface="Calibri"/>
                        </a:rPr>
                        <a:t>A</a:t>
                      </a:r>
                      <a:r>
                        <a:rPr sz="1200" b="1" spc="-30" dirty="0">
                          <a:solidFill>
                            <a:schemeClr val="bg1"/>
                          </a:solidFill>
                          <a:latin typeface="Calibri"/>
                          <a:cs typeface="Calibri"/>
                        </a:rPr>
                        <a:t> </a:t>
                      </a:r>
                      <a:r>
                        <a:rPr sz="1200" b="1" spc="5" dirty="0">
                          <a:solidFill>
                            <a:schemeClr val="bg1"/>
                          </a:solidFill>
                          <a:latin typeface="Calibri"/>
                          <a:cs typeface="Calibri"/>
                        </a:rPr>
                        <a:t>T</a:t>
                      </a:r>
                      <a:r>
                        <a:rPr sz="1200" b="1" dirty="0">
                          <a:solidFill>
                            <a:schemeClr val="bg1"/>
                          </a:solidFill>
                          <a:latin typeface="Calibri"/>
                          <a:cs typeface="Calibri"/>
                        </a:rPr>
                        <a:t>E</a:t>
                      </a:r>
                      <a:r>
                        <a:rPr sz="1200" b="1" spc="-5" dirty="0">
                          <a:solidFill>
                            <a:schemeClr val="bg1"/>
                          </a:solidFill>
                          <a:latin typeface="Calibri"/>
                          <a:cs typeface="Calibri"/>
                        </a:rPr>
                        <a:t>MP</a:t>
                      </a:r>
                      <a:r>
                        <a:rPr sz="1200" b="1" dirty="0">
                          <a:solidFill>
                            <a:schemeClr val="bg1"/>
                          </a:solidFill>
                          <a:latin typeface="Calibri"/>
                          <a:cs typeface="Calibri"/>
                        </a:rPr>
                        <a:t>O</a:t>
                      </a:r>
                      <a:r>
                        <a:rPr sz="1200" b="1" spc="-15" dirty="0">
                          <a:solidFill>
                            <a:schemeClr val="bg1"/>
                          </a:solidFill>
                          <a:latin typeface="Calibri"/>
                          <a:cs typeface="Calibri"/>
                        </a:rPr>
                        <a:t> </a:t>
                      </a:r>
                      <a:r>
                        <a:rPr sz="1200" b="1" spc="-5" dirty="0">
                          <a:solidFill>
                            <a:schemeClr val="bg1"/>
                          </a:solidFill>
                          <a:latin typeface="Calibri"/>
                          <a:cs typeface="Calibri"/>
                        </a:rPr>
                        <a:t>D</a:t>
                      </a:r>
                      <a:r>
                        <a:rPr sz="1200" b="1" dirty="0">
                          <a:solidFill>
                            <a:schemeClr val="bg1"/>
                          </a:solidFill>
                          <a:latin typeface="Calibri"/>
                          <a:cs typeface="Calibri"/>
                        </a:rPr>
                        <a:t>E</a:t>
                      </a:r>
                      <a:r>
                        <a:rPr sz="1200" b="1" spc="5" dirty="0">
                          <a:solidFill>
                            <a:schemeClr val="bg1"/>
                          </a:solidFill>
                          <a:latin typeface="Calibri"/>
                          <a:cs typeface="Calibri"/>
                        </a:rPr>
                        <a:t>T</a:t>
                      </a:r>
                      <a:r>
                        <a:rPr sz="1200" b="1" dirty="0">
                          <a:solidFill>
                            <a:schemeClr val="bg1"/>
                          </a:solidFill>
                          <a:latin typeface="Calibri"/>
                          <a:cs typeface="Calibri"/>
                        </a:rPr>
                        <a:t>E</a:t>
                      </a:r>
                      <a:r>
                        <a:rPr sz="1200" b="1" spc="-5" dirty="0">
                          <a:solidFill>
                            <a:schemeClr val="bg1"/>
                          </a:solidFill>
                          <a:latin typeface="Calibri"/>
                          <a:cs typeface="Calibri"/>
                        </a:rPr>
                        <a:t>RM</a:t>
                      </a:r>
                      <a:r>
                        <a:rPr sz="1200" b="1" dirty="0">
                          <a:solidFill>
                            <a:schemeClr val="bg1"/>
                          </a:solidFill>
                          <a:latin typeface="Calibri"/>
                          <a:cs typeface="Calibri"/>
                        </a:rPr>
                        <a:t>IN</a:t>
                      </a:r>
                      <a:r>
                        <a:rPr sz="1200" b="1" spc="-105" dirty="0">
                          <a:solidFill>
                            <a:schemeClr val="bg1"/>
                          </a:solidFill>
                          <a:latin typeface="Calibri"/>
                          <a:cs typeface="Calibri"/>
                        </a:rPr>
                        <a:t>A</a:t>
                      </a:r>
                      <a:r>
                        <a:rPr sz="1200" b="1" spc="-35" dirty="0">
                          <a:solidFill>
                            <a:schemeClr val="bg1"/>
                          </a:solidFill>
                          <a:latin typeface="Calibri"/>
                          <a:cs typeface="Calibri"/>
                        </a:rPr>
                        <a:t>T</a:t>
                      </a:r>
                      <a:r>
                        <a:rPr sz="1200" b="1" dirty="0">
                          <a:solidFill>
                            <a:schemeClr val="bg1"/>
                          </a:solidFill>
                          <a:latin typeface="Calibri"/>
                          <a:cs typeface="Calibri"/>
                        </a:rPr>
                        <a:t>O</a:t>
                      </a:r>
                      <a:endParaRPr sz="1200" dirty="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68605">
                <a:tc gridSpan="2">
                  <a:txBody>
                    <a:bodyPr/>
                    <a:lstStyle/>
                    <a:p>
                      <a:pPr marL="750570">
                        <a:lnSpc>
                          <a:spcPct val="100000"/>
                        </a:lnSpc>
                      </a:pPr>
                      <a:r>
                        <a:rPr sz="1200" b="1" spc="-105" dirty="0">
                          <a:solidFill>
                            <a:schemeClr val="bg1"/>
                          </a:solidFill>
                          <a:latin typeface="Calibri"/>
                          <a:cs typeface="Calibri"/>
                        </a:rPr>
                        <a:t>T</a:t>
                      </a:r>
                      <a:r>
                        <a:rPr sz="1200" b="1" spc="-5" dirty="0">
                          <a:solidFill>
                            <a:schemeClr val="bg1"/>
                          </a:solidFill>
                          <a:latin typeface="Calibri"/>
                          <a:cs typeface="Calibri"/>
                        </a:rPr>
                        <a:t>em</a:t>
                      </a:r>
                      <a:r>
                        <a:rPr sz="1200" b="1" dirty="0">
                          <a:solidFill>
                            <a:schemeClr val="bg1"/>
                          </a:solidFill>
                          <a:latin typeface="Calibri"/>
                          <a:cs typeface="Calibri"/>
                        </a:rPr>
                        <a:t>po</a:t>
                      </a:r>
                      <a:r>
                        <a:rPr sz="1200" b="1" spc="-55" dirty="0">
                          <a:solidFill>
                            <a:schemeClr val="bg1"/>
                          </a:solidFill>
                          <a:latin typeface="Calibri"/>
                          <a:cs typeface="Calibri"/>
                        </a:rPr>
                        <a:t> </a:t>
                      </a:r>
                      <a:r>
                        <a:rPr sz="1200" b="1" dirty="0">
                          <a:solidFill>
                            <a:schemeClr val="bg1"/>
                          </a:solidFill>
                          <a:latin typeface="Calibri"/>
                          <a:cs typeface="Calibri"/>
                        </a:rPr>
                        <a:t>d</a:t>
                      </a:r>
                      <a:r>
                        <a:rPr sz="1200" b="1" spc="-20" dirty="0">
                          <a:solidFill>
                            <a:schemeClr val="bg1"/>
                          </a:solidFill>
                          <a:latin typeface="Calibri"/>
                          <a:cs typeface="Calibri"/>
                        </a:rPr>
                        <a:t>e</a:t>
                      </a:r>
                      <a:r>
                        <a:rPr sz="1200" b="1" spc="-10" dirty="0">
                          <a:solidFill>
                            <a:schemeClr val="bg1"/>
                          </a:solidFill>
                          <a:latin typeface="Calibri"/>
                          <a:cs typeface="Calibri"/>
                        </a:rPr>
                        <a:t>t</a:t>
                      </a:r>
                      <a:r>
                        <a:rPr sz="1200" b="1" spc="-5" dirty="0">
                          <a:solidFill>
                            <a:schemeClr val="bg1"/>
                          </a:solidFill>
                          <a:latin typeface="Calibri"/>
                          <a:cs typeface="Calibri"/>
                        </a:rPr>
                        <a:t>e</a:t>
                      </a:r>
                      <a:r>
                        <a:rPr sz="1200" b="1" spc="5" dirty="0">
                          <a:solidFill>
                            <a:schemeClr val="bg1"/>
                          </a:solidFill>
                          <a:latin typeface="Calibri"/>
                          <a:cs typeface="Calibri"/>
                        </a:rPr>
                        <a:t>r</a:t>
                      </a:r>
                      <a:r>
                        <a:rPr sz="1200" b="1" spc="-5" dirty="0">
                          <a:solidFill>
                            <a:schemeClr val="bg1"/>
                          </a:solidFill>
                          <a:latin typeface="Calibri"/>
                          <a:cs typeface="Calibri"/>
                        </a:rPr>
                        <a:t>m</a:t>
                      </a:r>
                      <a:r>
                        <a:rPr sz="1200" b="1" spc="-10" dirty="0">
                          <a:solidFill>
                            <a:schemeClr val="bg1"/>
                          </a:solidFill>
                          <a:latin typeface="Calibri"/>
                          <a:cs typeface="Calibri"/>
                        </a:rPr>
                        <a:t>i</a:t>
                      </a:r>
                      <a:r>
                        <a:rPr sz="1200" b="1" dirty="0">
                          <a:solidFill>
                            <a:schemeClr val="bg1"/>
                          </a:solidFill>
                          <a:latin typeface="Calibri"/>
                          <a:cs typeface="Calibri"/>
                        </a:rPr>
                        <a:t>n</a:t>
                      </a:r>
                      <a:r>
                        <a:rPr sz="1200" b="1" spc="-20" dirty="0">
                          <a:solidFill>
                            <a:schemeClr val="bg1"/>
                          </a:solidFill>
                          <a:latin typeface="Calibri"/>
                          <a:cs typeface="Calibri"/>
                        </a:rPr>
                        <a:t>at</a:t>
                      </a:r>
                      <a:r>
                        <a:rPr sz="1200" b="1" dirty="0">
                          <a:solidFill>
                            <a:schemeClr val="bg1"/>
                          </a:solidFill>
                          <a:latin typeface="Calibri"/>
                          <a:cs typeface="Calibri"/>
                        </a:rPr>
                        <a:t>o</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677545">
                        <a:lnSpc>
                          <a:spcPct val="100000"/>
                        </a:lnSpc>
                      </a:pPr>
                      <a:r>
                        <a:rPr sz="1200" b="1" spc="-105" dirty="0">
                          <a:solidFill>
                            <a:schemeClr val="bg1"/>
                          </a:solidFill>
                          <a:latin typeface="Calibri"/>
                          <a:cs typeface="Calibri"/>
                        </a:rPr>
                        <a:t>T</a:t>
                      </a:r>
                      <a:r>
                        <a:rPr sz="1200" b="1" spc="-5" dirty="0">
                          <a:solidFill>
                            <a:schemeClr val="bg1"/>
                          </a:solidFill>
                          <a:latin typeface="Calibri"/>
                          <a:cs typeface="Calibri"/>
                        </a:rPr>
                        <a:t>em</a:t>
                      </a:r>
                      <a:r>
                        <a:rPr sz="1200" b="1" dirty="0">
                          <a:solidFill>
                            <a:schemeClr val="bg1"/>
                          </a:solidFill>
                          <a:latin typeface="Calibri"/>
                          <a:cs typeface="Calibri"/>
                        </a:rPr>
                        <a:t>po</a:t>
                      </a:r>
                      <a:r>
                        <a:rPr sz="1200" b="1" spc="-55" dirty="0">
                          <a:solidFill>
                            <a:schemeClr val="bg1"/>
                          </a:solidFill>
                          <a:latin typeface="Calibri"/>
                          <a:cs typeface="Calibri"/>
                        </a:rPr>
                        <a:t> </a:t>
                      </a:r>
                      <a:r>
                        <a:rPr sz="1200" b="1" dirty="0">
                          <a:solidFill>
                            <a:schemeClr val="bg1"/>
                          </a:solidFill>
                          <a:latin typeface="Calibri"/>
                          <a:cs typeface="Calibri"/>
                        </a:rPr>
                        <a:t>d</a:t>
                      </a:r>
                      <a:r>
                        <a:rPr sz="1200" b="1" spc="-20" dirty="0">
                          <a:solidFill>
                            <a:schemeClr val="bg1"/>
                          </a:solidFill>
                          <a:latin typeface="Calibri"/>
                          <a:cs typeface="Calibri"/>
                        </a:rPr>
                        <a:t>e</a:t>
                      </a:r>
                      <a:r>
                        <a:rPr sz="1200" b="1" spc="-10" dirty="0">
                          <a:solidFill>
                            <a:schemeClr val="bg1"/>
                          </a:solidFill>
                          <a:latin typeface="Calibri"/>
                          <a:cs typeface="Calibri"/>
                        </a:rPr>
                        <a:t>t</a:t>
                      </a:r>
                      <a:r>
                        <a:rPr sz="1200" b="1" spc="-5" dirty="0">
                          <a:solidFill>
                            <a:schemeClr val="bg1"/>
                          </a:solidFill>
                          <a:latin typeface="Calibri"/>
                          <a:cs typeface="Calibri"/>
                        </a:rPr>
                        <a:t>e</a:t>
                      </a:r>
                      <a:r>
                        <a:rPr sz="1200" b="1" spc="5" dirty="0">
                          <a:solidFill>
                            <a:schemeClr val="bg1"/>
                          </a:solidFill>
                          <a:latin typeface="Calibri"/>
                          <a:cs typeface="Calibri"/>
                        </a:rPr>
                        <a:t>r</a:t>
                      </a:r>
                      <a:r>
                        <a:rPr sz="1200" b="1" spc="-5" dirty="0">
                          <a:solidFill>
                            <a:schemeClr val="bg1"/>
                          </a:solidFill>
                          <a:latin typeface="Calibri"/>
                          <a:cs typeface="Calibri"/>
                        </a:rPr>
                        <a:t>m</a:t>
                      </a:r>
                      <a:r>
                        <a:rPr sz="1200" b="1" spc="-10" dirty="0">
                          <a:solidFill>
                            <a:schemeClr val="bg1"/>
                          </a:solidFill>
                          <a:latin typeface="Calibri"/>
                          <a:cs typeface="Calibri"/>
                        </a:rPr>
                        <a:t>i</a:t>
                      </a:r>
                      <a:r>
                        <a:rPr sz="1200" b="1" dirty="0">
                          <a:solidFill>
                            <a:schemeClr val="bg1"/>
                          </a:solidFill>
                          <a:latin typeface="Calibri"/>
                          <a:cs typeface="Calibri"/>
                        </a:rPr>
                        <a:t>n</a:t>
                      </a:r>
                      <a:r>
                        <a:rPr sz="1200" b="1" spc="-20" dirty="0">
                          <a:solidFill>
                            <a:schemeClr val="bg1"/>
                          </a:solidFill>
                          <a:latin typeface="Calibri"/>
                          <a:cs typeface="Calibri"/>
                        </a:rPr>
                        <a:t>at</a:t>
                      </a:r>
                      <a:r>
                        <a:rPr sz="1200" b="1" dirty="0">
                          <a:solidFill>
                            <a:schemeClr val="bg1"/>
                          </a:solidFill>
                          <a:latin typeface="Calibri"/>
                          <a:cs typeface="Calibri"/>
                        </a:rPr>
                        <a:t>o</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r>
              <a:tr h="269239">
                <a:tc>
                  <a:txBody>
                    <a:bodyPr/>
                    <a:lstStyle/>
                    <a:p>
                      <a:pPr marL="462915">
                        <a:lnSpc>
                          <a:spcPct val="100000"/>
                        </a:lnSpc>
                      </a:pPr>
                      <a:r>
                        <a:rPr sz="1200" b="1" spc="-30" dirty="0">
                          <a:solidFill>
                            <a:schemeClr val="bg1"/>
                          </a:solidFill>
                          <a:latin typeface="Calibri"/>
                          <a:cs typeface="Calibri"/>
                        </a:rPr>
                        <a:t>P</a:t>
                      </a:r>
                      <a:r>
                        <a:rPr sz="1200" b="1" spc="-5" dirty="0">
                          <a:solidFill>
                            <a:schemeClr val="bg1"/>
                          </a:solidFill>
                          <a:latin typeface="Calibri"/>
                          <a:cs typeface="Calibri"/>
                        </a:rPr>
                        <a:t>e</a:t>
                      </a:r>
                      <a:r>
                        <a:rPr sz="1200" b="1" spc="5" dirty="0">
                          <a:solidFill>
                            <a:schemeClr val="bg1"/>
                          </a:solidFill>
                          <a:latin typeface="Calibri"/>
                          <a:cs typeface="Calibri"/>
                        </a:rPr>
                        <a:t>ri</a:t>
                      </a:r>
                      <a:r>
                        <a:rPr sz="1200" b="1" dirty="0">
                          <a:solidFill>
                            <a:schemeClr val="bg1"/>
                          </a:solidFill>
                          <a:latin typeface="Calibri"/>
                          <a:cs typeface="Calibri"/>
                        </a:rPr>
                        <a:t>odo</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pPr>
                      <a:r>
                        <a:rPr sz="1200" b="1" spc="-5" dirty="0">
                          <a:solidFill>
                            <a:schemeClr val="bg1"/>
                          </a:solidFill>
                          <a:latin typeface="Calibri"/>
                          <a:cs typeface="Calibri"/>
                        </a:rPr>
                        <a:t>B</a:t>
                      </a:r>
                      <a:r>
                        <a:rPr sz="1200" b="1" dirty="0">
                          <a:solidFill>
                            <a:schemeClr val="bg1"/>
                          </a:solidFill>
                          <a:latin typeface="Calibri"/>
                          <a:cs typeface="Calibri"/>
                        </a:rPr>
                        <a:t>onus</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58470">
                        <a:lnSpc>
                          <a:spcPct val="100000"/>
                        </a:lnSpc>
                      </a:pPr>
                      <a:r>
                        <a:rPr sz="1200" b="1" spc="-5" dirty="0">
                          <a:solidFill>
                            <a:schemeClr val="bg1"/>
                          </a:solidFill>
                          <a:latin typeface="Calibri"/>
                          <a:cs typeface="Calibri"/>
                        </a:rPr>
                        <a:t>P</a:t>
                      </a:r>
                      <a:r>
                        <a:rPr sz="1200" b="1" spc="-10" dirty="0">
                          <a:solidFill>
                            <a:schemeClr val="bg1"/>
                          </a:solidFill>
                          <a:latin typeface="Calibri"/>
                          <a:cs typeface="Calibri"/>
                        </a:rPr>
                        <a:t>r</a:t>
                      </a:r>
                      <a:r>
                        <a:rPr sz="1200" b="1" dirty="0">
                          <a:solidFill>
                            <a:schemeClr val="bg1"/>
                          </a:solidFill>
                          <a:latin typeface="Calibri"/>
                          <a:cs typeface="Calibri"/>
                        </a:rPr>
                        <a:t>o</a:t>
                      </a:r>
                      <a:r>
                        <a:rPr sz="1200" b="1" spc="-10" dirty="0">
                          <a:solidFill>
                            <a:schemeClr val="bg1"/>
                          </a:solidFill>
                          <a:latin typeface="Calibri"/>
                          <a:cs typeface="Calibri"/>
                        </a:rPr>
                        <a:t>r</a:t>
                      </a:r>
                      <a:r>
                        <a:rPr sz="1200" b="1" dirty="0">
                          <a:solidFill>
                            <a:schemeClr val="bg1"/>
                          </a:solidFill>
                          <a:latin typeface="Calibri"/>
                          <a:cs typeface="Calibri"/>
                        </a:rPr>
                        <a:t>o</a:t>
                      </a:r>
                      <a:r>
                        <a:rPr sz="1200" b="1" spc="-30" dirty="0">
                          <a:solidFill>
                            <a:schemeClr val="bg1"/>
                          </a:solidFill>
                          <a:latin typeface="Calibri"/>
                          <a:cs typeface="Calibri"/>
                        </a:rPr>
                        <a:t>g</a:t>
                      </a:r>
                      <a:r>
                        <a:rPr sz="1200" b="1" dirty="0">
                          <a:solidFill>
                            <a:schemeClr val="bg1"/>
                          </a:solidFill>
                          <a:latin typeface="Calibri"/>
                          <a:cs typeface="Calibri"/>
                        </a:rPr>
                        <a:t>a</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42875">
                        <a:lnSpc>
                          <a:spcPct val="100000"/>
                        </a:lnSpc>
                      </a:pPr>
                      <a:r>
                        <a:rPr sz="1200" b="1" spc="-5" dirty="0">
                          <a:solidFill>
                            <a:schemeClr val="bg1"/>
                          </a:solidFill>
                          <a:latin typeface="Calibri"/>
                          <a:cs typeface="Calibri"/>
                        </a:rPr>
                        <a:t>B</a:t>
                      </a:r>
                      <a:r>
                        <a:rPr sz="1200" b="1" dirty="0">
                          <a:solidFill>
                            <a:schemeClr val="bg1"/>
                          </a:solidFill>
                          <a:latin typeface="Calibri"/>
                          <a:cs typeface="Calibri"/>
                        </a:rPr>
                        <a:t>onus</a:t>
                      </a:r>
                      <a:r>
                        <a:rPr sz="1200" b="1" spc="-90" dirty="0">
                          <a:solidFill>
                            <a:schemeClr val="bg1"/>
                          </a:solidFill>
                          <a:latin typeface="Calibri"/>
                          <a:cs typeface="Calibri"/>
                        </a:rPr>
                        <a:t> </a:t>
                      </a:r>
                      <a:r>
                        <a:rPr sz="1200" b="1" spc="-10" dirty="0">
                          <a:solidFill>
                            <a:schemeClr val="bg1"/>
                          </a:solidFill>
                          <a:latin typeface="Calibri"/>
                          <a:cs typeface="Calibri"/>
                        </a:rPr>
                        <a:t>r</a:t>
                      </a:r>
                      <a:r>
                        <a:rPr sz="1200" b="1" spc="-5" dirty="0">
                          <a:solidFill>
                            <a:schemeClr val="bg1"/>
                          </a:solidFill>
                          <a:latin typeface="Calibri"/>
                          <a:cs typeface="Calibri"/>
                        </a:rPr>
                        <a:t>e</a:t>
                      </a:r>
                      <a:r>
                        <a:rPr sz="1200" b="1" dirty="0">
                          <a:solidFill>
                            <a:schemeClr val="bg1"/>
                          </a:solidFill>
                          <a:latin typeface="Calibri"/>
                          <a:cs typeface="Calibri"/>
                        </a:rPr>
                        <a:t>s</a:t>
                      </a:r>
                      <a:r>
                        <a:rPr sz="1200" b="1" spc="5" dirty="0">
                          <a:solidFill>
                            <a:schemeClr val="bg1"/>
                          </a:solidFill>
                          <a:latin typeface="Calibri"/>
                          <a:cs typeface="Calibri"/>
                        </a:rPr>
                        <a:t>i</a:t>
                      </a:r>
                      <a:r>
                        <a:rPr sz="1200" b="1" dirty="0">
                          <a:solidFill>
                            <a:schemeClr val="bg1"/>
                          </a:solidFill>
                          <a:latin typeface="Calibri"/>
                          <a:cs typeface="Calibri"/>
                        </a:rPr>
                        <a:t>duo</a:t>
                      </a:r>
                      <a:endParaRPr sz="12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r>
              <a:tr h="252730">
                <a:tc>
                  <a:txBody>
                    <a:bodyPr/>
                    <a:lstStyle/>
                    <a:p>
                      <a:pPr marL="59055">
                        <a:lnSpc>
                          <a:spcPct val="100000"/>
                        </a:lnSpc>
                      </a:pPr>
                      <a:r>
                        <a:rPr sz="1100" spc="-5" dirty="0">
                          <a:solidFill>
                            <a:schemeClr val="bg1"/>
                          </a:solidFill>
                          <a:latin typeface="Calibri"/>
                          <a:cs typeface="Calibri"/>
                        </a:rPr>
                        <a:t>da</a:t>
                      </a:r>
                      <a:r>
                        <a:rPr sz="1100" dirty="0">
                          <a:solidFill>
                            <a:schemeClr val="bg1"/>
                          </a:solidFill>
                          <a:latin typeface="Calibri"/>
                          <a:cs typeface="Calibri"/>
                        </a:rPr>
                        <a:t>l</a:t>
                      </a:r>
                      <a:r>
                        <a:rPr sz="1100" spc="-25" dirty="0">
                          <a:solidFill>
                            <a:schemeClr val="bg1"/>
                          </a:solidFill>
                          <a:latin typeface="Calibri"/>
                          <a:cs typeface="Calibri"/>
                        </a:rPr>
                        <a:t> </a:t>
                      </a:r>
                      <a:r>
                        <a:rPr sz="1100" dirty="0">
                          <a:solidFill>
                            <a:schemeClr val="bg1"/>
                          </a:solidFill>
                          <a:latin typeface="Calibri"/>
                          <a:cs typeface="Calibri"/>
                        </a:rPr>
                        <a:t>1</a:t>
                      </a:r>
                      <a:r>
                        <a:rPr sz="1100" spc="5" dirty="0">
                          <a:solidFill>
                            <a:schemeClr val="bg1"/>
                          </a:solidFill>
                          <a:latin typeface="Calibri"/>
                          <a:cs typeface="Calibri"/>
                        </a:rPr>
                        <a:t>/</a:t>
                      </a:r>
                      <a:r>
                        <a:rPr sz="1100" dirty="0">
                          <a:solidFill>
                            <a:schemeClr val="bg1"/>
                          </a:solidFill>
                          <a:latin typeface="Calibri"/>
                          <a:cs typeface="Calibri"/>
                        </a:rPr>
                        <a:t>1</a:t>
                      </a:r>
                      <a:r>
                        <a:rPr sz="1100" spc="-20" dirty="0">
                          <a:solidFill>
                            <a:schemeClr val="bg1"/>
                          </a:solidFill>
                          <a:latin typeface="Calibri"/>
                          <a:cs typeface="Calibri"/>
                        </a:rPr>
                        <a:t> </a:t>
                      </a:r>
                      <a:r>
                        <a:rPr sz="1100" spc="-5" dirty="0">
                          <a:solidFill>
                            <a:schemeClr val="bg1"/>
                          </a:solidFill>
                          <a:latin typeface="Calibri"/>
                          <a:cs typeface="Calibri"/>
                        </a:rPr>
                        <a:t>a</a:t>
                      </a:r>
                      <a:r>
                        <a:rPr sz="1100" dirty="0">
                          <a:solidFill>
                            <a:schemeClr val="bg1"/>
                          </a:solidFill>
                          <a:latin typeface="Calibri"/>
                          <a:cs typeface="Calibri"/>
                        </a:rPr>
                        <a:t>l</a:t>
                      </a:r>
                      <a:r>
                        <a:rPr sz="1100" spc="-25" dirty="0">
                          <a:solidFill>
                            <a:schemeClr val="bg1"/>
                          </a:solidFill>
                          <a:latin typeface="Calibri"/>
                          <a:cs typeface="Calibri"/>
                        </a:rPr>
                        <a:t> </a:t>
                      </a:r>
                      <a:r>
                        <a:rPr sz="1100" dirty="0">
                          <a:solidFill>
                            <a:schemeClr val="bg1"/>
                          </a:solidFill>
                          <a:latin typeface="Calibri"/>
                          <a:cs typeface="Calibri"/>
                        </a:rPr>
                        <a:t>31</a:t>
                      </a:r>
                      <a:r>
                        <a:rPr sz="1100" spc="5" dirty="0">
                          <a:solidFill>
                            <a:schemeClr val="bg1"/>
                          </a:solidFill>
                          <a:latin typeface="Calibri"/>
                          <a:cs typeface="Calibri"/>
                        </a:rPr>
                        <a:t>/</a:t>
                      </a:r>
                      <a:r>
                        <a:rPr sz="1100" dirty="0">
                          <a:solidFill>
                            <a:schemeClr val="bg1"/>
                          </a:solidFill>
                          <a:latin typeface="Calibri"/>
                          <a:cs typeface="Calibri"/>
                        </a:rPr>
                        <a:t>7</a:t>
                      </a:r>
                      <a:r>
                        <a:rPr sz="1100" spc="-20" dirty="0">
                          <a:solidFill>
                            <a:schemeClr val="bg1"/>
                          </a:solidFill>
                          <a:latin typeface="Calibri"/>
                          <a:cs typeface="Calibri"/>
                        </a:rPr>
                        <a:t> </a:t>
                      </a:r>
                      <a:r>
                        <a:rPr sz="1100" dirty="0">
                          <a:solidFill>
                            <a:schemeClr val="bg1"/>
                          </a:solidFill>
                          <a:latin typeface="Calibri"/>
                          <a:cs typeface="Calibri"/>
                        </a:rPr>
                        <a:t>2015</a:t>
                      </a:r>
                      <a:endParaRPr sz="11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pPr>
                      <a:r>
                        <a:rPr sz="1100" dirty="0">
                          <a:solidFill>
                            <a:schemeClr val="bg1"/>
                          </a:solidFill>
                          <a:latin typeface="Calibri"/>
                          <a:cs typeface="Calibri"/>
                        </a:rPr>
                        <a:t>1</a:t>
                      </a:r>
                      <a:r>
                        <a:rPr sz="1100" spc="-5" dirty="0">
                          <a:solidFill>
                            <a:schemeClr val="bg1"/>
                          </a:solidFill>
                          <a:latin typeface="Calibri"/>
                          <a:cs typeface="Calibri"/>
                        </a:rPr>
                        <a:t>.</a:t>
                      </a:r>
                      <a:r>
                        <a:rPr sz="1100" dirty="0">
                          <a:solidFill>
                            <a:schemeClr val="bg1"/>
                          </a:solidFill>
                          <a:latin typeface="Calibri"/>
                          <a:cs typeface="Calibri"/>
                        </a:rPr>
                        <a:t>500</a:t>
                      </a:r>
                      <a:r>
                        <a:rPr sz="1100" spc="-30" dirty="0">
                          <a:solidFill>
                            <a:schemeClr val="bg1"/>
                          </a:solidFill>
                          <a:latin typeface="Calibri"/>
                          <a:cs typeface="Calibri"/>
                        </a:rPr>
                        <a:t> </a:t>
                      </a:r>
                      <a:r>
                        <a:rPr sz="1100" dirty="0">
                          <a:solidFill>
                            <a:schemeClr val="bg1"/>
                          </a:solidFill>
                          <a:latin typeface="Calibri"/>
                          <a:cs typeface="Calibri"/>
                        </a:rPr>
                        <a:t>e</a:t>
                      </a:r>
                      <a:r>
                        <a:rPr sz="1100" spc="-5" dirty="0">
                          <a:solidFill>
                            <a:schemeClr val="bg1"/>
                          </a:solidFill>
                          <a:latin typeface="Calibri"/>
                          <a:cs typeface="Calibri"/>
                        </a:rPr>
                        <a:t>ur</a:t>
                      </a:r>
                      <a:r>
                        <a:rPr sz="1100" dirty="0">
                          <a:solidFill>
                            <a:schemeClr val="bg1"/>
                          </a:solidFill>
                          <a:latin typeface="Calibri"/>
                          <a:cs typeface="Calibri"/>
                        </a:rPr>
                        <a:t>o</a:t>
                      </a:r>
                      <a:r>
                        <a:rPr sz="1100" spc="-40" dirty="0">
                          <a:solidFill>
                            <a:schemeClr val="bg1"/>
                          </a:solidFill>
                          <a:latin typeface="Calibri"/>
                          <a:cs typeface="Calibri"/>
                        </a:rPr>
                        <a:t> </a:t>
                      </a:r>
                      <a:r>
                        <a:rPr sz="1100" dirty="0">
                          <a:solidFill>
                            <a:schemeClr val="bg1"/>
                          </a:solidFill>
                          <a:latin typeface="Calibri"/>
                          <a:cs typeface="Calibri"/>
                        </a:rPr>
                        <a:t>(c</a:t>
                      </a:r>
                      <a:r>
                        <a:rPr sz="1100" spc="-5" dirty="0">
                          <a:solidFill>
                            <a:schemeClr val="bg1"/>
                          </a:solidFill>
                          <a:latin typeface="Calibri"/>
                          <a:cs typeface="Calibri"/>
                        </a:rPr>
                        <a:t>la</a:t>
                      </a:r>
                      <a:r>
                        <a:rPr sz="1100" dirty="0">
                          <a:solidFill>
                            <a:schemeClr val="bg1"/>
                          </a:solidFill>
                          <a:latin typeface="Calibri"/>
                          <a:cs typeface="Calibri"/>
                        </a:rPr>
                        <a:t>s</a:t>
                      </a:r>
                      <a:r>
                        <a:rPr sz="1100" spc="-15" dirty="0">
                          <a:solidFill>
                            <a:schemeClr val="bg1"/>
                          </a:solidFill>
                          <a:latin typeface="Calibri"/>
                          <a:cs typeface="Calibri"/>
                        </a:rPr>
                        <a:t>s</a:t>
                      </a:r>
                      <a:r>
                        <a:rPr sz="1100" dirty="0">
                          <a:solidFill>
                            <a:schemeClr val="bg1"/>
                          </a:solidFill>
                          <a:latin typeface="Calibri"/>
                          <a:cs typeface="Calibri"/>
                        </a:rPr>
                        <a:t>e</a:t>
                      </a:r>
                      <a:r>
                        <a:rPr sz="1100" spc="-10" dirty="0">
                          <a:solidFill>
                            <a:schemeClr val="bg1"/>
                          </a:solidFill>
                          <a:latin typeface="Calibri"/>
                          <a:cs typeface="Calibri"/>
                        </a:rPr>
                        <a:t> </a:t>
                      </a:r>
                      <a:r>
                        <a:rPr sz="1100" dirty="0">
                          <a:solidFill>
                            <a:schemeClr val="bg1"/>
                          </a:solidFill>
                          <a:latin typeface="Calibri"/>
                          <a:cs typeface="Calibri"/>
                        </a:rPr>
                        <a:t>3)</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980">
                        <a:lnSpc>
                          <a:spcPct val="100000"/>
                        </a:lnSpc>
                      </a:pPr>
                      <a:r>
                        <a:rPr sz="1100" dirty="0">
                          <a:solidFill>
                            <a:schemeClr val="bg1"/>
                          </a:solidFill>
                          <a:latin typeface="Calibri"/>
                          <a:cs typeface="Calibri"/>
                        </a:rPr>
                        <a:t>D</a:t>
                      </a:r>
                      <a:r>
                        <a:rPr sz="1100" spc="-5" dirty="0">
                          <a:solidFill>
                            <a:schemeClr val="bg1"/>
                          </a:solidFill>
                          <a:latin typeface="Calibri"/>
                          <a:cs typeface="Calibri"/>
                        </a:rPr>
                        <a:t>a</a:t>
                      </a:r>
                      <a:r>
                        <a:rPr sz="1100" dirty="0">
                          <a:solidFill>
                            <a:schemeClr val="bg1"/>
                          </a:solidFill>
                          <a:latin typeface="Calibri"/>
                          <a:cs typeface="Calibri"/>
                        </a:rPr>
                        <a:t>l</a:t>
                      </a:r>
                      <a:r>
                        <a:rPr sz="1100" spc="-15" dirty="0">
                          <a:solidFill>
                            <a:schemeClr val="bg1"/>
                          </a:solidFill>
                          <a:latin typeface="Calibri"/>
                          <a:cs typeface="Calibri"/>
                        </a:rPr>
                        <a:t> </a:t>
                      </a:r>
                      <a:r>
                        <a:rPr sz="1100" spc="-10" dirty="0">
                          <a:solidFill>
                            <a:schemeClr val="bg1"/>
                          </a:solidFill>
                          <a:latin typeface="Calibri"/>
                          <a:cs typeface="Calibri"/>
                        </a:rPr>
                        <a:t>1/</a:t>
                      </a:r>
                      <a:r>
                        <a:rPr sz="1100" dirty="0">
                          <a:solidFill>
                            <a:schemeClr val="bg1"/>
                          </a:solidFill>
                          <a:latin typeface="Calibri"/>
                          <a:cs typeface="Calibri"/>
                        </a:rPr>
                        <a:t>8</a:t>
                      </a:r>
                      <a:r>
                        <a:rPr sz="1100" spc="-5" dirty="0">
                          <a:solidFill>
                            <a:schemeClr val="bg1"/>
                          </a:solidFill>
                          <a:latin typeface="Calibri"/>
                          <a:cs typeface="Calibri"/>
                        </a:rPr>
                        <a:t> a</a:t>
                      </a:r>
                      <a:r>
                        <a:rPr sz="1100" dirty="0">
                          <a:solidFill>
                            <a:schemeClr val="bg1"/>
                          </a:solidFill>
                          <a:latin typeface="Calibri"/>
                          <a:cs typeface="Calibri"/>
                        </a:rPr>
                        <a:t>l</a:t>
                      </a:r>
                      <a:r>
                        <a:rPr sz="1100" spc="-25" dirty="0">
                          <a:solidFill>
                            <a:schemeClr val="bg1"/>
                          </a:solidFill>
                          <a:latin typeface="Calibri"/>
                          <a:cs typeface="Calibri"/>
                        </a:rPr>
                        <a:t> </a:t>
                      </a:r>
                      <a:r>
                        <a:rPr sz="1100" dirty="0">
                          <a:solidFill>
                            <a:schemeClr val="bg1"/>
                          </a:solidFill>
                          <a:latin typeface="Calibri"/>
                          <a:cs typeface="Calibri"/>
                        </a:rPr>
                        <a:t>31</a:t>
                      </a:r>
                      <a:r>
                        <a:rPr sz="1100" spc="5" dirty="0">
                          <a:solidFill>
                            <a:schemeClr val="bg1"/>
                          </a:solidFill>
                          <a:latin typeface="Calibri"/>
                          <a:cs typeface="Calibri"/>
                        </a:rPr>
                        <a:t>/</a:t>
                      </a:r>
                      <a:r>
                        <a:rPr sz="1100" dirty="0">
                          <a:solidFill>
                            <a:schemeClr val="bg1"/>
                          </a:solidFill>
                          <a:latin typeface="Calibri"/>
                          <a:cs typeface="Calibri"/>
                        </a:rPr>
                        <a:t>12</a:t>
                      </a:r>
                      <a:r>
                        <a:rPr sz="1100" spc="-40" dirty="0">
                          <a:solidFill>
                            <a:schemeClr val="bg1"/>
                          </a:solidFill>
                          <a:latin typeface="Calibri"/>
                          <a:cs typeface="Calibri"/>
                        </a:rPr>
                        <a:t> </a:t>
                      </a:r>
                      <a:r>
                        <a:rPr sz="1100" dirty="0">
                          <a:solidFill>
                            <a:schemeClr val="bg1"/>
                          </a:solidFill>
                          <a:latin typeface="Calibri"/>
                          <a:cs typeface="Calibri"/>
                        </a:rPr>
                        <a:t>2015</a:t>
                      </a:r>
                      <a:endParaRPr sz="110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5090" algn="ctr">
                        <a:lnSpc>
                          <a:spcPct val="100000"/>
                        </a:lnSpc>
                      </a:pPr>
                      <a:r>
                        <a:rPr sz="1100" b="1" dirty="0">
                          <a:solidFill>
                            <a:schemeClr val="bg1"/>
                          </a:solidFill>
                          <a:latin typeface="Calibri"/>
                          <a:cs typeface="Calibri"/>
                        </a:rPr>
                        <a:t>/</a:t>
                      </a:r>
                      <a:endParaRPr sz="1100" dirty="0">
                        <a:solidFill>
                          <a:schemeClr val="bg1"/>
                        </a:solidFill>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019799"/>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r>
              <a:rPr lang="it-IT" altLang="it-IT" sz="2000" b="1" dirty="0" smtClean="0">
                <a:solidFill>
                  <a:schemeClr val="bg1"/>
                </a:solidFill>
              </a:rPr>
              <a:t> </a:t>
            </a:r>
            <a:endParaRPr lang="it-IT" altLang="it-IT" sz="2000" b="1" dirty="0">
              <a:solidFill>
                <a:schemeClr val="bg1"/>
              </a:solidFill>
            </a:endParaRPr>
          </a:p>
          <a:p>
            <a:pPr eaLnBrk="1" hangingPunct="1"/>
            <a:endParaRPr lang="it-IT" altLang="it-IT" sz="2000" b="1" dirty="0">
              <a:solidFill>
                <a:schemeClr val="bg1"/>
              </a:solidFill>
            </a:endParaRPr>
          </a:p>
          <a:p>
            <a:pPr algn="just" eaLnBrk="1" hangingPunct="1"/>
            <a:r>
              <a:rPr lang="it-IT" altLang="it-IT" sz="2000" dirty="0" smtClean="0">
                <a:solidFill>
                  <a:schemeClr val="bg1"/>
                </a:solidFill>
              </a:rPr>
              <a:t>		 è </a:t>
            </a:r>
            <a:r>
              <a:rPr lang="it-IT" altLang="it-IT" sz="2000" dirty="0">
                <a:solidFill>
                  <a:schemeClr val="bg1"/>
                </a:solidFill>
              </a:rPr>
              <a:t>possibile rilasciare una seconda autorizzazione per lo stesso lavoratore in favore del </a:t>
            </a:r>
            <a:r>
              <a:rPr lang="it-IT" altLang="it-IT" sz="2000" b="1" dirty="0">
                <a:solidFill>
                  <a:schemeClr val="bg1"/>
                </a:solidFill>
              </a:rPr>
              <a:t>datore di lavoro che assuma a tempo indeterminato il lavoratore precedentemente utilizzato mediante somministrazione già agevolata</a:t>
            </a:r>
            <a:r>
              <a:rPr lang="it-IT" altLang="it-IT" sz="2000" dirty="0">
                <a:solidFill>
                  <a:schemeClr val="bg1"/>
                </a:solidFill>
              </a:rPr>
              <a:t>; la deroga </a:t>
            </a:r>
            <a:r>
              <a:rPr lang="it-IT" altLang="it-IT" sz="2000" dirty="0" smtClean="0">
                <a:solidFill>
                  <a:schemeClr val="bg1"/>
                </a:solidFill>
              </a:rPr>
              <a:t>opera </a:t>
            </a:r>
            <a:r>
              <a:rPr lang="it-IT" altLang="it-IT" sz="2000" b="1" dirty="0" smtClean="0">
                <a:solidFill>
                  <a:schemeClr val="bg1"/>
                </a:solidFill>
              </a:rPr>
              <a:t>solo </a:t>
            </a:r>
            <a:r>
              <a:rPr lang="it-IT" altLang="it-IT" sz="2000" b="1" dirty="0">
                <a:solidFill>
                  <a:schemeClr val="bg1"/>
                </a:solidFill>
              </a:rPr>
              <a:t>se </a:t>
            </a:r>
            <a:r>
              <a:rPr lang="it-IT" altLang="it-IT" sz="2000" dirty="0">
                <a:solidFill>
                  <a:schemeClr val="bg1"/>
                </a:solidFill>
              </a:rPr>
              <a:t>la somministrazione si sia svolta nell’ambito di un rapporto di lavoro a tempo determinato </a:t>
            </a:r>
            <a:r>
              <a:rPr lang="it-IT" altLang="it-IT" sz="2000" b="1" dirty="0">
                <a:solidFill>
                  <a:schemeClr val="bg1"/>
                </a:solidFill>
              </a:rPr>
              <a:t>e a condizione che </a:t>
            </a:r>
            <a:r>
              <a:rPr lang="it-IT" altLang="it-IT" sz="2000" dirty="0">
                <a:solidFill>
                  <a:schemeClr val="bg1"/>
                </a:solidFill>
              </a:rPr>
              <a:t>l’assunzione a tempo indeterminato sia effettuata senza soluzione di continuità rispetto alla somministrazione.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455</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4989481" y="5085184"/>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sp>
        <p:nvSpPr>
          <p:cNvPr id="2" name="Freccia a destra 1"/>
          <p:cNvSpPr/>
          <p:nvPr/>
        </p:nvSpPr>
        <p:spPr>
          <a:xfrm>
            <a:off x="938188" y="2504325"/>
            <a:ext cx="786904"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110982"/>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algn="just" eaLnBrk="1" hangingPunct="1"/>
            <a:r>
              <a:rPr lang="it-IT" altLang="it-IT" sz="2000" b="1" dirty="0">
                <a:solidFill>
                  <a:schemeClr val="bg1"/>
                </a:solidFill>
              </a:rPr>
              <a:t>Esempi</a:t>
            </a:r>
            <a:r>
              <a:rPr lang="it-IT" altLang="it-IT" sz="2000" b="1" dirty="0" smtClean="0">
                <a:solidFill>
                  <a:schemeClr val="bg1"/>
                </a:solidFill>
              </a:rPr>
              <a:t>:</a:t>
            </a:r>
          </a:p>
          <a:p>
            <a:pPr algn="just" eaLnBrk="1" hangingPunct="1"/>
            <a:endParaRPr lang="it-IT" altLang="it-IT" sz="2000" b="1" dirty="0">
              <a:solidFill>
                <a:schemeClr val="bg1"/>
              </a:solidFill>
            </a:endParaRPr>
          </a:p>
          <a:p>
            <a:pPr algn="just" eaLnBrk="1" hangingPunct="1"/>
            <a:r>
              <a:rPr lang="it-IT" altLang="it-IT" sz="2000" b="1" dirty="0">
                <a:solidFill>
                  <a:schemeClr val="bg1"/>
                </a:solidFill>
              </a:rPr>
              <a:t>a) </a:t>
            </a:r>
            <a:r>
              <a:rPr lang="it-IT" altLang="it-IT" sz="2000" dirty="0">
                <a:solidFill>
                  <a:schemeClr val="bg1"/>
                </a:solidFill>
              </a:rPr>
              <a:t>L’Agenzia di somministrazione assume Tizio a tempo determinato dal 01.12.2014 al 31.05.2015 e lo somministra per lo stesso periodo ad ALFA; per tale rapporto l’Agenzia chiede ed ottiene l’incentivo previsto dal decreto; in data 01.06.2015 ALFA assume a tempo indeterminato Tizio. È ammissibile l’incentivo in favore di ALFA.</a:t>
            </a:r>
          </a:p>
          <a:p>
            <a:pPr algn="just" eaLnBrk="1" hangingPunct="1"/>
            <a:r>
              <a:rPr lang="it-IT" altLang="it-IT" sz="2000" b="1" dirty="0">
                <a:solidFill>
                  <a:schemeClr val="bg1"/>
                </a:solidFill>
              </a:rPr>
              <a:t>b) </a:t>
            </a:r>
            <a:r>
              <a:rPr lang="it-IT" altLang="it-IT" sz="2000" dirty="0">
                <a:solidFill>
                  <a:schemeClr val="bg1"/>
                </a:solidFill>
              </a:rPr>
              <a:t>L’agenzia di somministrazione assume Tizio a tempo determinato dal 01.12.2014 al 31.05.2015 e lo somministra per lo stesso periodo ad ALFA; per tale rapporto l’Agenzia chiede ed ottiene l’incentivo previsto dal decreto; in data 15.06.2015 ALFA assume a tempo indeterminato Tizio. Non è ammissibile l’incentivo in favore di ALFA.</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456</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4989481" y="5573349"/>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608612"/>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algn="just" eaLnBrk="1" hangingPunct="1"/>
            <a:r>
              <a:rPr lang="it-IT" altLang="it-IT" sz="2000" b="1" dirty="0">
                <a:solidFill>
                  <a:schemeClr val="bg1"/>
                </a:solidFill>
              </a:rPr>
              <a:t>Esempi</a:t>
            </a:r>
            <a:r>
              <a:rPr lang="it-IT" altLang="it-IT" sz="2000" b="1" dirty="0" smtClean="0">
                <a:solidFill>
                  <a:schemeClr val="bg1"/>
                </a:solidFill>
              </a:rPr>
              <a:t>:</a:t>
            </a:r>
          </a:p>
          <a:p>
            <a:pPr algn="just" eaLnBrk="1" hangingPunct="1"/>
            <a:endParaRPr lang="it-IT" altLang="it-IT" sz="2000" b="1" dirty="0">
              <a:solidFill>
                <a:schemeClr val="bg1"/>
              </a:solidFill>
            </a:endParaRPr>
          </a:p>
          <a:p>
            <a:pPr algn="just" eaLnBrk="1" hangingPunct="1"/>
            <a:r>
              <a:rPr lang="it-IT" altLang="it-IT" sz="2000" b="1" dirty="0" smtClean="0">
                <a:solidFill>
                  <a:schemeClr val="bg1"/>
                </a:solidFill>
              </a:rPr>
              <a:t>c) </a:t>
            </a:r>
            <a:r>
              <a:rPr lang="it-IT" altLang="it-IT" sz="2000" dirty="0">
                <a:solidFill>
                  <a:schemeClr val="bg1"/>
                </a:solidFill>
              </a:rPr>
              <a:t>un’Agenzia di somministrazione assume Tizio a tempo determinato dal 01.12.2014 al 31.05.2015 e lo somministra per lo stesso periodo ad ALFA; poiché a Tizio è attribuita la classe di </a:t>
            </a:r>
            <a:r>
              <a:rPr lang="it-IT" altLang="it-IT" sz="2000" dirty="0" err="1">
                <a:solidFill>
                  <a:schemeClr val="bg1"/>
                </a:solidFill>
              </a:rPr>
              <a:t>profilazione</a:t>
            </a:r>
            <a:r>
              <a:rPr lang="it-IT" altLang="it-IT" sz="2000" dirty="0">
                <a:solidFill>
                  <a:schemeClr val="bg1"/>
                </a:solidFill>
              </a:rPr>
              <a:t> '3-ALTA', all’Agenzia viene concesso l’importo di € 1.500; in data 01.06.2015 ALFA assume a tempo indeterminato Tizio; ad ALFA può essere riconosciuto l’importo di € 3.000 (4.500-1.500).</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457</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4969443" y="5373216"/>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546762"/>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algn="just" eaLnBrk="1" hangingPunct="1"/>
            <a:endParaRPr lang="it-IT" altLang="it-IT" sz="2000" b="1" dirty="0" smtClean="0">
              <a:solidFill>
                <a:schemeClr val="bg1"/>
              </a:solidFill>
            </a:endParaRPr>
          </a:p>
          <a:p>
            <a:pPr algn="just" eaLnBrk="1" hangingPunct="1"/>
            <a:endParaRPr lang="it-IT" altLang="it-IT" sz="2000" b="1" dirty="0" smtClean="0">
              <a:solidFill>
                <a:schemeClr val="bg1"/>
              </a:solidFill>
            </a:endParaRPr>
          </a:p>
          <a:p>
            <a:pPr algn="just" eaLnBrk="1" hangingPunct="1"/>
            <a:endParaRPr lang="it-IT" altLang="it-IT" sz="2000" b="1" dirty="0">
              <a:solidFill>
                <a:schemeClr val="bg1"/>
              </a:solidFill>
            </a:endParaRPr>
          </a:p>
          <a:p>
            <a:pPr algn="just" eaLnBrk="1" hangingPunct="1"/>
            <a:r>
              <a:rPr lang="it-IT" altLang="it-IT" sz="2000" b="1" dirty="0">
                <a:solidFill>
                  <a:schemeClr val="bg1"/>
                </a:solidFill>
              </a:rPr>
              <a:t>Nel caso di assunzione a tempo indeterminato da parte del datore di lavoro che ha già utilizzato il giovane mediante somministrazione</a:t>
            </a:r>
            <a:r>
              <a:rPr lang="it-IT" altLang="it-IT" sz="2000" dirty="0">
                <a:solidFill>
                  <a:schemeClr val="bg1"/>
                </a:solidFill>
              </a:rPr>
              <a:t>, </a:t>
            </a:r>
            <a:r>
              <a:rPr lang="it-IT" altLang="it-IT" sz="2000" b="1" dirty="0">
                <a:solidFill>
                  <a:schemeClr val="bg1"/>
                </a:solidFill>
              </a:rPr>
              <a:t>che non sia agevolata ai sensi della presente circolare, </a:t>
            </a:r>
            <a:r>
              <a:rPr lang="it-IT" altLang="it-IT" sz="2000" dirty="0">
                <a:solidFill>
                  <a:schemeClr val="bg1"/>
                </a:solidFill>
              </a:rPr>
              <a:t>il beneficio spetterà per intero e a prescindere dalla circostanza che l’assunzione avvenga con o senza soluzione di continuità rispetto alla somministrazione.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458</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4969443" y="5373216"/>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sp>
        <p:nvSpPr>
          <p:cNvPr id="2" name="Freccia in giù 1"/>
          <p:cNvSpPr/>
          <p:nvPr/>
        </p:nvSpPr>
        <p:spPr>
          <a:xfrm>
            <a:off x="4484811" y="1988840"/>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914698"/>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r>
              <a:rPr lang="it-IT" altLang="it-IT" sz="2000" b="1" dirty="0" smtClean="0">
                <a:solidFill>
                  <a:schemeClr val="bg1"/>
                </a:solidFill>
              </a:rPr>
              <a:t>Condizioni </a:t>
            </a:r>
            <a:r>
              <a:rPr lang="it-IT" altLang="it-IT" sz="2000" b="1" dirty="0">
                <a:solidFill>
                  <a:schemeClr val="bg1"/>
                </a:solidFill>
              </a:rPr>
              <a:t>di spettanza</a:t>
            </a:r>
          </a:p>
          <a:p>
            <a:pPr algn="just" eaLnBrk="1" hangingPunct="1"/>
            <a:endParaRPr lang="it-IT" altLang="it-IT" sz="2000" b="1" dirty="0" smtClean="0">
              <a:solidFill>
                <a:schemeClr val="bg1"/>
              </a:solidFill>
            </a:endParaRPr>
          </a:p>
          <a:p>
            <a:pPr algn="just" eaLnBrk="1" hangingPunct="1"/>
            <a:endParaRPr lang="it-IT" altLang="it-IT" sz="2000" b="1" dirty="0">
              <a:solidFill>
                <a:schemeClr val="bg1"/>
              </a:solidFill>
            </a:endParaRPr>
          </a:p>
          <a:p>
            <a:pPr algn="just" eaLnBrk="1" hangingPunct="1"/>
            <a:r>
              <a:rPr lang="it-IT" altLang="it-IT" sz="2000" dirty="0">
                <a:solidFill>
                  <a:schemeClr val="bg1"/>
                </a:solidFill>
              </a:rPr>
              <a:t>Al fine di fruire del bonus, il datore di lavoro è vincolato:</a:t>
            </a:r>
          </a:p>
          <a:p>
            <a:pPr marL="342900" indent="-342900" algn="just" eaLnBrk="1" hangingPunct="1">
              <a:buFont typeface="Arial" panose="020B0604020202020204" pitchFamily="34" charset="0"/>
              <a:buChar char="•"/>
            </a:pPr>
            <a:r>
              <a:rPr lang="it-IT" altLang="it-IT" sz="2000" dirty="0">
                <a:solidFill>
                  <a:schemeClr val="bg1"/>
                </a:solidFill>
              </a:rPr>
              <a:t>al   rispetto   della   normativa   in   materia   di   DURC   interno adempiendo   quindi   agli   obblighi   contributivi,   all’osservanza della  normativa  a  tutela  delle  condizioni  di  lavoro,  nonché all’applicazione   della   contrattazione   collettiva   di   primo   e secondo livello sia per la parte economica che normativa;</a:t>
            </a:r>
          </a:p>
          <a:p>
            <a:pPr marL="342900" indent="-342900" algn="just" eaLnBrk="1" hangingPunct="1">
              <a:buFont typeface="Arial" panose="020B0604020202020204" pitchFamily="34" charset="0"/>
              <a:buChar char="•"/>
            </a:pPr>
            <a:r>
              <a:rPr lang="it-IT" altLang="it-IT" sz="2000" dirty="0">
                <a:solidFill>
                  <a:schemeClr val="bg1"/>
                </a:solidFill>
              </a:rPr>
              <a:t>all’applicazione dei principi stabiliti dalla “Riforma Fornero” in materia   di   agevolazioni,   così   come   previsto   dall’articolo   4, commi 12, 13 e 15 della Legge n. 92/2012</a:t>
            </a:r>
          </a:p>
          <a:p>
            <a:pPr marL="342900" indent="-342900" algn="just" eaLnBrk="1" hangingPunct="1">
              <a:buFont typeface="Arial" panose="020B0604020202020204" pitchFamily="34" charset="0"/>
              <a:buChar char="•"/>
            </a:pPr>
            <a:r>
              <a:rPr lang="it-IT" altLang="it-IT" sz="2000" dirty="0">
                <a:solidFill>
                  <a:schemeClr val="bg1"/>
                </a:solidFill>
              </a:rPr>
              <a:t>al   rispetto   dei   limiti   imposti   dal   “</a:t>
            </a:r>
            <a:r>
              <a:rPr lang="it-IT" altLang="it-IT" sz="2000" b="1" dirty="0">
                <a:solidFill>
                  <a:schemeClr val="bg1"/>
                </a:solidFill>
              </a:rPr>
              <a:t>regime   de   </a:t>
            </a:r>
            <a:r>
              <a:rPr lang="it-IT" altLang="it-IT" sz="2000" b="1" dirty="0" err="1">
                <a:solidFill>
                  <a:schemeClr val="bg1"/>
                </a:solidFill>
              </a:rPr>
              <a:t>minimis</a:t>
            </a:r>
            <a:r>
              <a:rPr lang="it-IT" altLang="it-IT" sz="2000" dirty="0">
                <a:solidFill>
                  <a:schemeClr val="bg1"/>
                </a:solidFill>
              </a:rPr>
              <a:t>” attualmente fissati dai Regolamenti comunitari</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459</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635557" y="1719353"/>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018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ANZIANITÀ </a:t>
            </a:r>
            <a:r>
              <a:rPr lang="it-IT" altLang="it-IT" sz="2000" b="1" i="1" dirty="0">
                <a:solidFill>
                  <a:schemeClr val="bg1"/>
                </a:solidFill>
              </a:rPr>
              <a:t>DI EFFETTIVO </a:t>
            </a:r>
            <a:r>
              <a:rPr lang="it-IT" altLang="it-IT" sz="2000" b="1" i="1" dirty="0" smtClean="0">
                <a:solidFill>
                  <a:schemeClr val="bg1"/>
                </a:solidFill>
              </a:rPr>
              <a:t>LAVORO</a:t>
            </a:r>
          </a:p>
          <a:p>
            <a:pPr algn="just" eaLnBrk="1" hangingPunct="1">
              <a:defRPr/>
            </a:pPr>
            <a:endParaRPr lang="it-IT" altLang="it-IT" sz="2000" b="1" i="1" dirty="0" smtClean="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In caso di </a:t>
            </a:r>
            <a:r>
              <a:rPr lang="it-IT" altLang="it-IT" sz="2000" b="1" dirty="0">
                <a:solidFill>
                  <a:schemeClr val="bg1"/>
                </a:solidFill>
              </a:rPr>
              <a:t>trasferimento d’azienda </a:t>
            </a:r>
            <a:r>
              <a:rPr lang="it-IT" altLang="it-IT" sz="2000" dirty="0">
                <a:solidFill>
                  <a:schemeClr val="bg1"/>
                </a:solidFill>
              </a:rPr>
              <a:t>ai sensi dell’art. 2112 c.c. si terrà conto anche del periodo trascorso presso l’imprenditore alienante. </a:t>
            </a:r>
            <a:endParaRPr lang="it-IT" altLang="it-IT" sz="2000" dirty="0" smtClean="0">
              <a:solidFill>
                <a:schemeClr val="bg1"/>
              </a:solidFill>
            </a:endParaRP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smtClean="0">
                <a:solidFill>
                  <a:schemeClr val="bg1"/>
                </a:solidFill>
              </a:rPr>
              <a:t>In </a:t>
            </a:r>
            <a:r>
              <a:rPr lang="it-IT" altLang="it-IT" sz="2000" dirty="0">
                <a:solidFill>
                  <a:schemeClr val="bg1"/>
                </a:solidFill>
              </a:rPr>
              <a:t>caso di </a:t>
            </a:r>
            <a:r>
              <a:rPr lang="it-IT" altLang="it-IT" sz="2000" b="1" dirty="0">
                <a:solidFill>
                  <a:schemeClr val="bg1"/>
                </a:solidFill>
              </a:rPr>
              <a:t>appalto</a:t>
            </a:r>
            <a:r>
              <a:rPr lang="it-IT" altLang="it-IT" sz="2000" dirty="0">
                <a:solidFill>
                  <a:schemeClr val="bg1"/>
                </a:solidFill>
              </a:rPr>
              <a:t>, l’anzianità dei 90 giorni si calcola tenendo conto di tutto il periodo durante il quale il lavoratore è stato impiegato nell’attività appaltata, a prescindere dal fatto che vi sia stato un mutamento del datore di lavoro.</a:t>
            </a:r>
          </a:p>
          <a:p>
            <a:pPr algn="just" eaLnBrk="1" hangingPunct="1">
              <a:defRPr/>
            </a:pPr>
            <a:endParaRPr lang="it-IT" altLang="it-IT" sz="2000" b="1" i="1" dirty="0">
              <a:solidFill>
                <a:schemeClr val="bg1"/>
              </a:solidFill>
            </a:endParaRPr>
          </a:p>
          <a:p>
            <a:pPr algn="just" eaLnBrk="1" hangingPunct="1">
              <a:defRPr/>
            </a:pPr>
            <a:endParaRPr lang="it-IT" altLang="it-IT" sz="2000" dirty="0">
              <a:solidFill>
                <a:schemeClr val="bg1"/>
              </a:solidFill>
            </a:endParaRPr>
          </a:p>
        </p:txBody>
      </p:sp>
      <p:sp>
        <p:nvSpPr>
          <p:cNvPr id="512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47E1C1-D8BA-45DD-8E1B-0C5C9F522A59}" type="slidenum">
              <a:rPr lang="it-IT" altLang="it-IT" sz="1200">
                <a:solidFill>
                  <a:srgbClr val="FFFFFF"/>
                </a:solidFill>
              </a:rPr>
              <a:pPr>
                <a:spcBef>
                  <a:spcPct val="0"/>
                </a:spcBef>
                <a:buFontTx/>
                <a:buNone/>
              </a:pPr>
              <a:t>46</a:t>
            </a:fld>
            <a:endParaRPr lang="it-IT" altLang="it-IT" sz="1200">
              <a:solidFill>
                <a:srgbClr val="FFFFFF"/>
              </a:solidFill>
            </a:endParaRPr>
          </a:p>
        </p:txBody>
      </p:sp>
      <p:pic>
        <p:nvPicPr>
          <p:cNvPr id="5120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FE9C969-A692-4B09-BF97-D52D77C0846A}"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95963" y="54324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5120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eaLnBrk="1" hangingPunct="1"/>
            <a:r>
              <a:rPr lang="it-IT" altLang="it-IT" sz="2000" b="1" dirty="0" smtClean="0">
                <a:solidFill>
                  <a:schemeClr val="bg1"/>
                </a:solidFill>
              </a:rPr>
              <a:t> </a:t>
            </a:r>
            <a:endParaRPr lang="it-IT" altLang="it-IT" sz="2000" b="1" dirty="0">
              <a:solidFill>
                <a:schemeClr val="bg1"/>
              </a:solidFill>
            </a:endParaRPr>
          </a:p>
          <a:p>
            <a:pPr algn="just" eaLnBrk="1" hangingPunct="1"/>
            <a:endParaRPr lang="it-IT" altLang="it-IT" sz="2000" b="1" dirty="0" smtClean="0">
              <a:solidFill>
                <a:schemeClr val="bg1"/>
              </a:solidFill>
            </a:endParaRPr>
          </a:p>
          <a:p>
            <a:pPr algn="just" eaLnBrk="1" hangingPunct="1"/>
            <a:endParaRPr lang="it-IT" altLang="it-IT" sz="2000" b="1" dirty="0">
              <a:solidFill>
                <a:schemeClr val="bg1"/>
              </a:solidFill>
            </a:endParaRPr>
          </a:p>
          <a:p>
            <a:pPr eaLnBrk="1" hangingPunct="1"/>
            <a:r>
              <a:rPr lang="it-IT" altLang="it-IT" sz="2000" b="1" dirty="0">
                <a:solidFill>
                  <a:schemeClr val="bg1"/>
                </a:solidFill>
              </a:rPr>
              <a:t>Il Decreto direttoriale n. 1709/2014 all’articolo 7, comma 3, precisa che il bonus non è cumulabile con nessun altro tipo di  incentivo  all’assunzione  sia  esso  di  natura  economica  o strettamente contributivo.</a:t>
            </a:r>
          </a:p>
          <a:p>
            <a:pPr algn="just" eaLnBrk="1" hangingPunct="1"/>
            <a:endParaRPr lang="it-IT" altLang="it-IT" sz="2000" dirty="0">
              <a:solidFill>
                <a:schemeClr val="bg1"/>
              </a:solidFill>
            </a:endParaRPr>
          </a:p>
          <a:p>
            <a:pPr algn="just" eaLnBrk="1" hangingPunct="1"/>
            <a:r>
              <a:rPr lang="it-IT" altLang="it-IT" sz="2000" dirty="0">
                <a:solidFill>
                  <a:schemeClr val="bg1"/>
                </a:solidFill>
              </a:rPr>
              <a:t>In    particolare    va    evidenziato    che    </a:t>
            </a:r>
            <a:r>
              <a:rPr lang="it-IT" altLang="it-IT" sz="2000" b="1" dirty="0">
                <a:solidFill>
                  <a:schemeClr val="bg1"/>
                </a:solidFill>
              </a:rPr>
              <a:t>il    bonus    non    va considerato  uno  sgravio  contributivo</a:t>
            </a:r>
            <a:r>
              <a:rPr lang="it-IT" altLang="it-IT" sz="2000" dirty="0">
                <a:solidFill>
                  <a:schemeClr val="bg1"/>
                </a:solidFill>
              </a:rPr>
              <a:t>,  bensì  un  beneficio non  contributivo,  </a:t>
            </a:r>
            <a:r>
              <a:rPr lang="it-IT" altLang="it-IT" sz="2000" u="sng" dirty="0">
                <a:solidFill>
                  <a:schemeClr val="bg1"/>
                </a:solidFill>
              </a:rPr>
              <a:t>anche  se</a:t>
            </a:r>
            <a:r>
              <a:rPr lang="it-IT" altLang="it-IT" sz="2000" dirty="0">
                <a:solidFill>
                  <a:schemeClr val="bg1"/>
                </a:solidFill>
              </a:rPr>
              <a:t>  il  datore  di  lavoro  lo  porta mensilmente a conguaglio con la contribuzione dovuta (nei primi 12 mesi o 6 in caso di rapporto a tempo determinato inferiore ai 12 mesi, o di un minor numero di mesi in caso di cessazione anticipata).</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460</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634105" y="2204864"/>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sp>
        <p:nvSpPr>
          <p:cNvPr id="2" name="Freccia in giù 1"/>
          <p:cNvSpPr/>
          <p:nvPr/>
        </p:nvSpPr>
        <p:spPr>
          <a:xfrm>
            <a:off x="4329684" y="1852375"/>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01409"/>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eaLnBrk="1" hangingPunct="1"/>
            <a:r>
              <a:rPr lang="it-IT" altLang="it-IT" sz="2000" dirty="0" smtClean="0">
                <a:solidFill>
                  <a:schemeClr val="bg1"/>
                </a:solidFill>
              </a:rPr>
              <a:t>L’Istituto precisa,       </a:t>
            </a:r>
          </a:p>
          <a:p>
            <a:pPr algn="just" eaLnBrk="1" hangingPunct="1"/>
            <a:endParaRPr lang="it-IT" altLang="it-IT" sz="2000" dirty="0" smtClean="0">
              <a:solidFill>
                <a:schemeClr val="bg1"/>
              </a:solidFill>
            </a:endParaRPr>
          </a:p>
          <a:p>
            <a:pPr algn="just" eaLnBrk="1" hangingPunct="1"/>
            <a:endParaRPr lang="it-IT" altLang="it-IT" sz="2000" dirty="0">
              <a:solidFill>
                <a:schemeClr val="bg1"/>
              </a:solidFill>
            </a:endParaRPr>
          </a:p>
          <a:p>
            <a:pPr algn="just" eaLnBrk="1" hangingPunct="1"/>
            <a:endParaRPr lang="it-IT" altLang="it-IT" sz="2000" dirty="0">
              <a:solidFill>
                <a:schemeClr val="bg1"/>
              </a:solidFill>
            </a:endParaRPr>
          </a:p>
          <a:p>
            <a:pPr eaLnBrk="1" hangingPunct="1"/>
            <a:r>
              <a:rPr lang="it-IT" altLang="it-IT" sz="2000" b="1" dirty="0" smtClean="0">
                <a:solidFill>
                  <a:schemeClr val="bg1"/>
                </a:solidFill>
              </a:rPr>
              <a:t>Nel caso </a:t>
            </a:r>
            <a:r>
              <a:rPr lang="it-IT" altLang="it-IT" sz="2000" b="1" dirty="0">
                <a:solidFill>
                  <a:schemeClr val="bg1"/>
                </a:solidFill>
              </a:rPr>
              <a:t>ricorrano contemporaneamente i requisiti per la fruizione del bonus e di altri benefici, il datore di lavoro</a:t>
            </a:r>
            <a:r>
              <a:rPr lang="it-IT" altLang="it-IT" sz="2000" b="1" dirty="0" smtClean="0">
                <a:solidFill>
                  <a:schemeClr val="bg1"/>
                </a:solidFill>
              </a:rPr>
              <a:t>:</a:t>
            </a:r>
          </a:p>
          <a:p>
            <a:pPr eaLnBrk="1" hangingPunct="1"/>
            <a:endParaRPr lang="it-IT" altLang="it-IT" sz="2000" b="1" dirty="0">
              <a:solidFill>
                <a:schemeClr val="bg1"/>
              </a:solidFill>
            </a:endParaRPr>
          </a:p>
          <a:p>
            <a:pPr marL="457200" indent="-457200" algn="just" eaLnBrk="1" hangingPunct="1">
              <a:buFont typeface="+mj-lt"/>
              <a:buAutoNum type="arabicPeriod"/>
            </a:pPr>
            <a:r>
              <a:rPr lang="it-IT" altLang="it-IT" sz="2000" b="1" dirty="0">
                <a:solidFill>
                  <a:schemeClr val="bg1"/>
                </a:solidFill>
              </a:rPr>
              <a:t>dovrà  rinunciare  al  bonus  </a:t>
            </a:r>
            <a:r>
              <a:rPr lang="it-IT" altLang="it-IT" sz="2000" dirty="0">
                <a:solidFill>
                  <a:schemeClr val="bg1"/>
                </a:solidFill>
              </a:rPr>
              <a:t>potendo  fruire  degli  ulteriori benefici  </a:t>
            </a:r>
            <a:r>
              <a:rPr lang="it-IT" altLang="it-IT" sz="2000" b="1" dirty="0">
                <a:solidFill>
                  <a:schemeClr val="bg1"/>
                </a:solidFill>
              </a:rPr>
              <a:t>se</a:t>
            </a:r>
            <a:r>
              <a:rPr lang="it-IT" altLang="it-IT" sz="2000" dirty="0">
                <a:solidFill>
                  <a:schemeClr val="bg1"/>
                </a:solidFill>
              </a:rPr>
              <a:t>  </a:t>
            </a:r>
            <a:r>
              <a:rPr lang="it-IT" altLang="it-IT" sz="2000" b="1" dirty="0">
                <a:solidFill>
                  <a:schemeClr val="bg1"/>
                </a:solidFill>
              </a:rPr>
              <a:t>questi  si  configurano  in  sgravi  contributivi  </a:t>
            </a:r>
            <a:r>
              <a:rPr lang="it-IT" altLang="it-IT" sz="2000" dirty="0">
                <a:solidFill>
                  <a:schemeClr val="bg1"/>
                </a:solidFill>
              </a:rPr>
              <a:t>(ad esempio   assunzioni   di   disoccupati   di   lungo   periodo   ex articolo 8, comma 9, Legge n. 407/1990; sgravi per l’assunzione di lavoratori iscritti nelle liste di mobilità, ex l. 223/1991; sgravi ex art. 4, commi da 8 a 11, l. 92/2012)</a:t>
            </a:r>
          </a:p>
          <a:p>
            <a:pPr algn="just" eaLnBrk="1" hangingPunct="1"/>
            <a:r>
              <a:rPr lang="it-IT" altLang="it-IT" sz="2000" dirty="0">
                <a:solidFill>
                  <a:schemeClr val="bg1"/>
                </a:solidFill>
              </a:rPr>
              <a:t> </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461</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634105" y="2204864"/>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sp>
        <p:nvSpPr>
          <p:cNvPr id="2" name="Freccia in giù 1"/>
          <p:cNvSpPr/>
          <p:nvPr/>
        </p:nvSpPr>
        <p:spPr>
          <a:xfrm>
            <a:off x="4427984" y="2619132"/>
            <a:ext cx="484632" cy="535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409222"/>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eaLnBrk="1" hangingPunct="1"/>
            <a:r>
              <a:rPr lang="it-IT" altLang="it-IT" sz="2000" dirty="0" smtClean="0">
                <a:solidFill>
                  <a:schemeClr val="bg1"/>
                </a:solidFill>
              </a:rPr>
              <a:t>L’Istituto precisa,       </a:t>
            </a:r>
          </a:p>
          <a:p>
            <a:pPr algn="just" eaLnBrk="1" hangingPunct="1"/>
            <a:endParaRPr lang="it-IT" altLang="it-IT" sz="2000" dirty="0" smtClean="0">
              <a:solidFill>
                <a:schemeClr val="bg1"/>
              </a:solidFill>
            </a:endParaRPr>
          </a:p>
          <a:p>
            <a:pPr algn="just" eaLnBrk="1" hangingPunct="1"/>
            <a:endParaRPr lang="it-IT" altLang="it-IT" sz="2000" dirty="0">
              <a:solidFill>
                <a:schemeClr val="bg1"/>
              </a:solidFill>
            </a:endParaRPr>
          </a:p>
          <a:p>
            <a:pPr algn="just" eaLnBrk="1" hangingPunct="1"/>
            <a:endParaRPr lang="it-IT" altLang="it-IT" sz="2000" dirty="0">
              <a:solidFill>
                <a:schemeClr val="bg1"/>
              </a:solidFill>
            </a:endParaRPr>
          </a:p>
          <a:p>
            <a:pPr eaLnBrk="1" hangingPunct="1"/>
            <a:r>
              <a:rPr lang="it-IT" altLang="it-IT" sz="2000" b="1" dirty="0" smtClean="0">
                <a:solidFill>
                  <a:schemeClr val="bg1"/>
                </a:solidFill>
              </a:rPr>
              <a:t>Nel caso </a:t>
            </a:r>
            <a:r>
              <a:rPr lang="it-IT" altLang="it-IT" sz="2000" b="1" dirty="0">
                <a:solidFill>
                  <a:schemeClr val="bg1"/>
                </a:solidFill>
              </a:rPr>
              <a:t>ricorrano contemporaneamente i requisiti per la fruizione del bonus e di altri benefici, il datore di lavoro</a:t>
            </a:r>
            <a:r>
              <a:rPr lang="it-IT" altLang="it-IT" sz="2000" b="1" dirty="0" smtClean="0">
                <a:solidFill>
                  <a:schemeClr val="bg1"/>
                </a:solidFill>
              </a:rPr>
              <a:t>:</a:t>
            </a:r>
          </a:p>
          <a:p>
            <a:pPr eaLnBrk="1" hangingPunct="1"/>
            <a:endParaRPr lang="it-IT" altLang="it-IT" sz="2000" b="1" dirty="0">
              <a:solidFill>
                <a:schemeClr val="bg1"/>
              </a:solidFill>
            </a:endParaRPr>
          </a:p>
          <a:p>
            <a:pPr marL="457200" indent="-457200" algn="just" eaLnBrk="1" hangingPunct="1">
              <a:buFont typeface="+mj-lt"/>
              <a:buAutoNum type="arabicPeriod" startAt="2"/>
            </a:pPr>
            <a:r>
              <a:rPr lang="it-IT" altLang="it-IT" sz="2000" b="1" dirty="0">
                <a:solidFill>
                  <a:schemeClr val="bg1"/>
                </a:solidFill>
              </a:rPr>
              <a:t>laddove ricorrano i presupposti per l’applicazione della 'garanzia giovani' e di altri benefici non contributivi in senso stretto - </a:t>
            </a:r>
            <a:r>
              <a:rPr lang="it-IT" altLang="it-IT" sz="2000" dirty="0">
                <a:solidFill>
                  <a:schemeClr val="bg1"/>
                </a:solidFill>
              </a:rPr>
              <a:t>anche se concretamente fruibili mediante conguaglio nelle denunce contributive (es.: benefici per l’assunzione di giovani genitori ex Decreto del Ministro della Gioventù del 19 novembre 2010, di giovani tout court ex art. 1 dl 76/2013) - </a:t>
            </a:r>
            <a:r>
              <a:rPr lang="it-IT" altLang="it-IT" sz="2000" b="1" dirty="0">
                <a:solidFill>
                  <a:schemeClr val="bg1"/>
                </a:solidFill>
              </a:rPr>
              <a:t>il datore di lavoro potrà scegliere quale incentivo chiedere.</a:t>
            </a:r>
          </a:p>
          <a:p>
            <a:pPr algn="just" eaLnBrk="1" hangingPunct="1"/>
            <a:r>
              <a:rPr lang="it-IT" altLang="it-IT" sz="2000" b="1" dirty="0" smtClean="0">
                <a:solidFill>
                  <a:schemeClr val="bg1"/>
                </a:solidFill>
              </a:rPr>
              <a:t> </a:t>
            </a:r>
            <a:endParaRPr lang="it-IT" altLang="it-IT" sz="2000" b="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462</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634105" y="2204864"/>
            <a:ext cx="3240360" cy="94942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M.L. - D.D. n. 1709  8/8/14</a:t>
            </a:r>
          </a:p>
          <a:p>
            <a:pPr algn="ctr"/>
            <a:r>
              <a:rPr lang="it-IT" sz="1400" b="1" dirty="0" smtClean="0">
                <a:solidFill>
                  <a:prstClr val="black"/>
                </a:solidFill>
              </a:rPr>
              <a:t>INPS, circ. 118/2014</a:t>
            </a:r>
            <a:endParaRPr lang="it-IT" sz="1400" b="1" dirty="0">
              <a:solidFill>
                <a:prstClr val="black"/>
              </a:solidFill>
            </a:endParaRPr>
          </a:p>
        </p:txBody>
      </p:sp>
      <p:sp>
        <p:nvSpPr>
          <p:cNvPr id="2" name="Freccia in giù 1"/>
          <p:cNvSpPr/>
          <p:nvPr/>
        </p:nvSpPr>
        <p:spPr>
          <a:xfrm>
            <a:off x="4427984" y="2619132"/>
            <a:ext cx="484632" cy="535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398834"/>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eaLnBrk="1" hangingPunct="1"/>
            <a:r>
              <a:rPr lang="it-IT" altLang="it-IT" sz="2000" b="1" dirty="0">
                <a:solidFill>
                  <a:schemeClr val="bg1"/>
                </a:solidFill>
              </a:rPr>
              <a:t>Procedura di richiesta</a:t>
            </a:r>
          </a:p>
          <a:p>
            <a:pPr algn="just" eaLnBrk="1" hangingPunct="1"/>
            <a:endParaRPr lang="it-IT" altLang="it-IT" sz="2000" dirty="0" smtClean="0">
              <a:solidFill>
                <a:schemeClr val="bg1"/>
              </a:solidFill>
            </a:endParaRPr>
          </a:p>
          <a:p>
            <a:pPr algn="just" eaLnBrk="1" hangingPunct="1"/>
            <a:endParaRPr lang="it-IT" altLang="it-IT" sz="2000" dirty="0">
              <a:solidFill>
                <a:schemeClr val="bg1"/>
              </a:solidFill>
            </a:endParaRPr>
          </a:p>
          <a:p>
            <a:pPr marL="457200" indent="-457200" algn="just" eaLnBrk="1" hangingPunct="1">
              <a:buFont typeface="+mj-lt"/>
              <a:buAutoNum type="arabicPeriod"/>
            </a:pPr>
            <a:r>
              <a:rPr lang="it-IT" altLang="it-IT" sz="2000" dirty="0">
                <a:solidFill>
                  <a:schemeClr val="bg1"/>
                </a:solidFill>
              </a:rPr>
              <a:t>In  primo  luogo,  il  datore  di  lavoro  comunica  tramite  procedimento telematico   </a:t>
            </a:r>
            <a:r>
              <a:rPr lang="it-IT" altLang="it-IT" sz="2000" b="1" dirty="0">
                <a:solidFill>
                  <a:schemeClr val="bg1"/>
                </a:solidFill>
              </a:rPr>
              <a:t>l’assunzione   (o   la   volontà   di   assunzione)   </a:t>
            </a:r>
            <a:r>
              <a:rPr lang="it-IT" altLang="it-IT" sz="2000" dirty="0">
                <a:solidFill>
                  <a:schemeClr val="bg1"/>
                </a:solidFill>
              </a:rPr>
              <a:t>a   tempo determinato/indeterminato (o trasformazione a tempo indeterminato) di   un   giovane   NEET,   evidenziando   anche   Regione   e   Provincia   di svolgimento dell’attività lavorativa del neoassunto.</a:t>
            </a:r>
          </a:p>
          <a:p>
            <a:pPr algn="just" eaLnBrk="1" hangingPunct="1"/>
            <a:endParaRPr lang="it-IT" altLang="it-IT" sz="2000" dirty="0">
              <a:solidFill>
                <a:schemeClr val="bg1"/>
              </a:solidFill>
            </a:endParaRPr>
          </a:p>
          <a:p>
            <a:pPr eaLnBrk="1" hangingPunct="1"/>
            <a:r>
              <a:rPr lang="it-IT" altLang="it-IT" sz="2000" b="1" dirty="0">
                <a:solidFill>
                  <a:schemeClr val="bg1"/>
                </a:solidFill>
              </a:rPr>
              <a:t>La  comunicazione  avviene  tramite  modello  “GAGI”,  appositamente istituito,   presente   nell’applicazione   “</a:t>
            </a:r>
            <a:r>
              <a:rPr lang="it-IT" altLang="it-IT" sz="2000" b="1" dirty="0" err="1">
                <a:solidFill>
                  <a:schemeClr val="bg1"/>
                </a:solidFill>
              </a:rPr>
              <a:t>DiResCo</a:t>
            </a:r>
            <a:r>
              <a:rPr lang="it-IT" altLang="it-IT" sz="2000" b="1" dirty="0">
                <a:solidFill>
                  <a:schemeClr val="bg1"/>
                </a:solidFill>
              </a:rPr>
              <a:t>”   sul   sito   dell’INPS   al consueto menù “servizi per le aziende e consulenti”.</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463</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94663" y="2204864"/>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118/2014</a:t>
            </a: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222742"/>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eaLnBrk="1" hangingPunct="1"/>
            <a:r>
              <a:rPr lang="it-IT" altLang="it-IT" sz="2000" b="1" dirty="0">
                <a:solidFill>
                  <a:schemeClr val="bg1"/>
                </a:solidFill>
              </a:rPr>
              <a:t>Procedura di richiesta</a:t>
            </a:r>
          </a:p>
          <a:p>
            <a:pPr algn="just" eaLnBrk="1" hangingPunct="1"/>
            <a:endParaRPr lang="it-IT" altLang="it-IT" sz="2000" dirty="0" smtClean="0">
              <a:solidFill>
                <a:schemeClr val="bg1"/>
              </a:solidFill>
            </a:endParaRPr>
          </a:p>
          <a:p>
            <a:pPr marL="457200" indent="-457200" algn="just" eaLnBrk="1" hangingPunct="1">
              <a:buFont typeface="+mj-lt"/>
              <a:buAutoNum type="arabicPeriod" startAt="2"/>
            </a:pPr>
            <a:r>
              <a:rPr lang="it-IT" altLang="it-IT" sz="2000" dirty="0" smtClean="0">
                <a:solidFill>
                  <a:schemeClr val="bg1"/>
                </a:solidFill>
              </a:rPr>
              <a:t>L’INPS</a:t>
            </a:r>
            <a:r>
              <a:rPr lang="it-IT" altLang="it-IT" sz="2000" dirty="0">
                <a:solidFill>
                  <a:schemeClr val="bg1"/>
                </a:solidFill>
              </a:rPr>
              <a:t>:</a:t>
            </a:r>
          </a:p>
          <a:p>
            <a:pPr algn="just" eaLnBrk="1" hangingPunct="1"/>
            <a:endParaRPr lang="it-IT" altLang="it-IT" sz="2000" dirty="0">
              <a:solidFill>
                <a:schemeClr val="bg1"/>
              </a:solidFill>
            </a:endParaRPr>
          </a:p>
          <a:p>
            <a:pPr marL="342900" indent="-342900" algn="just" eaLnBrk="1" hangingPunct="1">
              <a:buFont typeface="Arial" panose="020B0604020202020204" pitchFamily="34" charset="0"/>
              <a:buChar char="•"/>
            </a:pPr>
            <a:r>
              <a:rPr lang="it-IT" altLang="it-IT" sz="2000" dirty="0">
                <a:solidFill>
                  <a:schemeClr val="bg1"/>
                </a:solidFill>
              </a:rPr>
              <a:t>si  accerta  che  il  NEET  sia  iscritto  al  “Programma  Garanzia Giovani” e verifica la classe di </a:t>
            </a:r>
            <a:r>
              <a:rPr lang="it-IT" altLang="it-IT" sz="2000" dirty="0" err="1">
                <a:solidFill>
                  <a:schemeClr val="bg1"/>
                </a:solidFill>
              </a:rPr>
              <a:t>profilazione</a:t>
            </a:r>
            <a:r>
              <a:rPr lang="it-IT" altLang="it-IT" sz="2000" dirty="0">
                <a:solidFill>
                  <a:schemeClr val="bg1"/>
                </a:solidFill>
              </a:rPr>
              <a:t> attribuita.</a:t>
            </a:r>
          </a:p>
          <a:p>
            <a:pPr algn="just" eaLnBrk="1" hangingPunct="1"/>
            <a:endParaRPr lang="it-IT" altLang="it-IT" sz="2000" dirty="0">
              <a:solidFill>
                <a:schemeClr val="bg1"/>
              </a:solidFill>
            </a:endParaRPr>
          </a:p>
          <a:p>
            <a:pPr algn="just" eaLnBrk="1" hangingPunct="1"/>
            <a:r>
              <a:rPr lang="it-IT" altLang="it-IT" sz="1600" dirty="0">
                <a:solidFill>
                  <a:schemeClr val="bg1"/>
                </a:solidFill>
              </a:rPr>
              <a:t>L’Istituto  precisa  che  nel  caso  in  cui  non  sia  stata  ancora assegnata la classe di </a:t>
            </a:r>
            <a:r>
              <a:rPr lang="it-IT" altLang="it-IT" sz="1600" dirty="0" err="1">
                <a:solidFill>
                  <a:schemeClr val="bg1"/>
                </a:solidFill>
              </a:rPr>
              <a:t>profilazione</a:t>
            </a:r>
            <a:r>
              <a:rPr lang="it-IT" altLang="it-IT" sz="1600" dirty="0">
                <a:solidFill>
                  <a:schemeClr val="bg1"/>
                </a:solidFill>
              </a:rPr>
              <a:t>, sospenderà l’iter di richiesta in    attesa    che    il    Ministero    solleciti    le    Regioni;    decorsi inutilmente  15  giorni  sarà  lo  stesso  Ministero  ad  attribuire  la classe, in modo che l’INPS possa procedere con l’elaborazione del “GAGI”</a:t>
            </a:r>
          </a:p>
          <a:p>
            <a:pPr eaLnBrk="1" hangingPunct="1"/>
            <a:endParaRPr lang="it-IT" altLang="it-IT" sz="2000" b="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464</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p:cNvSpPr/>
          <p:nvPr/>
        </p:nvSpPr>
        <p:spPr>
          <a:xfrm>
            <a:off x="6094663" y="2204864"/>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118/2014</a:t>
            </a: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914459"/>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eaLnBrk="1" hangingPunct="1"/>
            <a:r>
              <a:rPr lang="it-IT" altLang="it-IT" sz="2000" b="1" dirty="0">
                <a:solidFill>
                  <a:schemeClr val="bg1"/>
                </a:solidFill>
              </a:rPr>
              <a:t>Procedura di richiesta</a:t>
            </a:r>
          </a:p>
          <a:p>
            <a:pPr algn="just" eaLnBrk="1" hangingPunct="1"/>
            <a:endParaRPr lang="it-IT" altLang="it-IT" sz="2000" dirty="0" smtClean="0">
              <a:solidFill>
                <a:schemeClr val="bg1"/>
              </a:solidFill>
            </a:endParaRPr>
          </a:p>
          <a:p>
            <a:pPr marL="457200" indent="-457200" algn="just" eaLnBrk="1" hangingPunct="1">
              <a:buFont typeface="+mj-lt"/>
              <a:buAutoNum type="arabicPeriod" startAt="2"/>
            </a:pPr>
            <a:r>
              <a:rPr lang="it-IT" altLang="it-IT" sz="2000" dirty="0" smtClean="0">
                <a:solidFill>
                  <a:schemeClr val="bg1"/>
                </a:solidFill>
              </a:rPr>
              <a:t>L’INPS</a:t>
            </a:r>
            <a:r>
              <a:rPr lang="it-IT" altLang="it-IT" sz="2000" dirty="0">
                <a:solidFill>
                  <a:schemeClr val="bg1"/>
                </a:solidFill>
              </a:rPr>
              <a:t>:</a:t>
            </a:r>
          </a:p>
          <a:p>
            <a:pPr algn="just" eaLnBrk="1" hangingPunct="1"/>
            <a:endParaRPr lang="it-IT" altLang="it-IT" sz="2000" dirty="0">
              <a:solidFill>
                <a:schemeClr val="bg1"/>
              </a:solidFill>
            </a:endParaRPr>
          </a:p>
          <a:p>
            <a:pPr marL="342900" indent="-342900" algn="just" eaLnBrk="1" hangingPunct="1">
              <a:buFont typeface="Arial" panose="020B0604020202020204" pitchFamily="34" charset="0"/>
              <a:buChar char="•"/>
            </a:pPr>
            <a:r>
              <a:rPr lang="it-IT" altLang="it-IT" sz="2000" dirty="0">
                <a:solidFill>
                  <a:schemeClr val="bg1"/>
                </a:solidFill>
              </a:rPr>
              <a:t>calcola  l’importo  del  bonus  spettante  verificando  la  disponibilità residua  delle risorse attribuite alla Regione coinvolta</a:t>
            </a:r>
            <a:r>
              <a:rPr lang="it-IT" altLang="it-IT" sz="2000" dirty="0" smtClean="0">
                <a:solidFill>
                  <a:schemeClr val="bg1"/>
                </a:solidFill>
              </a:rPr>
              <a:t>;</a:t>
            </a:r>
          </a:p>
          <a:p>
            <a:pPr marL="342900" indent="-342900" algn="just" eaLnBrk="1" hangingPunct="1">
              <a:buFont typeface="Arial" panose="020B0604020202020204" pitchFamily="34" charset="0"/>
              <a:buChar char="•"/>
            </a:pPr>
            <a:endParaRPr lang="it-IT" altLang="it-IT" sz="2000" dirty="0">
              <a:solidFill>
                <a:schemeClr val="bg1"/>
              </a:solidFill>
            </a:endParaRPr>
          </a:p>
          <a:p>
            <a:pPr marL="342900" indent="-342900" algn="just" eaLnBrk="1" hangingPunct="1">
              <a:buFont typeface="Arial" panose="020B0604020202020204" pitchFamily="34" charset="0"/>
              <a:buChar char="•"/>
            </a:pPr>
            <a:r>
              <a:rPr lang="it-IT" altLang="it-IT" sz="2000" dirty="0">
                <a:solidFill>
                  <a:schemeClr val="bg1"/>
                </a:solidFill>
              </a:rPr>
              <a:t>in  caso  di  disponibilità  di  fondi,  comunica  esclusivamente  tramite “</a:t>
            </a:r>
            <a:r>
              <a:rPr lang="it-IT" altLang="it-IT" sz="2000" dirty="0" err="1">
                <a:solidFill>
                  <a:schemeClr val="bg1"/>
                </a:solidFill>
              </a:rPr>
              <a:t>DiResCo</a:t>
            </a:r>
            <a:r>
              <a:rPr lang="it-IT" altLang="it-IT" sz="2000" dirty="0">
                <a:solidFill>
                  <a:schemeClr val="bg1"/>
                </a:solidFill>
              </a:rPr>
              <a:t>” che è stato prenotato il bonus in favore del datore di lavoro richiedente.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465</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p:cNvSpPr/>
          <p:nvPr/>
        </p:nvSpPr>
        <p:spPr>
          <a:xfrm>
            <a:off x="6094663" y="2204864"/>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118/2014</a:t>
            </a: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760866"/>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a:solidFill>
                <a:schemeClr val="bg1"/>
              </a:solidFill>
            </a:endParaRPr>
          </a:p>
          <a:p>
            <a:pPr eaLnBrk="1" hangingPunct="1"/>
            <a:r>
              <a:rPr lang="it-IT" altLang="it-IT" sz="2000" b="1" dirty="0">
                <a:solidFill>
                  <a:schemeClr val="bg1"/>
                </a:solidFill>
              </a:rPr>
              <a:t>Procedura di richiesta</a:t>
            </a:r>
          </a:p>
          <a:p>
            <a:pPr algn="just" eaLnBrk="1" hangingPunct="1"/>
            <a:endParaRPr lang="it-IT" altLang="it-IT" sz="2000" dirty="0" smtClean="0">
              <a:solidFill>
                <a:schemeClr val="bg1"/>
              </a:solidFill>
            </a:endParaRPr>
          </a:p>
          <a:p>
            <a:pPr marL="457200" indent="-457200" algn="just" eaLnBrk="1" hangingPunct="1">
              <a:buFont typeface="+mj-lt"/>
              <a:buAutoNum type="arabicPeriod" startAt="3"/>
            </a:pPr>
            <a:r>
              <a:rPr lang="it-IT" altLang="it-IT" sz="2000" dirty="0" smtClean="0">
                <a:solidFill>
                  <a:schemeClr val="bg1"/>
                </a:solidFill>
              </a:rPr>
              <a:t>Il datore di lavoro</a:t>
            </a:r>
            <a:endParaRPr lang="it-IT" altLang="it-IT" sz="2000" dirty="0">
              <a:solidFill>
                <a:schemeClr val="bg1"/>
              </a:solidFill>
            </a:endParaRPr>
          </a:p>
          <a:p>
            <a:pPr algn="just" eaLnBrk="1" hangingPunct="1"/>
            <a:r>
              <a:rPr lang="it-IT" altLang="it-IT" sz="2000" dirty="0" smtClean="0">
                <a:solidFill>
                  <a:schemeClr val="bg1"/>
                </a:solidFill>
              </a:rPr>
              <a:t>	</a:t>
            </a:r>
            <a:endParaRPr lang="it-IT" altLang="it-IT" sz="2000" dirty="0">
              <a:solidFill>
                <a:schemeClr val="bg1"/>
              </a:solidFill>
            </a:endParaRPr>
          </a:p>
          <a:p>
            <a:pPr marL="342900" indent="-342900" algn="just" eaLnBrk="1" hangingPunct="1">
              <a:buFont typeface="Arial" panose="020B0604020202020204" pitchFamily="34" charset="0"/>
              <a:buChar char="•"/>
            </a:pPr>
            <a:r>
              <a:rPr lang="it-IT" altLang="it-IT" sz="2000" dirty="0" smtClean="0">
                <a:solidFill>
                  <a:schemeClr val="bg1"/>
                </a:solidFill>
              </a:rPr>
              <a:t>Entro il </a:t>
            </a:r>
            <a:r>
              <a:rPr lang="it-IT" altLang="it-IT" sz="2000" dirty="0">
                <a:solidFill>
                  <a:schemeClr val="bg1"/>
                </a:solidFill>
              </a:rPr>
              <a:t>settimo giorno dalla risposta positiva dell’INPS, il datore di lavoro deve provvedere all’assunzione/trasformazione del NEET, qualora non vi abbia ancora provveduto;</a:t>
            </a:r>
          </a:p>
          <a:p>
            <a:pPr marL="342900" indent="-342900" algn="just" eaLnBrk="1" hangingPunct="1">
              <a:buFont typeface="Arial" panose="020B0604020202020204" pitchFamily="34" charset="0"/>
              <a:buChar char="•"/>
            </a:pPr>
            <a:r>
              <a:rPr lang="it-IT" altLang="it-IT" sz="2000" dirty="0" smtClean="0">
                <a:solidFill>
                  <a:schemeClr val="bg1"/>
                </a:solidFill>
              </a:rPr>
              <a:t>Entro quattordici   </a:t>
            </a:r>
            <a:r>
              <a:rPr lang="it-IT" altLang="it-IT" sz="2000" dirty="0">
                <a:solidFill>
                  <a:schemeClr val="bg1"/>
                </a:solidFill>
              </a:rPr>
              <a:t>giorni   dalla   risposta   positiva   dell’INPS,   il   datore   di lavoro	dovrà	comunicare	all’Istituto	l’avvenuta assunzione/trasformazione  del  giovane  tramite  “</a:t>
            </a:r>
            <a:r>
              <a:rPr lang="it-IT" altLang="it-IT" sz="2000" dirty="0" err="1">
                <a:solidFill>
                  <a:schemeClr val="bg1"/>
                </a:solidFill>
              </a:rPr>
              <a:t>DiResCo</a:t>
            </a:r>
            <a:r>
              <a:rPr lang="it-IT" altLang="it-IT" sz="2000" dirty="0">
                <a:solidFill>
                  <a:schemeClr val="bg1"/>
                </a:solidFill>
              </a:rPr>
              <a:t>”,  chiedendo contestualmente  anche  la  conferma  della  prenotazione  del  bonus effettuata dall’INPS in suo favore.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466</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p:cNvSpPr/>
          <p:nvPr/>
        </p:nvSpPr>
        <p:spPr>
          <a:xfrm>
            <a:off x="6094663" y="2204864"/>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118/2014</a:t>
            </a: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110514"/>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4" y="1628800"/>
            <a:ext cx="8351837" cy="5040559"/>
          </a:xfrm>
          <a:ln>
            <a:solidFill>
              <a:schemeClr val="accent1"/>
            </a:solidFill>
          </a:ln>
        </p:spPr>
        <p:txBody>
          <a:bodyPr/>
          <a:lstStyle/>
          <a:p>
            <a:pPr eaLnBrk="1" hangingPunct="1"/>
            <a:endParaRPr lang="it-IT" altLang="it-IT" sz="2000" b="1" dirty="0" smtClean="0">
              <a:solidFill>
                <a:schemeClr val="bg1"/>
              </a:solidFill>
            </a:endParaRPr>
          </a:p>
          <a:p>
            <a:pPr eaLnBrk="1" hangingPunct="1"/>
            <a:endParaRPr lang="it-IT" altLang="it-IT" sz="2000" b="1" dirty="0">
              <a:solidFill>
                <a:schemeClr val="bg1"/>
              </a:solidFill>
            </a:endParaRPr>
          </a:p>
          <a:p>
            <a:pPr eaLnBrk="1" hangingPunct="1"/>
            <a:r>
              <a:rPr lang="it-IT" altLang="it-IT" sz="2000" b="1" dirty="0" smtClean="0">
                <a:solidFill>
                  <a:schemeClr val="bg1"/>
                </a:solidFill>
              </a:rPr>
              <a:t>Procedura </a:t>
            </a:r>
            <a:r>
              <a:rPr lang="it-IT" altLang="it-IT" sz="2000" b="1" dirty="0">
                <a:solidFill>
                  <a:schemeClr val="bg1"/>
                </a:solidFill>
              </a:rPr>
              <a:t>di richiesta</a:t>
            </a:r>
          </a:p>
          <a:p>
            <a:pPr algn="just" eaLnBrk="1" hangingPunct="1"/>
            <a:endParaRPr lang="it-IT" altLang="it-IT" sz="2000" dirty="0" smtClean="0">
              <a:solidFill>
                <a:schemeClr val="bg1"/>
              </a:solidFill>
            </a:endParaRPr>
          </a:p>
          <a:p>
            <a:pPr eaLnBrk="1" hangingPunct="1"/>
            <a:r>
              <a:rPr lang="it-IT" altLang="it-IT" sz="2000" b="1" dirty="0">
                <a:solidFill>
                  <a:schemeClr val="bg1"/>
                </a:solidFill>
              </a:rPr>
              <a:t>L’istanza   di   conferma   della   prenotazione   </a:t>
            </a:r>
            <a:r>
              <a:rPr lang="it-IT" altLang="it-IT" sz="2000" dirty="0">
                <a:solidFill>
                  <a:schemeClr val="bg1"/>
                </a:solidFill>
              </a:rPr>
              <a:t>del   beneficio rappresenta  la  </a:t>
            </a:r>
            <a:r>
              <a:rPr lang="it-IT" altLang="it-IT" sz="2000" b="1" dirty="0">
                <a:solidFill>
                  <a:schemeClr val="bg1"/>
                </a:solidFill>
              </a:rPr>
              <a:t>domanda  definitiva  del  bonus</a:t>
            </a:r>
            <a:r>
              <a:rPr lang="it-IT" altLang="it-IT" sz="2000" dirty="0">
                <a:solidFill>
                  <a:schemeClr val="bg1"/>
                </a:solidFill>
              </a:rPr>
              <a:t>,  nella  quale può  essere  variata  la  Provincia  di  svolgimento  dell’attività del    giovane:    la    variazione    dovrà    comunque    avvenire nell’ambito della stessa Regione.</a:t>
            </a:r>
          </a:p>
          <a:p>
            <a:pPr algn="just" eaLnBrk="1" hangingPunct="1"/>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467</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55976" y="4938820"/>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5796136" y="4725144"/>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40100"/>
      </p:ext>
    </p:extLst>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r>
              <a:rPr lang="it-IT" altLang="it-IT" sz="2000" b="1" dirty="0" smtClean="0">
                <a:solidFill>
                  <a:schemeClr val="bg1"/>
                </a:solidFill>
              </a:rPr>
              <a:t>Procedura </a:t>
            </a:r>
            <a:r>
              <a:rPr lang="it-IT" altLang="it-IT" sz="2000" b="1" dirty="0">
                <a:solidFill>
                  <a:schemeClr val="bg1"/>
                </a:solidFill>
              </a:rPr>
              <a:t>di richiesta</a:t>
            </a:r>
          </a:p>
          <a:p>
            <a:pPr algn="just" eaLnBrk="1" hangingPunct="1"/>
            <a:endParaRPr lang="it-IT" altLang="it-IT" sz="2000" dirty="0" smtClean="0">
              <a:solidFill>
                <a:schemeClr val="bg1"/>
              </a:solidFill>
            </a:endParaRPr>
          </a:p>
          <a:p>
            <a:pPr marL="342900" indent="-342900" algn="just" eaLnBrk="1" hangingPunct="1">
              <a:buFont typeface="Arial" panose="020B0604020202020204" pitchFamily="34" charset="0"/>
              <a:buChar char="•"/>
            </a:pPr>
            <a:r>
              <a:rPr lang="it-IT" altLang="it-IT" sz="2000" dirty="0">
                <a:solidFill>
                  <a:schemeClr val="bg1"/>
                </a:solidFill>
              </a:rPr>
              <a:t>Per richiedere il bonus è comunque </a:t>
            </a:r>
            <a:r>
              <a:rPr lang="it-IT" altLang="it-IT" sz="2000" b="1" dirty="0">
                <a:solidFill>
                  <a:schemeClr val="bg1"/>
                </a:solidFill>
              </a:rPr>
              <a:t>necessario possedere una matricola  </a:t>
            </a:r>
            <a:r>
              <a:rPr lang="it-IT" altLang="it-IT" sz="2000" dirty="0">
                <a:solidFill>
                  <a:schemeClr val="bg1"/>
                </a:solidFill>
              </a:rPr>
              <a:t>INPS:  </a:t>
            </a:r>
            <a:endParaRPr lang="it-IT" altLang="it-IT" sz="2000" dirty="0" smtClean="0">
              <a:solidFill>
                <a:schemeClr val="bg1"/>
              </a:solidFill>
            </a:endParaRPr>
          </a:p>
          <a:p>
            <a:pPr marL="342900" indent="-342900" algn="just" eaLnBrk="1" hangingPunct="1">
              <a:buFont typeface="Arial" panose="020B0604020202020204" pitchFamily="34" charset="0"/>
              <a:buChar char="•"/>
            </a:pPr>
            <a:r>
              <a:rPr lang="it-IT" altLang="it-IT" sz="2000" b="1" dirty="0" smtClean="0">
                <a:solidFill>
                  <a:schemeClr val="bg1"/>
                </a:solidFill>
              </a:rPr>
              <a:t>qualora  </a:t>
            </a:r>
            <a:r>
              <a:rPr lang="it-IT" altLang="it-IT" sz="2000" b="1" dirty="0">
                <a:solidFill>
                  <a:schemeClr val="bg1"/>
                </a:solidFill>
              </a:rPr>
              <a:t>l’azienda  ne  fosse  sprovvista  </a:t>
            </a:r>
            <a:r>
              <a:rPr lang="it-IT" altLang="it-IT" sz="2000" dirty="0">
                <a:solidFill>
                  <a:schemeClr val="bg1"/>
                </a:solidFill>
              </a:rPr>
              <a:t>dovrà farne  richiesta  per  tempo,  con  la  procedura  automatica  di attribuzione di CSC e matricola</a:t>
            </a:r>
            <a:r>
              <a:rPr lang="it-IT" altLang="it-IT" sz="2000" dirty="0" smtClean="0">
                <a:solidFill>
                  <a:schemeClr val="bg1"/>
                </a:solidFill>
              </a:rPr>
              <a:t>.</a:t>
            </a:r>
          </a:p>
          <a:p>
            <a:pPr marL="342900" indent="-342900" algn="just" eaLnBrk="1" hangingPunct="1">
              <a:buFont typeface="Arial" panose="020B0604020202020204" pitchFamily="34" charset="0"/>
              <a:buChar char="•"/>
            </a:pPr>
            <a:endParaRPr lang="it-IT" altLang="it-IT" sz="2000" dirty="0">
              <a:solidFill>
                <a:schemeClr val="bg1"/>
              </a:solidFill>
            </a:endParaRPr>
          </a:p>
          <a:p>
            <a:pPr marL="800100" lvl="1" indent="-342900" algn="just" eaLnBrk="1" hangingPunct="1">
              <a:buFont typeface="Arial" panose="020B0604020202020204" pitchFamily="34" charset="0"/>
              <a:buChar char="•"/>
            </a:pPr>
            <a:r>
              <a:rPr lang="it-IT" altLang="it-IT" sz="1600" dirty="0" smtClean="0">
                <a:solidFill>
                  <a:schemeClr val="bg1"/>
                </a:solidFill>
              </a:rPr>
              <a:t>La </a:t>
            </a:r>
            <a:r>
              <a:rPr lang="it-IT" altLang="it-IT" sz="1600" dirty="0">
                <a:solidFill>
                  <a:schemeClr val="bg1"/>
                </a:solidFill>
              </a:rPr>
              <a:t>data di “inizio attività” indicata in questo caso, sarà fittizia e corrisponderà   alla   data   stessa   nella   quale   si   fa   richiesta d’iscrizione per l’attribuzione della matricola e CSC.</a:t>
            </a:r>
          </a:p>
          <a:p>
            <a:pPr marL="800100" lvl="1" indent="-342900" algn="just" eaLnBrk="1" hangingPunct="1">
              <a:buFont typeface="Arial" panose="020B0604020202020204" pitchFamily="34" charset="0"/>
              <a:buChar char="•"/>
            </a:pPr>
            <a:r>
              <a:rPr lang="it-IT" altLang="it-IT" sz="1600" dirty="0" smtClean="0">
                <a:solidFill>
                  <a:schemeClr val="bg1"/>
                </a:solidFill>
              </a:rPr>
              <a:t>Contestualmente </a:t>
            </a:r>
            <a:r>
              <a:rPr lang="it-IT" altLang="it-IT" sz="1600" dirty="0">
                <a:solidFill>
                  <a:schemeClr val="bg1"/>
                </a:solidFill>
              </a:rPr>
              <a:t>all’invio della richiesta d’iscrizione, l’azienda, tramite  “cassetto  previdenziale  azienda”  o  inviando  email  alla sede  INPS  competente,  dovrà  comunicare  che  la  posizione contributiva è stata aperta al fine di beneficiare del bonus</a:t>
            </a:r>
            <a:r>
              <a:rPr lang="it-IT" altLang="it-IT" sz="1600" dirty="0" smtClean="0">
                <a:solidFill>
                  <a:schemeClr val="bg1"/>
                </a:solidFill>
              </a:rPr>
              <a:t>.</a:t>
            </a:r>
          </a:p>
          <a:p>
            <a:pPr marL="800100" lvl="1" indent="-342900" algn="just" eaLnBrk="1" hangingPunct="1">
              <a:buFont typeface="Arial" panose="020B0604020202020204" pitchFamily="34" charset="0"/>
              <a:buChar char="•"/>
            </a:pPr>
            <a:r>
              <a:rPr lang="it-IT" altLang="it-IT" sz="1600" dirty="0">
                <a:solidFill>
                  <a:schemeClr val="bg1"/>
                </a:solidFill>
              </a:rPr>
              <a:t>Ad   assunzione   avvenuta   del   NEET,   l’azienda   ne   darà comunicazione  all’INPS  che  provvederà  alla  riattivazione della  neo  matricola  aziendale  nonché  alla  modifica  della data di inizio attività con la data effettiva di inizio rapporto del giovane</a:t>
            </a:r>
            <a:r>
              <a:rPr lang="it-IT" altLang="it-IT" sz="1600" dirty="0" smtClean="0">
                <a:solidFill>
                  <a:schemeClr val="bg1"/>
                </a:solidFill>
              </a:rPr>
              <a:t>.</a:t>
            </a:r>
            <a:endParaRPr lang="it-IT" altLang="it-IT" sz="1600" dirty="0">
              <a:solidFill>
                <a:schemeClr val="bg1"/>
              </a:solidFill>
            </a:endParaRPr>
          </a:p>
          <a:p>
            <a:pPr marL="800100" lvl="1" indent="-342900" algn="just" eaLnBrk="1" hangingPunct="1">
              <a:buFont typeface="Arial" panose="020B0604020202020204" pitchFamily="34" charset="0"/>
              <a:buChar char="•"/>
            </a:pPr>
            <a:r>
              <a:rPr lang="it-IT" altLang="it-IT" sz="1600" dirty="0">
                <a:solidFill>
                  <a:schemeClr val="bg1"/>
                </a:solidFill>
              </a:rPr>
              <a:t>Al  contrario,  qualora  l’azienda  non  provveda  all’assunzione del NEET,  dovrà comunque darne comunicazione all’Istituto che provvederà alla cessazione della matricola sospesa.</a:t>
            </a:r>
          </a:p>
          <a:p>
            <a:pPr marL="800100" lvl="1" indent="-342900" algn="just" eaLnBrk="1" hangingPunct="1">
              <a:buFont typeface="Arial" panose="020B0604020202020204" pitchFamily="34" charset="0"/>
              <a:buChar char="•"/>
            </a:pPr>
            <a:endParaRPr lang="it-IT" altLang="it-IT" sz="1600" dirty="0">
              <a:solidFill>
                <a:schemeClr val="bg1"/>
              </a:solidFill>
            </a:endParaRPr>
          </a:p>
          <a:p>
            <a:pPr marL="342900" indent="-342900" algn="just" eaLnBrk="1" hangingPunct="1">
              <a:buFont typeface="Arial" panose="020B0604020202020204" pitchFamily="34" charset="0"/>
              <a:buChar char="•"/>
            </a:pPr>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468</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153839" y="1700808"/>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118/2014</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954597"/>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r>
              <a:rPr lang="it-IT" altLang="it-IT" sz="2000" b="1" dirty="0" smtClean="0">
                <a:solidFill>
                  <a:schemeClr val="bg1"/>
                </a:solidFill>
              </a:rPr>
              <a:t> </a:t>
            </a:r>
            <a:endParaRPr lang="it-IT" altLang="it-IT" sz="2000" b="1" dirty="0">
              <a:solidFill>
                <a:schemeClr val="bg1"/>
              </a:solidFill>
            </a:endParaRPr>
          </a:p>
          <a:p>
            <a:pPr algn="just" eaLnBrk="1" hangingPunct="1"/>
            <a:endParaRPr lang="it-IT" altLang="it-IT" sz="2000" dirty="0" smtClean="0">
              <a:solidFill>
                <a:schemeClr val="bg1"/>
              </a:solidFill>
            </a:endParaRPr>
          </a:p>
          <a:p>
            <a:pPr eaLnBrk="1" hangingPunct="1"/>
            <a:endParaRPr lang="it-IT" altLang="it-IT" sz="1600" dirty="0" smtClean="0">
              <a:solidFill>
                <a:schemeClr val="bg1"/>
              </a:solidFill>
            </a:endParaRPr>
          </a:p>
          <a:p>
            <a:pPr eaLnBrk="1" hangingPunct="1"/>
            <a:endParaRPr lang="it-IT" altLang="it-IT" sz="1600" dirty="0">
              <a:solidFill>
                <a:schemeClr val="bg1"/>
              </a:solidFill>
            </a:endParaRPr>
          </a:p>
          <a:p>
            <a:pPr eaLnBrk="1" hangingPunct="1"/>
            <a:endParaRPr lang="it-IT" altLang="it-IT" sz="1600" dirty="0">
              <a:solidFill>
                <a:schemeClr val="bg1"/>
              </a:solidFill>
            </a:endParaRPr>
          </a:p>
          <a:p>
            <a:pPr lvl="1" eaLnBrk="1" hangingPunct="1"/>
            <a:r>
              <a:rPr lang="it-IT" altLang="it-IT" sz="1800" dirty="0" smtClean="0">
                <a:solidFill>
                  <a:schemeClr val="bg1"/>
                </a:solidFill>
              </a:rPr>
              <a:t>Il </a:t>
            </a:r>
            <a:r>
              <a:rPr lang="it-IT" altLang="it-IT" sz="1800" dirty="0">
                <a:solidFill>
                  <a:schemeClr val="bg1"/>
                </a:solidFill>
              </a:rPr>
              <a:t>Decreto direttoriale n. 63/2014 aveva </a:t>
            </a:r>
            <a:r>
              <a:rPr lang="it-IT" altLang="it-IT" sz="1800" b="1" dirty="0">
                <a:solidFill>
                  <a:schemeClr val="bg1"/>
                </a:solidFill>
              </a:rPr>
              <a:t>ampliato la platea di potenziali destinatari </a:t>
            </a:r>
            <a:r>
              <a:rPr lang="it-IT" altLang="it-IT" sz="1800" dirty="0">
                <a:solidFill>
                  <a:schemeClr val="bg1"/>
                </a:solidFill>
              </a:rPr>
              <a:t>del beneficio alle assunzioni di “NEET” avvenute dal 1° maggio 2014 e non più solo quelle dal 3 ottobre 2014 come previsto in origine dal Decreto direttoriale n. 1709/2014.</a:t>
            </a:r>
          </a:p>
          <a:p>
            <a:pPr marL="342900" indent="-342900" algn="just" eaLnBrk="1" hangingPunct="1">
              <a:buFont typeface="Arial" panose="020B0604020202020204" pitchFamily="34" charset="0"/>
              <a:buChar char="•"/>
            </a:pPr>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469</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153839" y="4941168"/>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63/2014</a:t>
            </a:r>
            <a:endParaRPr lang="it-IT" sz="1400" b="1" dirty="0">
              <a:solidFill>
                <a:prstClr val="black"/>
              </a:solidFill>
            </a:endParaRPr>
          </a:p>
        </p:txBody>
      </p:sp>
      <p:sp>
        <p:nvSpPr>
          <p:cNvPr id="2" name="Freccia in giù 1"/>
          <p:cNvSpPr/>
          <p:nvPr/>
        </p:nvSpPr>
        <p:spPr>
          <a:xfrm>
            <a:off x="4367225" y="2153994"/>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6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ANZIANITÀ </a:t>
            </a:r>
            <a:r>
              <a:rPr lang="it-IT" altLang="it-IT" sz="2000" b="1" i="1" dirty="0">
                <a:solidFill>
                  <a:schemeClr val="bg1"/>
                </a:solidFill>
              </a:rPr>
              <a:t>DI EFFETTIVO </a:t>
            </a:r>
            <a:r>
              <a:rPr lang="it-IT" altLang="it-IT" sz="2000" b="1" i="1" dirty="0" smtClean="0">
                <a:solidFill>
                  <a:schemeClr val="bg1"/>
                </a:solidFill>
              </a:rPr>
              <a:t>LAVORO</a:t>
            </a:r>
          </a:p>
          <a:p>
            <a:pPr algn="just" eaLnBrk="1" hangingPunct="1">
              <a:defRPr/>
            </a:pPr>
            <a:endParaRPr lang="it-IT" altLang="it-IT" sz="2000" b="1" i="1" dirty="0" smtClean="0">
              <a:solidFill>
                <a:schemeClr val="bg1"/>
              </a:solidFill>
            </a:endParaRPr>
          </a:p>
          <a:p>
            <a:pPr algn="just" eaLnBrk="1" hangingPunct="1">
              <a:defRPr/>
            </a:pPr>
            <a:r>
              <a:rPr lang="it-IT" altLang="it-IT" sz="2000" b="1" dirty="0">
                <a:solidFill>
                  <a:schemeClr val="bg1"/>
                </a:solidFill>
              </a:rPr>
              <a:t>La  presenza  delle  90  giornate  non  va  verificata  </a:t>
            </a:r>
            <a:r>
              <a:rPr lang="it-IT" altLang="it-IT" sz="2000" dirty="0">
                <a:solidFill>
                  <a:schemeClr val="bg1"/>
                </a:solidFill>
              </a:rPr>
              <a:t>quando  le  domande  di      integrazione salariale sono relative ad </a:t>
            </a:r>
            <a:r>
              <a:rPr lang="it-IT" altLang="it-IT" sz="2000" b="1" dirty="0">
                <a:solidFill>
                  <a:schemeClr val="bg1"/>
                </a:solidFill>
              </a:rPr>
              <a:t>eventi oggettivamente non evitabili</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a:t>
            </a:r>
            <a:r>
              <a:rPr lang="it-IT" altLang="it-IT" sz="2000" b="1" dirty="0">
                <a:solidFill>
                  <a:schemeClr val="bg1"/>
                </a:solidFill>
              </a:rPr>
              <a:t>nel settore industriale</a:t>
            </a:r>
            <a:r>
              <a:rPr lang="it-IT" altLang="it-IT" sz="2000" dirty="0">
                <a:solidFill>
                  <a:schemeClr val="bg1"/>
                </a:solidFill>
              </a:rPr>
              <a:t>,</a:t>
            </a:r>
          </a:p>
          <a:p>
            <a:pPr algn="just" eaLnBrk="1" hangingPunct="1">
              <a:defRPr/>
            </a:pPr>
            <a:r>
              <a:rPr lang="it-IT" altLang="it-IT" sz="2000" dirty="0">
                <a:solidFill>
                  <a:schemeClr val="bg1"/>
                </a:solidFill>
              </a:rPr>
              <a:t>•	comprese le imprese industriali del settore edile e affini e le imprese industriali di escavazione e lavorazione di materiali lapidei.</a:t>
            </a:r>
          </a:p>
          <a:p>
            <a:pPr algn="just" eaLnBrk="1" hangingPunct="1">
              <a:defRPr/>
            </a:pPr>
            <a:r>
              <a:rPr lang="it-IT" altLang="it-IT" sz="2000" dirty="0">
                <a:solidFill>
                  <a:schemeClr val="bg1"/>
                </a:solidFill>
              </a:rPr>
              <a:t>Diversamente, la predetta anzianità è richiesta per le domande presentate dalle aziende artigiane.</a:t>
            </a:r>
          </a:p>
          <a:p>
            <a:pPr algn="just" eaLnBrk="1" hangingPunct="1">
              <a:defRPr/>
            </a:pPr>
            <a:endParaRPr lang="it-IT" altLang="it-IT" sz="2000" b="1" i="1" dirty="0">
              <a:solidFill>
                <a:schemeClr val="bg1"/>
              </a:solidFill>
            </a:endParaRPr>
          </a:p>
          <a:p>
            <a:pPr algn="just" eaLnBrk="1" hangingPunct="1">
              <a:defRPr/>
            </a:pPr>
            <a:endParaRPr lang="it-IT" altLang="it-IT" sz="2000" dirty="0">
              <a:solidFill>
                <a:schemeClr val="bg1"/>
              </a:solidFill>
            </a:endParaRPr>
          </a:p>
        </p:txBody>
      </p:sp>
      <p:sp>
        <p:nvSpPr>
          <p:cNvPr id="522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071C69A-A5F1-4E2C-8EA6-C179580BC832}" type="slidenum">
              <a:rPr lang="it-IT" altLang="it-IT" sz="1200">
                <a:solidFill>
                  <a:srgbClr val="FFFFFF"/>
                </a:solidFill>
              </a:rPr>
              <a:pPr>
                <a:spcBef>
                  <a:spcPct val="0"/>
                </a:spcBef>
                <a:buFontTx/>
                <a:buNone/>
              </a:pPr>
              <a:t>47</a:t>
            </a:fld>
            <a:endParaRPr lang="it-IT" altLang="it-IT" sz="1200">
              <a:solidFill>
                <a:srgbClr val="FFFFFF"/>
              </a:solidFill>
            </a:endParaRPr>
          </a:p>
        </p:txBody>
      </p:sp>
      <p:pic>
        <p:nvPicPr>
          <p:cNvPr id="522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3097432-0795-472C-AEE5-DD4F99F5EFEE}"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95963" y="54324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5223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r>
              <a:rPr lang="it-IT" altLang="it-IT" sz="2000" b="1" dirty="0" smtClean="0">
                <a:solidFill>
                  <a:schemeClr val="bg1"/>
                </a:solidFill>
              </a:rPr>
              <a:t> </a:t>
            </a:r>
            <a:endParaRPr lang="it-IT" altLang="it-IT" sz="2000" b="1" dirty="0">
              <a:solidFill>
                <a:schemeClr val="bg1"/>
              </a:solidFill>
            </a:endParaRPr>
          </a:p>
          <a:p>
            <a:pPr algn="just" eaLnBrk="1" hangingPunct="1"/>
            <a:endParaRPr lang="it-IT" altLang="it-IT" sz="2000" dirty="0" smtClean="0">
              <a:solidFill>
                <a:schemeClr val="bg1"/>
              </a:solidFill>
            </a:endParaRPr>
          </a:p>
          <a:p>
            <a:pPr lvl="1" eaLnBrk="1" hangingPunct="1"/>
            <a:r>
              <a:rPr lang="it-IT" altLang="it-IT" sz="1800" b="1" dirty="0" smtClean="0">
                <a:solidFill>
                  <a:schemeClr val="bg1"/>
                </a:solidFill>
              </a:rPr>
              <a:t>Il </a:t>
            </a:r>
            <a:r>
              <a:rPr lang="it-IT" altLang="it-IT" sz="1800" b="1" dirty="0">
                <a:solidFill>
                  <a:schemeClr val="bg1"/>
                </a:solidFill>
              </a:rPr>
              <a:t>Decreto direttoriale n. </a:t>
            </a:r>
            <a:r>
              <a:rPr lang="it-IT" altLang="it-IT" sz="1800" b="1" dirty="0" smtClean="0">
                <a:solidFill>
                  <a:schemeClr val="bg1"/>
                </a:solidFill>
              </a:rPr>
              <a:t>11 del 23 gennaio 2015</a:t>
            </a:r>
          </a:p>
          <a:p>
            <a:pPr lvl="1" eaLnBrk="1" hangingPunct="1"/>
            <a:endParaRPr lang="it-IT" altLang="it-IT" sz="1800" b="1" dirty="0" smtClean="0">
              <a:solidFill>
                <a:schemeClr val="bg1"/>
              </a:solidFill>
            </a:endParaRPr>
          </a:p>
          <a:p>
            <a:pPr lvl="1" eaLnBrk="1" hangingPunct="1"/>
            <a:endParaRPr lang="it-IT" altLang="it-IT" sz="1800" dirty="0">
              <a:solidFill>
                <a:schemeClr val="bg1"/>
              </a:solidFill>
            </a:endParaRPr>
          </a:p>
          <a:p>
            <a:pPr marL="742950" lvl="1" indent="-285750" eaLnBrk="1" hangingPunct="1">
              <a:buFont typeface="Arial" panose="020B0604020202020204" pitchFamily="34" charset="0"/>
              <a:buChar char="•"/>
            </a:pPr>
            <a:r>
              <a:rPr lang="it-IT" altLang="it-IT" sz="1800" b="1" dirty="0">
                <a:solidFill>
                  <a:schemeClr val="bg1"/>
                </a:solidFill>
              </a:rPr>
              <a:t>amplia ulteriormente</a:t>
            </a:r>
            <a:r>
              <a:rPr lang="it-IT" altLang="it-IT" sz="1800" dirty="0">
                <a:solidFill>
                  <a:schemeClr val="bg1"/>
                </a:solidFill>
              </a:rPr>
              <a:t> la platea delle assunzioni agevolabili </a:t>
            </a:r>
            <a:r>
              <a:rPr lang="it-IT" altLang="it-IT" sz="1800" dirty="0" smtClean="0">
                <a:solidFill>
                  <a:schemeClr val="bg1"/>
                </a:solidFill>
              </a:rPr>
              <a:t>di giovani riconducibili alla definizione di NEET</a:t>
            </a:r>
            <a:endParaRPr lang="it-IT" altLang="it-IT" sz="1800" b="1" dirty="0" smtClean="0">
              <a:solidFill>
                <a:schemeClr val="bg1"/>
              </a:solidFill>
            </a:endParaRPr>
          </a:p>
          <a:p>
            <a:pPr marL="742950" lvl="1" indent="-285750" eaLnBrk="1" hangingPunct="1">
              <a:buFont typeface="Arial" panose="020B0604020202020204" pitchFamily="34" charset="0"/>
              <a:buChar char="•"/>
            </a:pPr>
            <a:endParaRPr lang="it-IT" altLang="it-IT" sz="1800" b="1" dirty="0" smtClean="0">
              <a:solidFill>
                <a:schemeClr val="bg1"/>
              </a:solidFill>
            </a:endParaRPr>
          </a:p>
          <a:p>
            <a:pPr marL="742950" lvl="1" indent="-285750" eaLnBrk="1" hangingPunct="1">
              <a:buFont typeface="Arial" panose="020B0604020202020204" pitchFamily="34" charset="0"/>
              <a:buChar char="•"/>
            </a:pPr>
            <a:r>
              <a:rPr lang="it-IT" altLang="it-IT" sz="1800" b="1" dirty="0" smtClean="0">
                <a:solidFill>
                  <a:schemeClr val="bg1"/>
                </a:solidFill>
              </a:rPr>
              <a:t>rende </a:t>
            </a:r>
            <a:r>
              <a:rPr lang="it-IT" altLang="it-IT" sz="1800" b="1" dirty="0">
                <a:solidFill>
                  <a:schemeClr val="bg1"/>
                </a:solidFill>
              </a:rPr>
              <a:t>cumulabile</a:t>
            </a:r>
            <a:r>
              <a:rPr lang="it-IT" altLang="it-IT" sz="1800" dirty="0">
                <a:solidFill>
                  <a:schemeClr val="bg1"/>
                </a:solidFill>
              </a:rPr>
              <a:t>, </a:t>
            </a:r>
            <a:r>
              <a:rPr lang="it-IT" altLang="it-IT" sz="1800" b="1" dirty="0">
                <a:solidFill>
                  <a:schemeClr val="bg1"/>
                </a:solidFill>
              </a:rPr>
              <a:t>a determinate condizioni</a:t>
            </a:r>
            <a:r>
              <a:rPr lang="it-IT" altLang="it-IT" sz="1800" dirty="0">
                <a:solidFill>
                  <a:schemeClr val="bg1"/>
                </a:solidFill>
              </a:rPr>
              <a:t>, il bonus in esame con altri benefici di natura economica o contributiva.</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470</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143851" y="5589240"/>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11/2015</a:t>
            </a:r>
            <a:endParaRPr lang="it-IT" sz="1400" b="1" dirty="0">
              <a:solidFill>
                <a:prstClr val="black"/>
              </a:solidFill>
            </a:endParaRPr>
          </a:p>
        </p:txBody>
      </p:sp>
      <p:sp>
        <p:nvSpPr>
          <p:cNvPr id="3" name="Freccia in giù 2"/>
          <p:cNvSpPr/>
          <p:nvPr/>
        </p:nvSpPr>
        <p:spPr>
          <a:xfrm>
            <a:off x="4462482" y="486916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315276"/>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r>
              <a:rPr lang="it-IT" altLang="it-IT" sz="2000" b="1" dirty="0" smtClean="0">
                <a:solidFill>
                  <a:schemeClr val="bg1"/>
                </a:solidFill>
              </a:rPr>
              <a:t> </a:t>
            </a:r>
            <a:endParaRPr lang="it-IT" altLang="it-IT" sz="2000" b="1" dirty="0">
              <a:solidFill>
                <a:schemeClr val="bg1"/>
              </a:solidFill>
            </a:endParaRPr>
          </a:p>
          <a:p>
            <a:pPr lvl="1" eaLnBrk="1" hangingPunct="1"/>
            <a:endParaRPr lang="it-IT" altLang="it-IT" sz="2000" dirty="0">
              <a:solidFill>
                <a:schemeClr val="bg1"/>
              </a:solidFill>
            </a:endParaRPr>
          </a:p>
          <a:p>
            <a:pPr lvl="1" eaLnBrk="1" hangingPunct="1"/>
            <a:r>
              <a:rPr lang="it-IT" altLang="it-IT" sz="2000" b="1" dirty="0">
                <a:solidFill>
                  <a:schemeClr val="bg1"/>
                </a:solidFill>
              </a:rPr>
              <a:t>Il Decreto direttoriale n. </a:t>
            </a:r>
            <a:r>
              <a:rPr lang="it-IT" altLang="it-IT" sz="2000" b="1" dirty="0" smtClean="0">
                <a:solidFill>
                  <a:schemeClr val="bg1"/>
                </a:solidFill>
              </a:rPr>
              <a:t>169 </a:t>
            </a:r>
            <a:r>
              <a:rPr lang="it-IT" altLang="it-IT" sz="2000" b="1" dirty="0">
                <a:solidFill>
                  <a:schemeClr val="bg1"/>
                </a:solidFill>
              </a:rPr>
              <a:t>del </a:t>
            </a:r>
            <a:r>
              <a:rPr lang="it-IT" altLang="it-IT" sz="2000" b="1" dirty="0" smtClean="0">
                <a:solidFill>
                  <a:schemeClr val="bg1"/>
                </a:solidFill>
              </a:rPr>
              <a:t>28 maggio </a:t>
            </a:r>
            <a:r>
              <a:rPr lang="it-IT" altLang="it-IT" sz="2000" b="1" dirty="0">
                <a:solidFill>
                  <a:schemeClr val="bg1"/>
                </a:solidFill>
              </a:rPr>
              <a:t>2015</a:t>
            </a:r>
          </a:p>
          <a:p>
            <a:pPr lvl="1" eaLnBrk="1" hangingPunct="1"/>
            <a:r>
              <a:rPr lang="it-IT" altLang="it-IT" sz="1800" b="1" dirty="0" smtClean="0">
                <a:solidFill>
                  <a:schemeClr val="bg1"/>
                </a:solidFill>
              </a:rPr>
              <a:t> </a:t>
            </a:r>
            <a:endParaRPr lang="it-IT" altLang="it-IT" sz="1800" dirty="0">
              <a:solidFill>
                <a:schemeClr val="bg1"/>
              </a:solidFill>
            </a:endParaRPr>
          </a:p>
          <a:p>
            <a:pPr lvl="1" algn="just" eaLnBrk="1" hangingPunct="1"/>
            <a:r>
              <a:rPr lang="it-IT" altLang="it-IT" sz="1800" dirty="0">
                <a:solidFill>
                  <a:schemeClr val="bg1"/>
                </a:solidFill>
              </a:rPr>
              <a:t>Il Decreto direttoriale n. 169 del 28 maggio 2015, modificando il Decreto n.</a:t>
            </a:r>
          </a:p>
          <a:p>
            <a:pPr lvl="1" algn="just" eaLnBrk="1" hangingPunct="1"/>
            <a:r>
              <a:rPr lang="it-IT" altLang="it-IT" sz="1800" dirty="0">
                <a:solidFill>
                  <a:schemeClr val="bg1"/>
                </a:solidFill>
              </a:rPr>
              <a:t>1709/2014 istitutivo del beneficio</a:t>
            </a:r>
            <a:r>
              <a:rPr lang="it-IT" altLang="it-IT" sz="1800" dirty="0" smtClean="0">
                <a:solidFill>
                  <a:schemeClr val="bg1"/>
                </a:solidFill>
              </a:rPr>
              <a:t>,</a:t>
            </a:r>
          </a:p>
          <a:p>
            <a:pPr lvl="1" algn="just" eaLnBrk="1" hangingPunct="1"/>
            <a:endParaRPr lang="it-IT" altLang="it-IT" sz="1800" dirty="0">
              <a:solidFill>
                <a:schemeClr val="bg1"/>
              </a:solidFill>
            </a:endParaRPr>
          </a:p>
          <a:p>
            <a:pPr lvl="1" algn="just" eaLnBrk="1" hangingPunct="1"/>
            <a:r>
              <a:rPr lang="it-IT" altLang="it-IT" sz="1800" dirty="0">
                <a:solidFill>
                  <a:schemeClr val="bg1"/>
                </a:solidFill>
              </a:rPr>
              <a:t>•	da un lato, </a:t>
            </a:r>
            <a:r>
              <a:rPr lang="it-IT" altLang="it-IT" sz="1800" b="1" dirty="0">
                <a:solidFill>
                  <a:schemeClr val="bg1"/>
                </a:solidFill>
              </a:rPr>
              <a:t>va a ridimensionare i fondi stanziati</a:t>
            </a:r>
            <a:r>
              <a:rPr lang="it-IT" altLang="it-IT" sz="1800" dirty="0">
                <a:solidFill>
                  <a:schemeClr val="bg1"/>
                </a:solidFill>
              </a:rPr>
              <a:t>, </a:t>
            </a:r>
            <a:r>
              <a:rPr lang="it-IT" altLang="it-IT" sz="1800" u="sng" dirty="0">
                <a:solidFill>
                  <a:schemeClr val="bg1"/>
                </a:solidFill>
              </a:rPr>
              <a:t>diminuendoli</a:t>
            </a:r>
            <a:r>
              <a:rPr lang="it-IT" altLang="it-IT" sz="1800" u="sng" dirty="0" smtClean="0">
                <a:solidFill>
                  <a:schemeClr val="bg1"/>
                </a:solidFill>
              </a:rPr>
              <a:t>,</a:t>
            </a:r>
          </a:p>
          <a:p>
            <a:pPr lvl="1" algn="just" eaLnBrk="1" hangingPunct="1"/>
            <a:endParaRPr lang="it-IT" altLang="it-IT" sz="1800" dirty="0">
              <a:solidFill>
                <a:schemeClr val="bg1"/>
              </a:solidFill>
            </a:endParaRPr>
          </a:p>
          <a:p>
            <a:pPr lvl="1" algn="just" eaLnBrk="1" hangingPunct="1"/>
            <a:r>
              <a:rPr lang="it-IT" altLang="it-IT" sz="1800" dirty="0">
                <a:solidFill>
                  <a:schemeClr val="bg1"/>
                </a:solidFill>
              </a:rPr>
              <a:t>•	dall’altro, permette la </a:t>
            </a:r>
            <a:r>
              <a:rPr lang="it-IT" altLang="it-IT" sz="1800" b="1" dirty="0">
                <a:solidFill>
                  <a:schemeClr val="bg1"/>
                </a:solidFill>
              </a:rPr>
              <a:t>fruizione del beneficio anche in violazione del regime “de </a:t>
            </a:r>
            <a:r>
              <a:rPr lang="it-IT" altLang="it-IT" sz="1800" b="1" dirty="0" err="1">
                <a:solidFill>
                  <a:schemeClr val="bg1"/>
                </a:solidFill>
              </a:rPr>
              <a:t>minimis</a:t>
            </a:r>
            <a:r>
              <a:rPr lang="it-IT" altLang="it-IT" sz="1800" b="1" dirty="0">
                <a:solidFill>
                  <a:schemeClr val="bg1"/>
                </a:solidFill>
              </a:rPr>
              <a:t>” </a:t>
            </a:r>
            <a:r>
              <a:rPr lang="it-IT" altLang="it-IT" sz="1800" u="sng" dirty="0">
                <a:solidFill>
                  <a:schemeClr val="bg1"/>
                </a:solidFill>
              </a:rPr>
              <a:t>a patto </a:t>
            </a:r>
            <a:r>
              <a:rPr lang="it-IT" altLang="it-IT" sz="1800" dirty="0">
                <a:solidFill>
                  <a:schemeClr val="bg1"/>
                </a:solidFill>
              </a:rPr>
              <a:t>che l’assunzione del NEET comporti un </a:t>
            </a:r>
            <a:r>
              <a:rPr lang="it-IT" altLang="it-IT" sz="1800" u="sng" dirty="0">
                <a:solidFill>
                  <a:schemeClr val="bg1"/>
                </a:solidFill>
              </a:rPr>
              <a:t>incremento occupazionale netto.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471</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143851" y="5589240"/>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169/2015</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299778"/>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r>
              <a:rPr lang="it-IT" altLang="it-IT" sz="2000" b="1" dirty="0" smtClean="0">
                <a:solidFill>
                  <a:schemeClr val="bg1"/>
                </a:solidFill>
              </a:rPr>
              <a:t> </a:t>
            </a:r>
            <a:endParaRPr lang="it-IT" altLang="it-IT" sz="2000" b="1" dirty="0">
              <a:solidFill>
                <a:schemeClr val="bg1"/>
              </a:solidFill>
            </a:endParaRPr>
          </a:p>
          <a:p>
            <a:pPr lvl="1" eaLnBrk="1" hangingPunct="1"/>
            <a:endParaRPr lang="it-IT" altLang="it-IT" sz="2000" dirty="0">
              <a:solidFill>
                <a:schemeClr val="bg1"/>
              </a:solidFill>
            </a:endParaRPr>
          </a:p>
          <a:p>
            <a:pPr lvl="1" eaLnBrk="1" hangingPunct="1"/>
            <a:r>
              <a:rPr lang="it-IT" altLang="it-IT" sz="2000" b="1" dirty="0" smtClean="0">
                <a:solidFill>
                  <a:schemeClr val="bg1"/>
                </a:solidFill>
              </a:rPr>
              <a:t>Circolare INPS n. 129 del 26 giugno 2015</a:t>
            </a:r>
            <a:endParaRPr lang="it-IT" altLang="it-IT" sz="2000" b="1" dirty="0">
              <a:solidFill>
                <a:schemeClr val="bg1"/>
              </a:solidFill>
            </a:endParaRPr>
          </a:p>
          <a:p>
            <a:pPr lvl="1" eaLnBrk="1" hangingPunct="1"/>
            <a:r>
              <a:rPr lang="it-IT" altLang="it-IT" sz="1800" b="1" dirty="0" smtClean="0">
                <a:solidFill>
                  <a:schemeClr val="bg1"/>
                </a:solidFill>
              </a:rPr>
              <a:t> </a:t>
            </a:r>
            <a:endParaRPr lang="it-IT" altLang="it-IT" sz="1800" dirty="0">
              <a:solidFill>
                <a:schemeClr val="bg1"/>
              </a:solidFill>
            </a:endParaRPr>
          </a:p>
          <a:p>
            <a:pPr lvl="1" algn="just" eaLnBrk="1" hangingPunct="1"/>
            <a:r>
              <a:rPr lang="it-IT" altLang="it-IT" sz="1800" dirty="0">
                <a:solidFill>
                  <a:schemeClr val="bg1"/>
                </a:solidFill>
              </a:rPr>
              <a:t>L’INPS con la Circolare n. 129 del 26 giugno 2015, oltre a riepilogare le citate novità, fornisce a riguardo alcune indicazioni in caso di</a:t>
            </a:r>
            <a:r>
              <a:rPr lang="it-IT" altLang="it-IT" sz="1800" dirty="0" smtClean="0">
                <a:solidFill>
                  <a:schemeClr val="bg1"/>
                </a:solidFill>
              </a:rPr>
              <a:t>:</a:t>
            </a:r>
          </a:p>
          <a:p>
            <a:pPr lvl="1" algn="just" eaLnBrk="1" hangingPunct="1"/>
            <a:endParaRPr lang="it-IT" altLang="it-IT" sz="1800" dirty="0">
              <a:solidFill>
                <a:schemeClr val="bg1"/>
              </a:solidFill>
            </a:endParaRPr>
          </a:p>
          <a:p>
            <a:pPr lvl="1" algn="just" eaLnBrk="1" hangingPunct="1"/>
            <a:r>
              <a:rPr lang="it-IT" altLang="it-IT" sz="1800" dirty="0">
                <a:solidFill>
                  <a:schemeClr val="bg1"/>
                </a:solidFill>
              </a:rPr>
              <a:t>•	assunzione con contratto di </a:t>
            </a:r>
            <a:r>
              <a:rPr lang="it-IT" altLang="it-IT" sz="1800" b="1" dirty="0">
                <a:solidFill>
                  <a:schemeClr val="bg1"/>
                </a:solidFill>
              </a:rPr>
              <a:t>apprendistato professionalizzante</a:t>
            </a:r>
            <a:r>
              <a:rPr lang="it-IT" altLang="it-IT" sz="1800" dirty="0">
                <a:solidFill>
                  <a:schemeClr val="bg1"/>
                </a:solidFill>
              </a:rPr>
              <a:t>;</a:t>
            </a:r>
          </a:p>
          <a:p>
            <a:pPr lvl="1" algn="just" eaLnBrk="1" hangingPunct="1"/>
            <a:r>
              <a:rPr lang="it-IT" altLang="it-IT" sz="1800" dirty="0">
                <a:solidFill>
                  <a:schemeClr val="bg1"/>
                </a:solidFill>
              </a:rPr>
              <a:t>•	</a:t>
            </a:r>
            <a:r>
              <a:rPr lang="it-IT" altLang="it-IT" sz="1800" b="1" dirty="0">
                <a:solidFill>
                  <a:schemeClr val="bg1"/>
                </a:solidFill>
              </a:rPr>
              <a:t>proroghe</a:t>
            </a:r>
            <a:r>
              <a:rPr lang="it-IT" altLang="it-IT" sz="1800" dirty="0">
                <a:solidFill>
                  <a:schemeClr val="bg1"/>
                </a:solidFill>
              </a:rPr>
              <a:t> di contratti a tempo determinato per durata complessiva del rapporto pari o superiore ai 6 mesi o 12 mesi;</a:t>
            </a:r>
          </a:p>
          <a:p>
            <a:pPr lvl="1" algn="just" eaLnBrk="1" hangingPunct="1"/>
            <a:r>
              <a:rPr lang="it-IT" altLang="it-IT" sz="1800" dirty="0">
                <a:solidFill>
                  <a:schemeClr val="bg1"/>
                </a:solidFill>
              </a:rPr>
              <a:t>•	assunzione da parte di agenzie di </a:t>
            </a:r>
            <a:r>
              <a:rPr lang="it-IT" altLang="it-IT" sz="1800" b="1" dirty="0">
                <a:solidFill>
                  <a:schemeClr val="bg1"/>
                </a:solidFill>
              </a:rPr>
              <a:t>somministrazione</a:t>
            </a:r>
            <a:r>
              <a:rPr lang="it-IT" altLang="it-IT" sz="1800" dirty="0">
                <a:solidFill>
                  <a:schemeClr val="bg1"/>
                </a:solidFill>
              </a:rPr>
              <a:t>, nonché</a:t>
            </a:r>
          </a:p>
          <a:p>
            <a:pPr lvl="1" algn="just" eaLnBrk="1" hangingPunct="1"/>
            <a:r>
              <a:rPr lang="it-IT" altLang="it-IT" sz="1800" dirty="0">
                <a:solidFill>
                  <a:schemeClr val="bg1"/>
                </a:solidFill>
              </a:rPr>
              <a:t>•	</a:t>
            </a:r>
            <a:r>
              <a:rPr lang="it-IT" altLang="it-IT" sz="1800" b="1" dirty="0">
                <a:solidFill>
                  <a:schemeClr val="bg1"/>
                </a:solidFill>
              </a:rPr>
              <a:t>contemporanea fruizione </a:t>
            </a:r>
            <a:r>
              <a:rPr lang="it-IT" altLang="it-IT" sz="1800" dirty="0">
                <a:solidFill>
                  <a:schemeClr val="bg1"/>
                </a:solidFill>
              </a:rPr>
              <a:t>di altri benefici.</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472</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143851" y="5589240"/>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a:t>
            </a:r>
          </a:p>
          <a:p>
            <a:pPr algn="ctr"/>
            <a:r>
              <a:rPr lang="it-IT" sz="1400" b="1" dirty="0" smtClean="0">
                <a:solidFill>
                  <a:prstClr val="black"/>
                </a:solidFill>
              </a:rPr>
              <a:t>Circ. n. 12972015</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779613"/>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r>
              <a:rPr lang="it-IT" altLang="it-IT" sz="2000" b="1" dirty="0" smtClean="0">
                <a:solidFill>
                  <a:schemeClr val="bg1"/>
                </a:solidFill>
              </a:rPr>
              <a:t> </a:t>
            </a:r>
            <a:endParaRPr lang="it-IT" altLang="it-IT" sz="2000" b="1" dirty="0">
              <a:solidFill>
                <a:schemeClr val="bg1"/>
              </a:solidFill>
            </a:endParaRPr>
          </a:p>
          <a:p>
            <a:pPr lvl="1" eaLnBrk="1" hangingPunct="1"/>
            <a:endParaRPr lang="it-IT" altLang="it-IT" sz="2000" dirty="0">
              <a:solidFill>
                <a:schemeClr val="bg1"/>
              </a:solidFill>
            </a:endParaRPr>
          </a:p>
          <a:p>
            <a:pPr marL="914400" lvl="1" indent="-457200" eaLnBrk="1" hangingPunct="1">
              <a:buFont typeface="+mj-lt"/>
              <a:buAutoNum type="alphaUcPeriod"/>
            </a:pPr>
            <a:r>
              <a:rPr lang="it-IT" altLang="it-IT" sz="2400" b="1" dirty="0" smtClean="0">
                <a:solidFill>
                  <a:schemeClr val="bg1"/>
                </a:solidFill>
              </a:rPr>
              <a:t>Ampliata la platea di assunzioni agevolabili</a:t>
            </a:r>
          </a:p>
          <a:p>
            <a:pPr lvl="1" eaLnBrk="1" hangingPunct="1"/>
            <a:r>
              <a:rPr lang="it-IT" altLang="it-IT" sz="1800" b="1" dirty="0" smtClean="0">
                <a:solidFill>
                  <a:schemeClr val="bg1"/>
                </a:solidFill>
              </a:rPr>
              <a:t> </a:t>
            </a:r>
            <a:endParaRPr lang="it-IT" altLang="it-IT" sz="1800" dirty="0">
              <a:solidFill>
                <a:schemeClr val="bg1"/>
              </a:solidFill>
            </a:endParaRPr>
          </a:p>
          <a:p>
            <a:pPr lvl="1" algn="just" eaLnBrk="1" hangingPunct="1"/>
            <a:r>
              <a:rPr lang="it-IT" altLang="it-IT" sz="1800" dirty="0" smtClean="0">
                <a:solidFill>
                  <a:schemeClr val="bg1"/>
                </a:solidFill>
              </a:rPr>
              <a:t>Il Decreto </a:t>
            </a:r>
            <a:r>
              <a:rPr lang="it-IT" altLang="it-IT" sz="1800" dirty="0">
                <a:solidFill>
                  <a:schemeClr val="bg1"/>
                </a:solidFill>
              </a:rPr>
              <a:t>introduce le seguenti nuove tipologie di assunzione agevolabili</a:t>
            </a:r>
            <a:r>
              <a:rPr lang="it-IT" altLang="it-IT" sz="1800" dirty="0" smtClean="0">
                <a:solidFill>
                  <a:schemeClr val="bg1"/>
                </a:solidFill>
              </a:rPr>
              <a:t>:</a:t>
            </a:r>
          </a:p>
          <a:p>
            <a:pPr lvl="1" algn="just" eaLnBrk="1" hangingPunct="1"/>
            <a:endParaRPr lang="it-IT" altLang="it-IT" sz="1800" dirty="0">
              <a:solidFill>
                <a:schemeClr val="bg1"/>
              </a:solidFill>
            </a:endParaRPr>
          </a:p>
          <a:p>
            <a:pPr lvl="1" algn="just" eaLnBrk="1" hangingPunct="1"/>
            <a:r>
              <a:rPr lang="it-IT" altLang="it-IT" sz="1800" dirty="0">
                <a:solidFill>
                  <a:schemeClr val="bg1"/>
                </a:solidFill>
              </a:rPr>
              <a:t>•	rapporti a </a:t>
            </a:r>
            <a:r>
              <a:rPr lang="it-IT" altLang="it-IT" sz="1800" b="1" dirty="0">
                <a:solidFill>
                  <a:schemeClr val="bg1"/>
                </a:solidFill>
              </a:rPr>
              <a:t>tempo determinato </a:t>
            </a:r>
            <a:r>
              <a:rPr lang="it-IT" altLang="it-IT" sz="1800" dirty="0">
                <a:solidFill>
                  <a:schemeClr val="bg1"/>
                </a:solidFill>
              </a:rPr>
              <a:t>che, a seguito di </a:t>
            </a:r>
            <a:r>
              <a:rPr lang="it-IT" altLang="it-IT" sz="1800" b="1" dirty="0">
                <a:solidFill>
                  <a:schemeClr val="bg1"/>
                </a:solidFill>
              </a:rPr>
              <a:t>proroga</a:t>
            </a:r>
            <a:r>
              <a:rPr lang="it-IT" altLang="it-IT" sz="1800" dirty="0">
                <a:solidFill>
                  <a:schemeClr val="bg1"/>
                </a:solidFill>
              </a:rPr>
              <a:t> portino ad una durata complessiva del rapporto </a:t>
            </a:r>
            <a:r>
              <a:rPr lang="it-IT" altLang="it-IT" sz="1800" b="1" dirty="0">
                <a:solidFill>
                  <a:schemeClr val="bg1"/>
                </a:solidFill>
              </a:rPr>
              <a:t>pari o superiore a 6 mesi</a:t>
            </a:r>
            <a:r>
              <a:rPr lang="it-IT" altLang="it-IT" sz="1800" dirty="0" smtClean="0">
                <a:solidFill>
                  <a:schemeClr val="bg1"/>
                </a:solidFill>
              </a:rPr>
              <a:t>;</a:t>
            </a:r>
          </a:p>
          <a:p>
            <a:pPr lvl="1" algn="just" eaLnBrk="1" hangingPunct="1"/>
            <a:endParaRPr lang="it-IT" altLang="it-IT" sz="1800" dirty="0">
              <a:solidFill>
                <a:schemeClr val="bg1"/>
              </a:solidFill>
            </a:endParaRPr>
          </a:p>
          <a:p>
            <a:pPr lvl="1" algn="just" eaLnBrk="1" hangingPunct="1"/>
            <a:r>
              <a:rPr lang="it-IT" altLang="it-IT" sz="1800" dirty="0">
                <a:solidFill>
                  <a:schemeClr val="bg1"/>
                </a:solidFill>
              </a:rPr>
              <a:t>•	rapporto di </a:t>
            </a:r>
            <a:r>
              <a:rPr lang="it-IT" altLang="it-IT" sz="1800" b="1" dirty="0">
                <a:solidFill>
                  <a:schemeClr val="bg1"/>
                </a:solidFill>
              </a:rPr>
              <a:t>apprendistato professionalizzante </a:t>
            </a:r>
            <a:r>
              <a:rPr lang="it-IT" altLang="it-IT" sz="1800" dirty="0">
                <a:solidFill>
                  <a:schemeClr val="bg1"/>
                </a:solidFill>
              </a:rPr>
              <a:t>o di mestiere.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473</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143851" y="5589240"/>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11/2015</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203592"/>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rabicPeriod"/>
            </a:pPr>
            <a:endParaRPr lang="it-IT" altLang="it-IT" sz="2000" b="1" dirty="0" smtClean="0">
              <a:solidFill>
                <a:schemeClr val="bg1"/>
              </a:solidFill>
            </a:endParaRPr>
          </a:p>
          <a:p>
            <a:pPr marL="457200" indent="-457200" eaLnBrk="1" hangingPunct="1">
              <a:buFont typeface="+mj-lt"/>
              <a:buAutoNum type="arabicPeriod"/>
            </a:pPr>
            <a:r>
              <a:rPr lang="it-IT" altLang="it-IT" sz="2000" b="1" dirty="0" smtClean="0">
                <a:solidFill>
                  <a:schemeClr val="bg1"/>
                </a:solidFill>
              </a:rPr>
              <a:t> Tempi determinati</a:t>
            </a:r>
            <a:endParaRPr lang="it-IT" altLang="it-IT" sz="2000" dirty="0">
              <a:solidFill>
                <a:schemeClr val="bg1"/>
              </a:solidFill>
            </a:endParaRPr>
          </a:p>
          <a:p>
            <a:pPr lvl="1" eaLnBrk="1" hangingPunct="1"/>
            <a:r>
              <a:rPr lang="it-IT" altLang="it-IT" sz="2000" b="1" dirty="0" smtClean="0">
                <a:solidFill>
                  <a:schemeClr val="bg1"/>
                </a:solidFill>
              </a:rPr>
              <a:t> </a:t>
            </a:r>
            <a:endParaRPr lang="it-IT" altLang="it-IT" sz="18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474</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153839" y="5869664"/>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11/2015</a:t>
            </a:r>
            <a:endParaRPr lang="it-IT" sz="1400" b="1" dirty="0">
              <a:solidFill>
                <a:prstClr val="black"/>
              </a:solidFill>
            </a:endParaRPr>
          </a:p>
        </p:txBody>
      </p:sp>
      <p:sp>
        <p:nvSpPr>
          <p:cNvPr id="2" name="Rettangolo arrotondato 1"/>
          <p:cNvSpPr/>
          <p:nvPr/>
        </p:nvSpPr>
        <p:spPr>
          <a:xfrm>
            <a:off x="813373" y="2564904"/>
            <a:ext cx="7704856" cy="1728192"/>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In relazione ai </a:t>
            </a:r>
            <a:r>
              <a:rPr lang="it-IT" b="1" dirty="0">
                <a:solidFill>
                  <a:schemeClr val="bg1"/>
                </a:solidFill>
              </a:rPr>
              <a:t>tempi determinati </a:t>
            </a:r>
            <a:r>
              <a:rPr lang="it-IT" dirty="0" smtClean="0">
                <a:solidFill>
                  <a:schemeClr val="bg1"/>
                </a:solidFill>
              </a:rPr>
              <a:t>in </a:t>
            </a:r>
            <a:r>
              <a:rPr lang="it-IT" dirty="0">
                <a:solidFill>
                  <a:schemeClr val="bg1"/>
                </a:solidFill>
              </a:rPr>
              <a:t>precedenza </a:t>
            </a:r>
            <a:r>
              <a:rPr lang="it-IT" b="1" dirty="0">
                <a:solidFill>
                  <a:schemeClr val="bg1"/>
                </a:solidFill>
              </a:rPr>
              <a:t>faceva fede la durata iniziale </a:t>
            </a:r>
            <a:r>
              <a:rPr lang="it-IT" dirty="0">
                <a:solidFill>
                  <a:schemeClr val="bg1"/>
                </a:solidFill>
              </a:rPr>
              <a:t>del rapporto e le eventuali proroghe erano ininfluenti, portando quindi alla conseguenza che, ad esempio, </a:t>
            </a:r>
            <a:r>
              <a:rPr lang="it-IT" u="sng" dirty="0">
                <a:solidFill>
                  <a:schemeClr val="bg1"/>
                </a:solidFill>
              </a:rPr>
              <a:t>un eventuale contratto stipulato inizialmente per 4 mesi e prorogato in costanza di rapporto per una durata complessiva di 12 mesi non portava alla fruizione di alcun beneficio</a:t>
            </a:r>
            <a:r>
              <a:rPr lang="it-IT" dirty="0">
                <a:solidFill>
                  <a:schemeClr val="bg1"/>
                </a:solidFill>
              </a:rPr>
              <a:t>, mentre un rapporto con durata inziale di 6 mesi comportava la fruizione del bonus.</a:t>
            </a:r>
          </a:p>
        </p:txBody>
      </p:sp>
      <p:sp>
        <p:nvSpPr>
          <p:cNvPr id="3" name="Rettangolo arrotondato 2"/>
          <p:cNvSpPr/>
          <p:nvPr/>
        </p:nvSpPr>
        <p:spPr>
          <a:xfrm>
            <a:off x="1835696" y="4623436"/>
            <a:ext cx="5904656" cy="115212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1"/>
                </a:solidFill>
              </a:rPr>
              <a:t>in </a:t>
            </a:r>
            <a:r>
              <a:rPr lang="it-IT" dirty="0">
                <a:solidFill>
                  <a:schemeClr val="bg1"/>
                </a:solidFill>
              </a:rPr>
              <a:t>ogni caso di </a:t>
            </a:r>
            <a:r>
              <a:rPr lang="it-IT" b="1" dirty="0">
                <a:solidFill>
                  <a:schemeClr val="bg1"/>
                </a:solidFill>
              </a:rPr>
              <a:t>rinnovo di contratto </a:t>
            </a:r>
            <a:r>
              <a:rPr lang="it-IT" dirty="0">
                <a:solidFill>
                  <a:schemeClr val="bg1"/>
                </a:solidFill>
              </a:rPr>
              <a:t>a tempo determinato non </a:t>
            </a:r>
            <a:r>
              <a:rPr lang="it-IT" dirty="0" smtClean="0">
                <a:solidFill>
                  <a:schemeClr val="bg1"/>
                </a:solidFill>
              </a:rPr>
              <a:t>spetterà alcun </a:t>
            </a:r>
            <a:r>
              <a:rPr lang="it-IT" dirty="0">
                <a:solidFill>
                  <a:schemeClr val="bg1"/>
                </a:solidFill>
              </a:rPr>
              <a:t>ulteriore beneficio.</a:t>
            </a:r>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677362"/>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rabicPeriod"/>
            </a:pPr>
            <a:endParaRPr lang="it-IT" altLang="it-IT" sz="2000" b="1" dirty="0" smtClean="0">
              <a:solidFill>
                <a:schemeClr val="bg1"/>
              </a:solidFill>
            </a:endParaRPr>
          </a:p>
          <a:p>
            <a:pPr marL="457200" indent="-457200" eaLnBrk="1" hangingPunct="1">
              <a:buFont typeface="+mj-lt"/>
              <a:buAutoNum type="arabicPeriod"/>
            </a:pPr>
            <a:r>
              <a:rPr lang="it-IT" altLang="it-IT" sz="2000" b="1" dirty="0" smtClean="0">
                <a:solidFill>
                  <a:schemeClr val="bg1"/>
                </a:solidFill>
              </a:rPr>
              <a:t> Tempi determinati</a:t>
            </a:r>
          </a:p>
          <a:p>
            <a:pPr marL="457200" indent="-457200" eaLnBrk="1" hangingPunct="1">
              <a:buFont typeface="+mj-lt"/>
              <a:buAutoNum type="arabicPeriod"/>
            </a:pPr>
            <a:endParaRPr lang="it-IT" altLang="it-IT" sz="2000" b="1" dirty="0">
              <a:solidFill>
                <a:schemeClr val="bg1"/>
              </a:solidFill>
            </a:endParaRPr>
          </a:p>
          <a:p>
            <a:pPr eaLnBrk="1" hangingPunct="1"/>
            <a:r>
              <a:rPr lang="it-IT" altLang="it-IT" sz="2000" i="1" dirty="0" smtClean="0">
                <a:solidFill>
                  <a:schemeClr val="bg1"/>
                </a:solidFill>
              </a:rPr>
              <a:t>qualora </a:t>
            </a:r>
            <a:r>
              <a:rPr lang="it-IT" altLang="it-IT" sz="2000" i="1" dirty="0">
                <a:solidFill>
                  <a:schemeClr val="bg1"/>
                </a:solidFill>
              </a:rPr>
              <a:t>la proroga comporti una durata complessiva del rapporto pari o</a:t>
            </a:r>
          </a:p>
          <a:p>
            <a:pPr eaLnBrk="1" hangingPunct="1"/>
            <a:r>
              <a:rPr lang="it-IT" altLang="it-IT" sz="2000" i="1" dirty="0">
                <a:solidFill>
                  <a:schemeClr val="bg1"/>
                </a:solidFill>
              </a:rPr>
              <a:t>superiore a 12 mesi “il datore di lavoro può chiedere il beneficio ulteriore rispetto a quello già autorizzato per i primi sei mesi”</a:t>
            </a:r>
          </a:p>
          <a:p>
            <a:pPr eaLnBrk="1" hangingPunct="1"/>
            <a:endParaRPr lang="it-IT" altLang="it-IT" sz="2000" b="1" dirty="0" smtClean="0">
              <a:solidFill>
                <a:schemeClr val="bg1"/>
              </a:solidFill>
            </a:endParaRPr>
          </a:p>
          <a:p>
            <a:pPr marL="457200" indent="-457200" eaLnBrk="1" hangingPunct="1">
              <a:buFont typeface="+mj-lt"/>
              <a:buAutoNum type="arabicPeriod"/>
            </a:pPr>
            <a:endParaRPr lang="it-IT" altLang="it-IT" sz="2000" b="1" dirty="0">
              <a:solidFill>
                <a:schemeClr val="bg1"/>
              </a:solidFill>
            </a:endParaRPr>
          </a:p>
          <a:p>
            <a:pPr marL="457200" indent="-457200" eaLnBrk="1" hangingPunct="1">
              <a:buFont typeface="+mj-lt"/>
              <a:buAutoNum type="arabicPeriod"/>
            </a:pPr>
            <a:endParaRPr lang="it-IT" altLang="it-IT" sz="2000" dirty="0">
              <a:solidFill>
                <a:schemeClr val="bg1"/>
              </a:solidFill>
            </a:endParaRPr>
          </a:p>
          <a:p>
            <a:pPr lvl="1" eaLnBrk="1" hangingPunct="1"/>
            <a:r>
              <a:rPr lang="it-IT" altLang="it-IT" sz="2000" b="1" dirty="0" smtClean="0">
                <a:solidFill>
                  <a:schemeClr val="bg1"/>
                </a:solidFill>
              </a:rPr>
              <a:t> </a:t>
            </a:r>
            <a:endParaRPr lang="it-IT" altLang="it-IT" sz="18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475</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940153" y="5733256"/>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11/2015</a:t>
            </a:r>
          </a:p>
          <a:p>
            <a:pPr algn="ctr"/>
            <a:r>
              <a:rPr lang="it-IT" sz="1400" b="1" dirty="0" smtClean="0">
                <a:solidFill>
                  <a:prstClr val="black"/>
                </a:solidFill>
              </a:rPr>
              <a:t>INPS circ. 129/2015</a:t>
            </a:r>
          </a:p>
          <a:p>
            <a:pPr algn="ctr"/>
            <a:endParaRPr lang="it-IT" sz="1400" b="1" dirty="0">
              <a:solidFill>
                <a:prstClr val="black"/>
              </a:solidFill>
            </a:endParaRPr>
          </a:p>
        </p:txBody>
      </p:sp>
      <p:sp>
        <p:nvSpPr>
          <p:cNvPr id="4" name="Freccia in giù 3"/>
          <p:cNvSpPr/>
          <p:nvPr/>
        </p:nvSpPr>
        <p:spPr>
          <a:xfrm>
            <a:off x="4718652" y="4368583"/>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604408"/>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rabicPeriod"/>
            </a:pPr>
            <a:r>
              <a:rPr lang="it-IT" altLang="it-IT" sz="2000" b="1" dirty="0" smtClean="0">
                <a:solidFill>
                  <a:schemeClr val="bg1"/>
                </a:solidFill>
              </a:rPr>
              <a:t> Tempi determinati</a:t>
            </a:r>
          </a:p>
          <a:p>
            <a:pPr marL="457200" indent="-457200" eaLnBrk="1" hangingPunct="1">
              <a:buFont typeface="+mj-lt"/>
              <a:buAutoNum type="arabicPeriod"/>
            </a:pPr>
            <a:endParaRPr lang="it-IT" altLang="it-IT" sz="2000" b="1" dirty="0">
              <a:solidFill>
                <a:schemeClr val="bg1"/>
              </a:solidFill>
            </a:endParaRPr>
          </a:p>
          <a:p>
            <a:pPr algn="just" eaLnBrk="1" hangingPunct="1"/>
            <a:r>
              <a:rPr lang="it-IT" altLang="it-IT" sz="2000" dirty="0" smtClean="0">
                <a:solidFill>
                  <a:schemeClr val="bg1"/>
                </a:solidFill>
              </a:rPr>
              <a:t>Un </a:t>
            </a:r>
            <a:r>
              <a:rPr lang="it-IT" altLang="it-IT" sz="2000" dirty="0">
                <a:solidFill>
                  <a:schemeClr val="bg1"/>
                </a:solidFill>
              </a:rPr>
              <a:t>datore di lavoro </a:t>
            </a:r>
            <a:r>
              <a:rPr lang="it-IT" altLang="it-IT" sz="2000" dirty="0" smtClean="0">
                <a:solidFill>
                  <a:schemeClr val="bg1"/>
                </a:solidFill>
              </a:rPr>
              <a:t>può </a:t>
            </a:r>
            <a:r>
              <a:rPr lang="it-IT" altLang="it-IT" sz="2000" dirty="0">
                <a:solidFill>
                  <a:schemeClr val="bg1"/>
                </a:solidFill>
              </a:rPr>
              <a:t>aver diritto ad un ulteriore bonus giovani qualora abbia prorogato un contratto a tempo determinato</a:t>
            </a:r>
            <a:r>
              <a:rPr lang="it-IT" altLang="it-IT" sz="2000" dirty="0" smtClean="0">
                <a:solidFill>
                  <a:schemeClr val="bg1"/>
                </a:solidFill>
              </a:rPr>
              <a:t>:</a:t>
            </a:r>
          </a:p>
          <a:p>
            <a:pPr algn="just" eaLnBrk="1" hangingPunct="1"/>
            <a:endParaRPr lang="it-IT" altLang="it-IT" sz="2000" dirty="0">
              <a:solidFill>
                <a:schemeClr val="bg1"/>
              </a:solidFill>
            </a:endParaRPr>
          </a:p>
          <a:p>
            <a:pPr algn="just" eaLnBrk="1" hangingPunct="1"/>
            <a:r>
              <a:rPr lang="it-IT" altLang="it-IT" sz="2000" dirty="0">
                <a:solidFill>
                  <a:schemeClr val="bg1"/>
                </a:solidFill>
              </a:rPr>
              <a:t>•	</a:t>
            </a:r>
            <a:r>
              <a:rPr lang="it-IT" altLang="it-IT" sz="2000" b="1" dirty="0">
                <a:solidFill>
                  <a:schemeClr val="bg1"/>
                </a:solidFill>
              </a:rPr>
              <a:t>stipulato inizialmente </a:t>
            </a:r>
            <a:r>
              <a:rPr lang="it-IT" altLang="it-IT" sz="2000" dirty="0">
                <a:solidFill>
                  <a:schemeClr val="bg1"/>
                </a:solidFill>
              </a:rPr>
              <a:t>per una durata </a:t>
            </a:r>
            <a:r>
              <a:rPr lang="it-IT" altLang="it-IT" sz="2000" b="1" dirty="0">
                <a:solidFill>
                  <a:schemeClr val="bg1"/>
                </a:solidFill>
              </a:rPr>
              <a:t>superiore a 6 mesi</a:t>
            </a:r>
            <a:r>
              <a:rPr lang="it-IT" altLang="it-IT" sz="2000" dirty="0">
                <a:solidFill>
                  <a:schemeClr val="bg1"/>
                </a:solidFill>
              </a:rPr>
              <a:t>, e</a:t>
            </a:r>
          </a:p>
          <a:p>
            <a:pPr algn="just" eaLnBrk="1" hangingPunct="1"/>
            <a:r>
              <a:rPr lang="it-IT" altLang="it-IT" sz="2000" dirty="0">
                <a:solidFill>
                  <a:schemeClr val="bg1"/>
                </a:solidFill>
              </a:rPr>
              <a:t>•	poi </a:t>
            </a:r>
            <a:r>
              <a:rPr lang="it-IT" altLang="it-IT" sz="2000" b="1" dirty="0">
                <a:solidFill>
                  <a:schemeClr val="bg1"/>
                </a:solidFill>
              </a:rPr>
              <a:t>prorogato</a:t>
            </a:r>
            <a:r>
              <a:rPr lang="it-IT" altLang="it-IT" sz="2000" dirty="0">
                <a:solidFill>
                  <a:schemeClr val="bg1"/>
                </a:solidFill>
              </a:rPr>
              <a:t> per una </a:t>
            </a:r>
            <a:r>
              <a:rPr lang="it-IT" altLang="it-IT" sz="2000" b="1" dirty="0">
                <a:solidFill>
                  <a:schemeClr val="bg1"/>
                </a:solidFill>
              </a:rPr>
              <a:t>durata complessiva </a:t>
            </a:r>
            <a:r>
              <a:rPr lang="it-IT" altLang="it-IT" sz="2000" dirty="0">
                <a:solidFill>
                  <a:schemeClr val="bg1"/>
                </a:solidFill>
              </a:rPr>
              <a:t>dell’intero rapporto </a:t>
            </a:r>
            <a:r>
              <a:rPr lang="it-IT" altLang="it-IT" sz="2000" b="1" dirty="0">
                <a:solidFill>
                  <a:schemeClr val="bg1"/>
                </a:solidFill>
              </a:rPr>
              <a:t>superiore a </a:t>
            </a:r>
            <a:r>
              <a:rPr lang="it-IT" altLang="it-IT" sz="2000" b="1" dirty="0" smtClean="0">
                <a:solidFill>
                  <a:schemeClr val="bg1"/>
                </a:solidFill>
              </a:rPr>
              <a:t>12 mesi</a:t>
            </a:r>
            <a:r>
              <a:rPr lang="it-IT" altLang="it-IT" sz="2000" b="1" dirty="0">
                <a:solidFill>
                  <a:schemeClr val="bg1"/>
                </a:solidFill>
              </a:rPr>
              <a:t>.</a:t>
            </a:r>
          </a:p>
          <a:p>
            <a:pPr algn="just" eaLnBrk="1" hangingPunct="1"/>
            <a:r>
              <a:rPr lang="it-IT" altLang="it-IT" sz="2000" dirty="0">
                <a:solidFill>
                  <a:schemeClr val="bg1"/>
                </a:solidFill>
              </a:rPr>
              <a:t>L</a:t>
            </a:r>
            <a:r>
              <a:rPr lang="it-IT" altLang="it-IT" sz="2000" dirty="0" smtClean="0">
                <a:solidFill>
                  <a:schemeClr val="bg1"/>
                </a:solidFill>
              </a:rPr>
              <a:t>’INPS </a:t>
            </a:r>
            <a:r>
              <a:rPr lang="it-IT" altLang="it-IT" sz="2000" dirty="0">
                <a:solidFill>
                  <a:schemeClr val="bg1"/>
                </a:solidFill>
              </a:rPr>
              <a:t>chiarisce che l’ulteriore bonus fruibile sarà pari alla differenza tra il corrispondente bonus spettante per tempo determinato superiore a 12 mesi diminuito dell’incentivo già fruito.</a:t>
            </a:r>
          </a:p>
          <a:p>
            <a:pPr algn="just" eaLnBrk="1" hangingPunct="1"/>
            <a:r>
              <a:rPr lang="it-IT" altLang="it-IT" sz="2000" dirty="0">
                <a:solidFill>
                  <a:schemeClr val="bg1"/>
                </a:solidFill>
              </a:rPr>
              <a:t>Anche l’ulteriore bonus spettante, precisa l’Istituto, sarà calcolato con la classe di </a:t>
            </a:r>
            <a:r>
              <a:rPr lang="it-IT" altLang="it-IT" sz="2000" dirty="0" err="1">
                <a:solidFill>
                  <a:schemeClr val="bg1"/>
                </a:solidFill>
              </a:rPr>
              <a:t>profilazione</a:t>
            </a:r>
            <a:r>
              <a:rPr lang="it-IT" altLang="it-IT" sz="2000" dirty="0">
                <a:solidFill>
                  <a:schemeClr val="bg1"/>
                </a:solidFill>
              </a:rPr>
              <a:t> associata al primo incentivo fruito.</a:t>
            </a:r>
          </a:p>
          <a:p>
            <a:pPr eaLnBrk="1" hangingPunct="1"/>
            <a:endParaRPr lang="it-IT" altLang="it-IT" sz="2000" b="1" dirty="0" smtClean="0">
              <a:solidFill>
                <a:schemeClr val="bg1"/>
              </a:solidFill>
            </a:endParaRPr>
          </a:p>
          <a:p>
            <a:pPr marL="457200" indent="-457200" eaLnBrk="1" hangingPunct="1">
              <a:buFont typeface="+mj-lt"/>
              <a:buAutoNum type="arabicPeriod"/>
            </a:pPr>
            <a:endParaRPr lang="it-IT" altLang="it-IT" sz="2000" b="1" dirty="0">
              <a:solidFill>
                <a:schemeClr val="bg1"/>
              </a:solidFill>
            </a:endParaRPr>
          </a:p>
          <a:p>
            <a:pPr marL="457200" indent="-457200" eaLnBrk="1" hangingPunct="1">
              <a:buFont typeface="+mj-lt"/>
              <a:buAutoNum type="arabicPeriod"/>
            </a:pPr>
            <a:endParaRPr lang="it-IT" altLang="it-IT" sz="2000" dirty="0">
              <a:solidFill>
                <a:schemeClr val="bg1"/>
              </a:solidFill>
            </a:endParaRPr>
          </a:p>
          <a:p>
            <a:pPr lvl="1" eaLnBrk="1" hangingPunct="1"/>
            <a:r>
              <a:rPr lang="it-IT" altLang="it-IT" sz="2000" b="1" dirty="0" smtClean="0">
                <a:solidFill>
                  <a:schemeClr val="bg1"/>
                </a:solidFill>
              </a:rPr>
              <a:t> </a:t>
            </a:r>
            <a:endParaRPr lang="it-IT" altLang="it-IT" sz="18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476</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940153" y="5877272"/>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11/2015</a:t>
            </a:r>
          </a:p>
          <a:p>
            <a:pPr algn="ctr"/>
            <a:r>
              <a:rPr lang="it-IT" sz="1400" b="1" dirty="0" smtClean="0">
                <a:solidFill>
                  <a:prstClr val="black"/>
                </a:solidFill>
              </a:rPr>
              <a:t>INPS circ. 129/2015</a:t>
            </a:r>
          </a:p>
          <a:p>
            <a:pPr algn="ct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799913"/>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rabicPeriod"/>
            </a:pPr>
            <a:r>
              <a:rPr lang="it-IT" altLang="it-IT" sz="2000" b="1" dirty="0" smtClean="0">
                <a:solidFill>
                  <a:schemeClr val="bg1"/>
                </a:solidFill>
              </a:rPr>
              <a:t> Tempi determinati</a:t>
            </a:r>
          </a:p>
          <a:p>
            <a:pPr marL="457200" indent="-457200" eaLnBrk="1" hangingPunct="1">
              <a:buFont typeface="+mj-lt"/>
              <a:buAutoNum type="arabicPeriod"/>
            </a:pPr>
            <a:endParaRPr lang="it-IT" altLang="it-IT" sz="2000" b="1" dirty="0">
              <a:solidFill>
                <a:schemeClr val="bg1"/>
              </a:solidFill>
            </a:endParaRPr>
          </a:p>
          <a:p>
            <a:pPr algn="just" eaLnBrk="1" hangingPunct="1"/>
            <a:r>
              <a:rPr lang="it-IT" altLang="it-IT" sz="2000" b="1" dirty="0">
                <a:solidFill>
                  <a:schemeClr val="bg1"/>
                </a:solidFill>
              </a:rPr>
              <a:t>Esempio </a:t>
            </a:r>
            <a:endParaRPr lang="it-IT" altLang="it-IT" sz="2000" b="1" dirty="0" smtClean="0">
              <a:solidFill>
                <a:schemeClr val="bg1"/>
              </a:solidFill>
            </a:endParaRPr>
          </a:p>
          <a:p>
            <a:pPr algn="just" eaLnBrk="1" hangingPunct="1"/>
            <a:endParaRPr lang="it-IT" altLang="it-IT" sz="2000" b="1" dirty="0">
              <a:solidFill>
                <a:schemeClr val="bg1"/>
              </a:solidFill>
            </a:endParaRPr>
          </a:p>
          <a:p>
            <a:pPr algn="just" eaLnBrk="1" hangingPunct="1"/>
            <a:r>
              <a:rPr lang="it-IT" altLang="it-IT" sz="2000" dirty="0" smtClean="0">
                <a:solidFill>
                  <a:schemeClr val="bg1"/>
                </a:solidFill>
              </a:rPr>
              <a:t>- Un </a:t>
            </a:r>
            <a:r>
              <a:rPr lang="it-IT" altLang="it-IT" sz="2000" dirty="0">
                <a:solidFill>
                  <a:schemeClr val="bg1"/>
                </a:solidFill>
              </a:rPr>
              <a:t>NEET con </a:t>
            </a:r>
            <a:r>
              <a:rPr lang="it-IT" altLang="it-IT" sz="2000" dirty="0" err="1">
                <a:solidFill>
                  <a:schemeClr val="bg1"/>
                </a:solidFill>
              </a:rPr>
              <a:t>profilazione</a:t>
            </a:r>
            <a:r>
              <a:rPr lang="it-IT" altLang="it-IT" sz="2000" dirty="0">
                <a:solidFill>
                  <a:schemeClr val="bg1"/>
                </a:solidFill>
              </a:rPr>
              <a:t> “3 - alta” è stato </a:t>
            </a:r>
            <a:r>
              <a:rPr lang="it-IT" altLang="it-IT" sz="2000" b="1" dirty="0">
                <a:solidFill>
                  <a:schemeClr val="bg1"/>
                </a:solidFill>
              </a:rPr>
              <a:t>assunto in origine </a:t>
            </a:r>
            <a:r>
              <a:rPr lang="it-IT" altLang="it-IT" sz="2000" dirty="0">
                <a:solidFill>
                  <a:schemeClr val="bg1"/>
                </a:solidFill>
              </a:rPr>
              <a:t>per il periodo 10 luglio 2014 – 9 marzo 2015 </a:t>
            </a:r>
            <a:r>
              <a:rPr lang="it-IT" altLang="it-IT" sz="2000" b="1" dirty="0">
                <a:solidFill>
                  <a:schemeClr val="bg1"/>
                </a:solidFill>
              </a:rPr>
              <a:t>(8 mesi</a:t>
            </a:r>
            <a:r>
              <a:rPr lang="it-IT" altLang="it-IT" sz="2000" dirty="0">
                <a:solidFill>
                  <a:schemeClr val="bg1"/>
                </a:solidFill>
              </a:rPr>
              <a:t>): per tale assunzione l’impresa ha fruito di un beneficio pari a 1.500,00 euro.</a:t>
            </a:r>
          </a:p>
          <a:p>
            <a:pPr algn="just" eaLnBrk="1" hangingPunct="1"/>
            <a:r>
              <a:rPr lang="it-IT" altLang="it-IT" sz="2000" dirty="0" smtClean="0">
                <a:solidFill>
                  <a:schemeClr val="bg1"/>
                </a:solidFill>
              </a:rPr>
              <a:t>- Negli </a:t>
            </a:r>
            <a:r>
              <a:rPr lang="it-IT" altLang="it-IT" sz="2000" dirty="0">
                <a:solidFill>
                  <a:schemeClr val="bg1"/>
                </a:solidFill>
              </a:rPr>
              <a:t>ultimi giorni del rapporto, l’azienda </a:t>
            </a:r>
            <a:r>
              <a:rPr lang="it-IT" altLang="it-IT" sz="2000" b="1" dirty="0">
                <a:solidFill>
                  <a:schemeClr val="bg1"/>
                </a:solidFill>
              </a:rPr>
              <a:t>proroga</a:t>
            </a:r>
            <a:r>
              <a:rPr lang="it-IT" altLang="it-IT" sz="2000" dirty="0">
                <a:solidFill>
                  <a:schemeClr val="bg1"/>
                </a:solidFill>
              </a:rPr>
              <a:t> il contratto al 9 settembre 2015 portando complessivamente la durata del rapporto </a:t>
            </a:r>
            <a:r>
              <a:rPr lang="it-IT" altLang="it-IT" sz="2000" b="1" dirty="0">
                <a:solidFill>
                  <a:schemeClr val="bg1"/>
                </a:solidFill>
              </a:rPr>
              <a:t>a 14 mesi </a:t>
            </a:r>
            <a:r>
              <a:rPr lang="it-IT" altLang="it-IT" sz="2000" dirty="0">
                <a:solidFill>
                  <a:schemeClr val="bg1"/>
                </a:solidFill>
              </a:rPr>
              <a:t>per i quali in totale spetterebbe un beneficio pari a 3.000,00 euro.</a:t>
            </a:r>
          </a:p>
          <a:p>
            <a:pPr algn="just" eaLnBrk="1" hangingPunct="1"/>
            <a:r>
              <a:rPr lang="it-IT" altLang="it-IT" sz="2000" dirty="0" smtClean="0">
                <a:solidFill>
                  <a:schemeClr val="bg1"/>
                </a:solidFill>
              </a:rPr>
              <a:t>- </a:t>
            </a:r>
            <a:r>
              <a:rPr lang="it-IT" altLang="it-IT" sz="2000" b="1" dirty="0" smtClean="0">
                <a:solidFill>
                  <a:schemeClr val="bg1"/>
                </a:solidFill>
              </a:rPr>
              <a:t>Avendo </a:t>
            </a:r>
            <a:r>
              <a:rPr lang="it-IT" altLang="it-IT" sz="2000" b="1" dirty="0">
                <a:solidFill>
                  <a:schemeClr val="bg1"/>
                </a:solidFill>
              </a:rPr>
              <a:t>già fruito </a:t>
            </a:r>
            <a:r>
              <a:rPr lang="it-IT" altLang="it-IT" sz="2000" dirty="0">
                <a:solidFill>
                  <a:schemeClr val="bg1"/>
                </a:solidFill>
              </a:rPr>
              <a:t>l’impresa di 1.500,00 euro di bonus, l’ulteriore incentivo spettante sarà pari a 1.500,00 euro (pari cioè alla differenza tra il beneficio complessivo di 3.000,00 euro diminuito dei 1.500,00 euro di agevolazione già fruita).</a:t>
            </a:r>
          </a:p>
          <a:p>
            <a:pPr eaLnBrk="1" hangingPunct="1"/>
            <a:endParaRPr lang="it-IT" altLang="it-IT" sz="2000" b="1" dirty="0" smtClean="0">
              <a:solidFill>
                <a:schemeClr val="bg1"/>
              </a:solidFill>
            </a:endParaRPr>
          </a:p>
          <a:p>
            <a:pPr marL="457200" indent="-457200" eaLnBrk="1" hangingPunct="1">
              <a:buFont typeface="+mj-lt"/>
              <a:buAutoNum type="arabicPeriod"/>
            </a:pPr>
            <a:endParaRPr lang="it-IT" altLang="it-IT" sz="2000" b="1" dirty="0">
              <a:solidFill>
                <a:schemeClr val="bg1"/>
              </a:solidFill>
            </a:endParaRPr>
          </a:p>
          <a:p>
            <a:pPr marL="457200" indent="-457200" eaLnBrk="1" hangingPunct="1">
              <a:buFont typeface="+mj-lt"/>
              <a:buAutoNum type="arabicPeriod"/>
            </a:pPr>
            <a:endParaRPr lang="it-IT" altLang="it-IT" sz="2000" dirty="0">
              <a:solidFill>
                <a:schemeClr val="bg1"/>
              </a:solidFill>
            </a:endParaRPr>
          </a:p>
          <a:p>
            <a:pPr lvl="1" eaLnBrk="1" hangingPunct="1"/>
            <a:r>
              <a:rPr lang="it-IT" altLang="it-IT" sz="2000" b="1" dirty="0" smtClean="0">
                <a:solidFill>
                  <a:schemeClr val="bg1"/>
                </a:solidFill>
              </a:rPr>
              <a:t> </a:t>
            </a:r>
            <a:endParaRPr lang="it-IT" altLang="it-IT" sz="18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477</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969350" y="2132856"/>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11/2015</a:t>
            </a:r>
          </a:p>
          <a:p>
            <a:pPr algn="ctr"/>
            <a:r>
              <a:rPr lang="it-IT" sz="1400" b="1" dirty="0" smtClean="0">
                <a:solidFill>
                  <a:prstClr val="black"/>
                </a:solidFill>
              </a:rPr>
              <a:t>INPS circ. 129/2015</a:t>
            </a:r>
          </a:p>
          <a:p>
            <a:pPr algn="ct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040386"/>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rabicPeriod" startAt="2"/>
            </a:pPr>
            <a:endParaRPr lang="it-IT" altLang="it-IT" sz="2000" b="1" dirty="0" smtClean="0">
              <a:solidFill>
                <a:schemeClr val="bg1"/>
              </a:solidFill>
            </a:endParaRPr>
          </a:p>
          <a:p>
            <a:pPr marL="457200" indent="-457200" eaLnBrk="1" hangingPunct="1">
              <a:buFont typeface="+mj-lt"/>
              <a:buAutoNum type="arabicPeriod" startAt="2"/>
            </a:pPr>
            <a:r>
              <a:rPr lang="it-IT" altLang="it-IT" sz="2000" b="1" dirty="0" smtClean="0">
                <a:solidFill>
                  <a:schemeClr val="bg1"/>
                </a:solidFill>
              </a:rPr>
              <a:t>Apprendistato professionalizzante </a:t>
            </a:r>
            <a:endParaRPr lang="it-IT" altLang="it-IT" sz="2000" dirty="0">
              <a:solidFill>
                <a:schemeClr val="bg1"/>
              </a:solidFill>
            </a:endParaRPr>
          </a:p>
          <a:p>
            <a:pPr lvl="1" eaLnBrk="1" hangingPunct="1"/>
            <a:r>
              <a:rPr lang="it-IT" altLang="it-IT" sz="2000" b="1" dirty="0" smtClean="0">
                <a:solidFill>
                  <a:schemeClr val="bg1"/>
                </a:solidFill>
              </a:rPr>
              <a:t> </a:t>
            </a:r>
            <a:endParaRPr lang="it-IT" altLang="it-IT" sz="18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478</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557095" y="3068960"/>
            <a:ext cx="8080574" cy="1728192"/>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In riferimento alle </a:t>
            </a:r>
            <a:r>
              <a:rPr lang="it-IT" b="1" dirty="0">
                <a:solidFill>
                  <a:schemeClr val="bg1"/>
                </a:solidFill>
              </a:rPr>
              <a:t>assunzioni in qualità di apprendista</a:t>
            </a:r>
            <a:r>
              <a:rPr lang="it-IT" dirty="0">
                <a:solidFill>
                  <a:schemeClr val="bg1"/>
                </a:solidFill>
              </a:rPr>
              <a:t>, il Ministero chiarisce </a:t>
            </a:r>
            <a:r>
              <a:rPr lang="it-IT" dirty="0" smtClean="0">
                <a:solidFill>
                  <a:schemeClr val="bg1"/>
                </a:solidFill>
              </a:rPr>
              <a:t>che</a:t>
            </a:r>
          </a:p>
          <a:p>
            <a:pPr algn="ctr"/>
            <a:endParaRPr lang="it-IT" dirty="0">
              <a:solidFill>
                <a:schemeClr val="bg1"/>
              </a:solidFill>
            </a:endParaRPr>
          </a:p>
          <a:p>
            <a:pPr algn="ctr"/>
            <a:r>
              <a:rPr lang="it-IT" dirty="0" smtClean="0">
                <a:solidFill>
                  <a:schemeClr val="bg1"/>
                </a:solidFill>
              </a:rPr>
              <a:t>• sarà </a:t>
            </a:r>
            <a:r>
              <a:rPr lang="it-IT" dirty="0">
                <a:solidFill>
                  <a:schemeClr val="bg1"/>
                </a:solidFill>
              </a:rPr>
              <a:t>agevolabile esclusivamente il contratto di mestiere o professionalizzante, mentre rimangono tassativamente esclusi sia l’apprendistato per la qualifica e diploma professionale, sia l’apprendistato per l’alta formazione;</a:t>
            </a:r>
          </a:p>
        </p:txBody>
      </p:sp>
      <p:sp>
        <p:nvSpPr>
          <p:cNvPr id="5" name="Freccia in giù 4"/>
          <p:cNvSpPr/>
          <p:nvPr/>
        </p:nvSpPr>
        <p:spPr>
          <a:xfrm>
            <a:off x="4499992" y="522920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5724128" y="5229200"/>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11/2015</a:t>
            </a:r>
          </a:p>
          <a:p>
            <a:pPr algn="ctr"/>
            <a:r>
              <a:rPr lang="it-IT" sz="1400" b="1" dirty="0" smtClean="0">
                <a:solidFill>
                  <a:prstClr val="black"/>
                </a:solidFill>
              </a:rPr>
              <a:t>INPS circ. 129/2015</a:t>
            </a:r>
          </a:p>
          <a:p>
            <a:pPr algn="ctr"/>
            <a:endParaRPr lang="it-IT" sz="1400" b="1" dirty="0">
              <a:solidFill>
                <a:prstClr val="black"/>
              </a:solidFill>
            </a:endParaRPr>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464178"/>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rabicPeriod" startAt="2"/>
            </a:pPr>
            <a:endParaRPr lang="it-IT" altLang="it-IT" sz="2000" b="1" dirty="0" smtClean="0">
              <a:solidFill>
                <a:schemeClr val="bg1"/>
              </a:solidFill>
            </a:endParaRPr>
          </a:p>
          <a:p>
            <a:pPr marL="457200" indent="-457200" eaLnBrk="1" hangingPunct="1">
              <a:buFont typeface="+mj-lt"/>
              <a:buAutoNum type="arabicPeriod" startAt="2"/>
            </a:pPr>
            <a:r>
              <a:rPr lang="it-IT" altLang="it-IT" sz="2000" b="1" dirty="0" smtClean="0">
                <a:solidFill>
                  <a:schemeClr val="bg1"/>
                </a:solidFill>
              </a:rPr>
              <a:t>Apprendistato </a:t>
            </a:r>
            <a:r>
              <a:rPr lang="it-IT" altLang="it-IT" sz="2000" b="1" dirty="0">
                <a:solidFill>
                  <a:schemeClr val="bg1"/>
                </a:solidFill>
              </a:rPr>
              <a:t>professionalizzante </a:t>
            </a:r>
          </a:p>
          <a:p>
            <a:pPr marL="457200" indent="-457200" eaLnBrk="1" hangingPunct="1">
              <a:buFont typeface="+mj-lt"/>
              <a:buAutoNum type="arabicPeriod" startAt="2"/>
            </a:pPr>
            <a:endParaRPr lang="it-IT" altLang="it-IT" sz="2000" b="1" dirty="0">
              <a:solidFill>
                <a:schemeClr val="bg1"/>
              </a:solidFill>
            </a:endParaRPr>
          </a:p>
          <a:p>
            <a:pPr eaLnBrk="1" hangingPunct="1"/>
            <a:r>
              <a:rPr lang="it-IT" altLang="it-IT" sz="2000" b="1" dirty="0">
                <a:solidFill>
                  <a:schemeClr val="bg1"/>
                </a:solidFill>
              </a:rPr>
              <a:t>Sempre in relazione al “professionalizzante” il Ministero precisa che, qualora la durata inizialmente prevista sia inferiore a 12 mesi, l’importo complessivo del beneficio è proporzionalmente ridotto.</a:t>
            </a:r>
            <a:endParaRPr lang="it-IT" altLang="it-IT" sz="2000" b="1" dirty="0" smtClean="0">
              <a:solidFill>
                <a:schemeClr val="bg1"/>
              </a:solidFill>
            </a:endParaRPr>
          </a:p>
          <a:p>
            <a:pPr marL="457200" indent="-457200" eaLnBrk="1" hangingPunct="1">
              <a:buFont typeface="+mj-lt"/>
              <a:buAutoNum type="arabicPeriod"/>
            </a:pPr>
            <a:endParaRPr lang="it-IT" altLang="it-IT" sz="2000" b="1" dirty="0">
              <a:solidFill>
                <a:schemeClr val="bg1"/>
              </a:solidFill>
            </a:endParaRPr>
          </a:p>
          <a:p>
            <a:pPr marL="457200" indent="-457200" eaLnBrk="1" hangingPunct="1">
              <a:buFont typeface="+mj-lt"/>
              <a:buAutoNum type="arabicPeriod"/>
            </a:pPr>
            <a:endParaRPr lang="it-IT" altLang="it-IT" sz="2000" dirty="0">
              <a:solidFill>
                <a:schemeClr val="bg1"/>
              </a:solidFill>
            </a:endParaRPr>
          </a:p>
          <a:p>
            <a:pPr lvl="1" eaLnBrk="1" hangingPunct="1"/>
            <a:r>
              <a:rPr lang="it-IT" altLang="it-IT" sz="2000" b="1" dirty="0" smtClean="0">
                <a:solidFill>
                  <a:schemeClr val="bg1"/>
                </a:solidFill>
              </a:rPr>
              <a:t> </a:t>
            </a:r>
          </a:p>
          <a:p>
            <a:pPr lvl="1" eaLnBrk="1" hangingPunct="1"/>
            <a:r>
              <a:rPr lang="it-IT" altLang="it-IT" sz="1800" dirty="0">
                <a:solidFill>
                  <a:schemeClr val="bg1"/>
                </a:solidFill>
              </a:rPr>
              <a:t>la contrattazione collettiva ha ampi margini per stabilire specifiche modalità di svolgimento dell’apprendistato professionalizzante anche </a:t>
            </a:r>
            <a:r>
              <a:rPr lang="it-IT" altLang="it-IT" sz="1800" b="1" dirty="0">
                <a:solidFill>
                  <a:schemeClr val="bg1"/>
                </a:solidFill>
              </a:rPr>
              <a:t>in cicli stagionali </a:t>
            </a:r>
            <a:r>
              <a:rPr lang="it-IT" altLang="it-IT" sz="1800" dirty="0">
                <a:solidFill>
                  <a:schemeClr val="bg1"/>
                </a:solidFill>
              </a:rPr>
              <a:t>tramite assunzioni a tempo determinato.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479</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04877" y="5740419"/>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11/2015</a:t>
            </a:r>
          </a:p>
          <a:p>
            <a:pPr algn="ctr"/>
            <a:r>
              <a:rPr lang="it-IT" sz="1400" b="1" dirty="0" smtClean="0">
                <a:solidFill>
                  <a:prstClr val="black"/>
                </a:solidFill>
              </a:rPr>
              <a:t>INPS circ. 129/2015</a:t>
            </a:r>
          </a:p>
          <a:p>
            <a:pPr algn="ctr"/>
            <a:endParaRPr lang="it-IT" sz="1400" b="1" dirty="0">
              <a:solidFill>
                <a:prstClr val="black"/>
              </a:solidFill>
            </a:endParaRPr>
          </a:p>
        </p:txBody>
      </p:sp>
      <p:sp>
        <p:nvSpPr>
          <p:cNvPr id="2" name="Freccia in giù 1"/>
          <p:cNvSpPr/>
          <p:nvPr/>
        </p:nvSpPr>
        <p:spPr>
          <a:xfrm>
            <a:off x="4289439" y="414908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5904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ANZIANITÀ </a:t>
            </a:r>
            <a:r>
              <a:rPr lang="it-IT" altLang="it-IT" sz="2000" b="1" i="1" dirty="0">
                <a:solidFill>
                  <a:schemeClr val="bg1"/>
                </a:solidFill>
              </a:rPr>
              <a:t>DI EFFETTIVO </a:t>
            </a:r>
            <a:r>
              <a:rPr lang="it-IT" altLang="it-IT" sz="2000" b="1" i="1" dirty="0" smtClean="0">
                <a:solidFill>
                  <a:schemeClr val="bg1"/>
                </a:solidFill>
              </a:rPr>
              <a:t>LAVORO</a:t>
            </a:r>
          </a:p>
          <a:p>
            <a:pPr algn="just" eaLnBrk="1" hangingPunct="1">
              <a:defRPr/>
            </a:pPr>
            <a:endParaRPr lang="it-IT" altLang="it-IT" sz="2000" b="1" i="1" dirty="0" smtClean="0">
              <a:solidFill>
                <a:schemeClr val="bg1"/>
              </a:solidFill>
            </a:endParaRPr>
          </a:p>
          <a:p>
            <a:pPr algn="just" eaLnBrk="1" hangingPunct="1">
              <a:defRPr/>
            </a:pPr>
            <a:r>
              <a:rPr lang="it-IT" altLang="it-IT" sz="2000" b="1" dirty="0">
                <a:solidFill>
                  <a:schemeClr val="bg1"/>
                </a:solidFill>
              </a:rPr>
              <a:t>La Legge di </a:t>
            </a:r>
            <a:r>
              <a:rPr lang="it-IT" altLang="it-IT" sz="2000" b="1" dirty="0" smtClean="0">
                <a:solidFill>
                  <a:schemeClr val="bg1"/>
                </a:solidFill>
              </a:rPr>
              <a:t>Stabilità 2016 </a:t>
            </a:r>
            <a:r>
              <a:rPr lang="it-IT" altLang="it-IT" sz="2000" u="sng" dirty="0">
                <a:solidFill>
                  <a:schemeClr val="bg1"/>
                </a:solidFill>
              </a:rPr>
              <a:t>interviene </a:t>
            </a:r>
            <a:r>
              <a:rPr lang="it-IT" altLang="it-IT" sz="2000" dirty="0">
                <a:solidFill>
                  <a:schemeClr val="bg1"/>
                </a:solidFill>
              </a:rPr>
              <a:t>sul secondo periodo del co. 2, art. 1, del </a:t>
            </a:r>
            <a:r>
              <a:rPr lang="it-IT" altLang="it-IT" sz="2000" dirty="0" err="1">
                <a:solidFill>
                  <a:schemeClr val="bg1"/>
                </a:solidFill>
              </a:rPr>
              <a:t>D.Lgs.</a:t>
            </a:r>
            <a:r>
              <a:rPr lang="it-IT" altLang="it-IT" sz="2000" dirty="0">
                <a:solidFill>
                  <a:schemeClr val="bg1"/>
                </a:solidFill>
              </a:rPr>
              <a:t> 14 settembre 2015, n. 148, contenente disposizioni in materia di riordino degli ammortizzatori sociali</a:t>
            </a:r>
            <a:r>
              <a:rPr lang="it-IT" altLang="it-IT" sz="2000" b="1" dirty="0">
                <a:solidFill>
                  <a:schemeClr val="bg1"/>
                </a:solidFill>
              </a:rPr>
              <a:t>, stabilendo che </a:t>
            </a:r>
            <a:r>
              <a:rPr lang="it-IT" altLang="it-IT" sz="2000" dirty="0">
                <a:solidFill>
                  <a:schemeClr val="bg1"/>
                </a:solidFill>
              </a:rPr>
              <a:t>la necessità di un’anzianità effettiva di </a:t>
            </a:r>
            <a:r>
              <a:rPr lang="it-IT" altLang="it-IT" sz="2000" b="1" dirty="0">
                <a:solidFill>
                  <a:schemeClr val="bg1"/>
                </a:solidFill>
              </a:rPr>
              <a:t>90 giorni </a:t>
            </a:r>
            <a:r>
              <a:rPr lang="it-IT" altLang="it-IT" sz="2000" dirty="0">
                <a:solidFill>
                  <a:schemeClr val="bg1"/>
                </a:solidFill>
              </a:rPr>
              <a:t>al momento delle presentazione della domanda di CIG può esser </a:t>
            </a:r>
            <a:r>
              <a:rPr lang="it-IT" altLang="it-IT" sz="2000" b="1" dirty="0">
                <a:solidFill>
                  <a:schemeClr val="bg1"/>
                </a:solidFill>
              </a:rPr>
              <a:t>derogata</a:t>
            </a:r>
            <a:r>
              <a:rPr lang="it-IT" altLang="it-IT" sz="2000" dirty="0">
                <a:solidFill>
                  <a:schemeClr val="bg1"/>
                </a:solidFill>
              </a:rPr>
              <a:t> laddove si verifichino </a:t>
            </a:r>
            <a:r>
              <a:rPr lang="it-IT" altLang="it-IT" sz="2000" b="1" dirty="0">
                <a:solidFill>
                  <a:schemeClr val="bg1"/>
                </a:solidFill>
              </a:rPr>
              <a:t>eventi oggettivamente non evitabili in qualsiasi settore </a:t>
            </a:r>
            <a:r>
              <a:rPr lang="it-IT" altLang="it-IT" sz="2000" b="1" dirty="0" smtClean="0">
                <a:solidFill>
                  <a:schemeClr val="bg1"/>
                </a:solidFill>
              </a:rPr>
              <a:t>produttivo, </a:t>
            </a:r>
            <a:r>
              <a:rPr lang="it-IT" altLang="it-IT" sz="2000" dirty="0" smtClean="0">
                <a:solidFill>
                  <a:schemeClr val="bg1"/>
                </a:solidFill>
              </a:rPr>
              <a:t>non più solo in quello industriale come previsto dalla formulazione ex art. 1, </a:t>
            </a:r>
            <a:r>
              <a:rPr lang="it-IT" altLang="it-IT" sz="2000" dirty="0" err="1" smtClean="0">
                <a:solidFill>
                  <a:schemeClr val="bg1"/>
                </a:solidFill>
              </a:rPr>
              <a:t>D.Lgs.</a:t>
            </a:r>
            <a:r>
              <a:rPr lang="it-IT" altLang="it-IT" sz="2000" dirty="0" smtClean="0">
                <a:solidFill>
                  <a:schemeClr val="bg1"/>
                </a:solidFill>
              </a:rPr>
              <a:t> N. 148/2015</a:t>
            </a:r>
            <a:endParaRPr lang="it-IT" altLang="it-IT" sz="2000" b="1" i="1" dirty="0">
              <a:solidFill>
                <a:schemeClr val="bg1"/>
              </a:solidFill>
            </a:endParaRPr>
          </a:p>
          <a:p>
            <a:pPr algn="just" eaLnBrk="1" hangingPunct="1">
              <a:defRPr/>
            </a:pPr>
            <a:endParaRPr lang="it-IT" altLang="it-IT" sz="2000" dirty="0">
              <a:solidFill>
                <a:schemeClr val="bg1"/>
              </a:solidFill>
            </a:endParaRPr>
          </a:p>
        </p:txBody>
      </p:sp>
      <p:sp>
        <p:nvSpPr>
          <p:cNvPr id="532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707945-EF50-4933-9650-EB2B295D253D}" type="slidenum">
              <a:rPr lang="it-IT" altLang="it-IT" sz="1200">
                <a:solidFill>
                  <a:srgbClr val="FFFFFF"/>
                </a:solidFill>
              </a:rPr>
              <a:pPr>
                <a:spcBef>
                  <a:spcPct val="0"/>
                </a:spcBef>
                <a:buFontTx/>
                <a:buNone/>
              </a:pPr>
              <a:t>48</a:t>
            </a:fld>
            <a:endParaRPr lang="it-IT" altLang="it-IT" sz="1200">
              <a:solidFill>
                <a:srgbClr val="FFFFFF"/>
              </a:solidFill>
            </a:endParaRPr>
          </a:p>
        </p:txBody>
      </p:sp>
      <p:pic>
        <p:nvPicPr>
          <p:cNvPr id="532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BE2F7A67-9268-4C4E-AFAD-E4AEDF5E7A5D}"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95963" y="54324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L. 208/2015</a:t>
            </a:r>
          </a:p>
        </p:txBody>
      </p:sp>
      <p:pic>
        <p:nvPicPr>
          <p:cNvPr id="5325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rabicPeriod" startAt="2"/>
            </a:pPr>
            <a:endParaRPr lang="it-IT" altLang="it-IT" sz="2000" b="1" dirty="0" smtClean="0">
              <a:solidFill>
                <a:schemeClr val="bg1"/>
              </a:solidFill>
            </a:endParaRPr>
          </a:p>
          <a:p>
            <a:pPr marL="457200" indent="-457200" eaLnBrk="1" hangingPunct="1">
              <a:buFont typeface="+mj-lt"/>
              <a:buAutoNum type="arabicPeriod" startAt="2"/>
            </a:pPr>
            <a:r>
              <a:rPr lang="it-IT" altLang="it-IT" sz="2000" b="1" dirty="0" smtClean="0">
                <a:solidFill>
                  <a:schemeClr val="bg1"/>
                </a:solidFill>
              </a:rPr>
              <a:t>Apprendistato </a:t>
            </a:r>
            <a:r>
              <a:rPr lang="it-IT" altLang="it-IT" sz="2000" b="1" dirty="0">
                <a:solidFill>
                  <a:schemeClr val="bg1"/>
                </a:solidFill>
              </a:rPr>
              <a:t>professionalizzante </a:t>
            </a:r>
          </a:p>
          <a:p>
            <a:pPr marL="457200" indent="-457200" eaLnBrk="1" hangingPunct="1">
              <a:buFont typeface="+mj-lt"/>
              <a:buAutoNum type="arabicPeriod" startAt="2"/>
            </a:pPr>
            <a:endParaRPr lang="it-IT" altLang="it-IT" sz="2000" b="1" dirty="0">
              <a:solidFill>
                <a:schemeClr val="bg1"/>
              </a:solidFill>
            </a:endParaRPr>
          </a:p>
          <a:p>
            <a:pPr eaLnBrk="1" hangingPunct="1"/>
            <a:r>
              <a:rPr lang="it-IT" altLang="it-IT" sz="2000" b="1" dirty="0">
                <a:solidFill>
                  <a:schemeClr val="bg1"/>
                </a:solidFill>
              </a:rPr>
              <a:t>L’INPS </a:t>
            </a:r>
            <a:r>
              <a:rPr lang="it-IT" altLang="it-IT" sz="2000" dirty="0">
                <a:solidFill>
                  <a:schemeClr val="bg1"/>
                </a:solidFill>
              </a:rPr>
              <a:t>precisa che il </a:t>
            </a:r>
            <a:r>
              <a:rPr lang="it-IT" altLang="it-IT" sz="2000" b="1" dirty="0">
                <a:solidFill>
                  <a:schemeClr val="bg1"/>
                </a:solidFill>
              </a:rPr>
              <a:t>bonus riconoscibile </a:t>
            </a:r>
            <a:r>
              <a:rPr lang="it-IT" altLang="it-IT" sz="2000" dirty="0">
                <a:solidFill>
                  <a:schemeClr val="bg1"/>
                </a:solidFill>
              </a:rPr>
              <a:t>per tale tipologia contrattuale </a:t>
            </a:r>
            <a:r>
              <a:rPr lang="it-IT" altLang="it-IT" sz="2000" b="1" dirty="0">
                <a:solidFill>
                  <a:schemeClr val="bg1"/>
                </a:solidFill>
              </a:rPr>
              <a:t>corrisponde </a:t>
            </a:r>
            <a:r>
              <a:rPr lang="it-IT" altLang="it-IT" sz="2000" dirty="0">
                <a:solidFill>
                  <a:schemeClr val="bg1"/>
                </a:solidFill>
              </a:rPr>
              <a:t>comunque a quello previsto per le </a:t>
            </a:r>
            <a:r>
              <a:rPr lang="it-IT" altLang="it-IT" sz="2000" b="1" dirty="0">
                <a:solidFill>
                  <a:schemeClr val="bg1"/>
                </a:solidFill>
              </a:rPr>
              <a:t>assunzioni a tempo indeterminato, </a:t>
            </a:r>
            <a:r>
              <a:rPr lang="it-IT" altLang="it-IT" sz="2000" dirty="0">
                <a:solidFill>
                  <a:schemeClr val="bg1"/>
                </a:solidFill>
              </a:rPr>
              <a:t>beneficio che andrà </a:t>
            </a:r>
            <a:r>
              <a:rPr lang="it-IT" altLang="it-IT" sz="2000" b="1" dirty="0">
                <a:solidFill>
                  <a:schemeClr val="bg1"/>
                </a:solidFill>
              </a:rPr>
              <a:t>riproporzionato </a:t>
            </a:r>
            <a:r>
              <a:rPr lang="it-IT" altLang="it-IT" sz="2000" dirty="0">
                <a:solidFill>
                  <a:schemeClr val="bg1"/>
                </a:solidFill>
              </a:rPr>
              <a:t>in caso di </a:t>
            </a:r>
            <a:r>
              <a:rPr lang="it-IT" altLang="it-IT" sz="2000" b="1" dirty="0">
                <a:solidFill>
                  <a:schemeClr val="bg1"/>
                </a:solidFill>
              </a:rPr>
              <a:t>assunzione inferiore ai 12 </a:t>
            </a:r>
            <a:r>
              <a:rPr lang="it-IT" altLang="it-IT" sz="2000" b="1" dirty="0" smtClean="0">
                <a:solidFill>
                  <a:schemeClr val="bg1"/>
                </a:solidFill>
              </a:rPr>
              <a:t>mesi</a:t>
            </a:r>
            <a:endParaRPr lang="it-IT" altLang="it-IT" sz="18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480</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04877" y="5740419"/>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11/2015</a:t>
            </a:r>
          </a:p>
          <a:p>
            <a:pPr algn="ctr"/>
            <a:r>
              <a:rPr lang="it-IT" sz="1400" b="1" dirty="0" smtClean="0">
                <a:solidFill>
                  <a:prstClr val="black"/>
                </a:solidFill>
              </a:rPr>
              <a:t>INPS circ. 129/2015</a:t>
            </a:r>
          </a:p>
          <a:p>
            <a:pPr algn="ctr"/>
            <a:endParaRPr lang="it-IT" sz="1400" b="1" dirty="0">
              <a:solidFill>
                <a:prstClr val="black"/>
              </a:solidFill>
            </a:endParaRPr>
          </a:p>
        </p:txBody>
      </p:sp>
      <p:sp>
        <p:nvSpPr>
          <p:cNvPr id="2" name="Freccia in giù 1"/>
          <p:cNvSpPr/>
          <p:nvPr/>
        </p:nvSpPr>
        <p:spPr>
          <a:xfrm>
            <a:off x="4289439" y="4797152"/>
            <a:ext cx="484632" cy="63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048016"/>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rabicPeriod" startAt="2"/>
            </a:pPr>
            <a:r>
              <a:rPr lang="it-IT" altLang="it-IT" sz="2000" b="1" dirty="0" smtClean="0">
                <a:solidFill>
                  <a:schemeClr val="bg1"/>
                </a:solidFill>
              </a:rPr>
              <a:t>Apprendistato </a:t>
            </a:r>
            <a:r>
              <a:rPr lang="it-IT" altLang="it-IT" sz="2000" b="1" dirty="0">
                <a:solidFill>
                  <a:schemeClr val="bg1"/>
                </a:solidFill>
              </a:rPr>
              <a:t>professionalizzante </a:t>
            </a:r>
          </a:p>
          <a:p>
            <a:pPr marL="457200" indent="-457200" eaLnBrk="1" hangingPunct="1">
              <a:buFont typeface="+mj-lt"/>
              <a:buAutoNum type="arabicPeriod" startAt="2"/>
            </a:pPr>
            <a:endParaRPr lang="it-IT" altLang="it-IT" sz="2000" b="1" dirty="0">
              <a:solidFill>
                <a:schemeClr val="bg1"/>
              </a:solidFill>
            </a:endParaRPr>
          </a:p>
          <a:p>
            <a:pPr marL="342900" indent="-342900" algn="just" eaLnBrk="1" hangingPunct="1">
              <a:buFontTx/>
              <a:buChar char="-"/>
            </a:pPr>
            <a:r>
              <a:rPr lang="it-IT" altLang="it-IT" sz="2000" dirty="0" smtClean="0">
                <a:solidFill>
                  <a:schemeClr val="bg1"/>
                </a:solidFill>
              </a:rPr>
              <a:t>In </a:t>
            </a:r>
            <a:r>
              <a:rPr lang="it-IT" altLang="it-IT" sz="2000" dirty="0">
                <a:solidFill>
                  <a:schemeClr val="bg1"/>
                </a:solidFill>
              </a:rPr>
              <a:t>applicazione della disciplina sull’apprendistato prevista da un certo CCNL, un NEET con </a:t>
            </a:r>
            <a:r>
              <a:rPr lang="it-IT" altLang="it-IT" sz="2000" dirty="0" err="1">
                <a:solidFill>
                  <a:schemeClr val="bg1"/>
                </a:solidFill>
              </a:rPr>
              <a:t>profilazione</a:t>
            </a:r>
            <a:r>
              <a:rPr lang="it-IT" altLang="it-IT" sz="2000" dirty="0">
                <a:solidFill>
                  <a:schemeClr val="bg1"/>
                </a:solidFill>
              </a:rPr>
              <a:t> “3-alta” (bonus pari a 4.500 euro per le assunzioni a tempo indeterminato), viene assunto come apprendista professionalizzante nell’ambito di cicli di attività stagionale, dal 1° maggio 2015 al 31 ottobre </a:t>
            </a:r>
            <a:r>
              <a:rPr lang="it-IT" altLang="it-IT" sz="2000" dirty="0" smtClean="0">
                <a:solidFill>
                  <a:schemeClr val="bg1"/>
                </a:solidFill>
              </a:rPr>
              <a:t>2015.</a:t>
            </a:r>
          </a:p>
          <a:p>
            <a:pPr marL="342900" indent="-342900" algn="just" eaLnBrk="1" hangingPunct="1">
              <a:buFontTx/>
              <a:buChar char="-"/>
            </a:pPr>
            <a:r>
              <a:rPr lang="it-IT" altLang="it-IT" sz="2000" dirty="0" smtClean="0">
                <a:solidFill>
                  <a:schemeClr val="bg1"/>
                </a:solidFill>
              </a:rPr>
              <a:t>Il </a:t>
            </a:r>
            <a:r>
              <a:rPr lang="it-IT" altLang="it-IT" sz="2000" dirty="0">
                <a:solidFill>
                  <a:schemeClr val="bg1"/>
                </a:solidFill>
              </a:rPr>
              <a:t>bonus spettante al suo datore di lavoro sarà pari a </a:t>
            </a:r>
            <a:r>
              <a:rPr lang="it-IT" altLang="it-IT" sz="2000" dirty="0" smtClean="0">
                <a:solidFill>
                  <a:schemeClr val="bg1"/>
                </a:solidFill>
              </a:rPr>
              <a:t>euro 2.250,00 (4.500/12 per ognuno dei sei mesi di rapporto).</a:t>
            </a:r>
          </a:p>
          <a:p>
            <a:pPr marL="342900" indent="-342900" algn="just" eaLnBrk="1" hangingPunct="1">
              <a:buFontTx/>
              <a:buChar char="-"/>
            </a:pPr>
            <a:endParaRPr lang="it-IT" altLang="it-IT" sz="2000" dirty="0" smtClean="0">
              <a:solidFill>
                <a:schemeClr val="bg1"/>
              </a:solidFill>
            </a:endParaRPr>
          </a:p>
          <a:p>
            <a:pPr eaLnBrk="1" hangingPunct="1"/>
            <a:r>
              <a:rPr lang="it-IT" altLang="it-IT" sz="2000" u="sng" dirty="0" smtClean="0">
                <a:solidFill>
                  <a:schemeClr val="bg1"/>
                </a:solidFill>
              </a:rPr>
              <a:t>Se </a:t>
            </a:r>
            <a:r>
              <a:rPr lang="it-IT" altLang="it-IT" sz="2000" u="sng" dirty="0">
                <a:solidFill>
                  <a:schemeClr val="bg1"/>
                </a:solidFill>
              </a:rPr>
              <a:t>lo stesso giovane fosse assunto con un generico contratto a tempo determinato</a:t>
            </a:r>
            <a:r>
              <a:rPr lang="it-IT" altLang="it-IT" sz="2000" dirty="0">
                <a:solidFill>
                  <a:schemeClr val="bg1"/>
                </a:solidFill>
              </a:rPr>
              <a:t>, per lo stesso periodo il datore di lavoro avrebbe beneficiato di un bonus pari a 1.500,00 euro (previsti per tempi determinati pari ad almeno 6 mesi per profilo “3- alto”).</a:t>
            </a:r>
          </a:p>
          <a:p>
            <a:pPr algn="just" eaLnBrk="1" hangingPunct="1"/>
            <a:r>
              <a:rPr lang="it-IT" altLang="it-IT" sz="2000" dirty="0">
                <a:solidFill>
                  <a:schemeClr val="bg1"/>
                </a:solidFill>
              </a:rPr>
              <a:t> </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481</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940152" y="5728110"/>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11/2015</a:t>
            </a:r>
          </a:p>
          <a:p>
            <a:pPr algn="ctr"/>
            <a:r>
              <a:rPr lang="it-IT" sz="1400" b="1" dirty="0" smtClean="0">
                <a:solidFill>
                  <a:prstClr val="black"/>
                </a:solidFill>
              </a:rPr>
              <a:t>INPS circ. 129/2015</a:t>
            </a:r>
          </a:p>
          <a:p>
            <a:pPr algn="ct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223471"/>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endParaRPr lang="it-IT" altLang="it-IT" sz="2000" b="1" dirty="0">
              <a:solidFill>
                <a:schemeClr val="bg1"/>
              </a:solidFill>
            </a:endParaRPr>
          </a:p>
          <a:p>
            <a:pPr eaLnBrk="1" hangingPunct="1"/>
            <a:r>
              <a:rPr lang="it-IT" altLang="it-IT" sz="2000" b="1" dirty="0" smtClean="0">
                <a:solidFill>
                  <a:schemeClr val="bg1"/>
                </a:solidFill>
              </a:rPr>
              <a:t>Contratti in somministrazione</a:t>
            </a:r>
            <a:endParaRPr lang="it-IT" altLang="it-IT" sz="2000" b="1" dirty="0">
              <a:solidFill>
                <a:schemeClr val="bg1"/>
              </a:solidFill>
            </a:endParaRPr>
          </a:p>
          <a:p>
            <a:pPr marL="457200" indent="-457200" eaLnBrk="1" hangingPunct="1">
              <a:buFont typeface="+mj-lt"/>
              <a:buAutoNum type="arabicPeriod" startAt="2"/>
            </a:pPr>
            <a:endParaRPr lang="it-IT" altLang="it-IT" sz="2000" b="1" dirty="0">
              <a:solidFill>
                <a:schemeClr val="bg1"/>
              </a:solidFill>
            </a:endParaRPr>
          </a:p>
          <a:p>
            <a:pPr algn="just" eaLnBrk="1" hangingPunct="1"/>
            <a:r>
              <a:rPr lang="it-IT" altLang="it-IT" sz="2000" dirty="0" smtClean="0">
                <a:solidFill>
                  <a:schemeClr val="bg1"/>
                </a:solidFill>
              </a:rPr>
              <a:t>Anche </a:t>
            </a:r>
            <a:r>
              <a:rPr lang="it-IT" altLang="it-IT" sz="2000" dirty="0">
                <a:solidFill>
                  <a:schemeClr val="bg1"/>
                </a:solidFill>
              </a:rPr>
              <a:t>per le assunzioni a scopo di somministrazione è possibile, per chi somministra, fruire del bonus garanzia giovani: in tale caso, precisa l’INPS, </a:t>
            </a:r>
            <a:r>
              <a:rPr lang="it-IT" altLang="it-IT" sz="2000" u="sng" dirty="0">
                <a:solidFill>
                  <a:schemeClr val="bg1"/>
                </a:solidFill>
              </a:rPr>
              <a:t>l’agenzia somministratrice decurterà l’importo di incentivo dal costo del lavoro chiesto a rimborso all’utilizzatore</a:t>
            </a:r>
            <a:r>
              <a:rPr lang="it-IT" altLang="it-IT" sz="2000" dirty="0" smtClean="0">
                <a:solidFill>
                  <a:schemeClr val="bg1"/>
                </a:solidFill>
              </a:rPr>
              <a:t>.</a:t>
            </a:r>
          </a:p>
          <a:p>
            <a:pPr algn="just" eaLnBrk="1" hangingPunct="1"/>
            <a:endParaRPr lang="it-IT" altLang="it-IT" sz="2000" dirty="0">
              <a:solidFill>
                <a:schemeClr val="bg1"/>
              </a:solidFill>
            </a:endParaRPr>
          </a:p>
          <a:p>
            <a:pPr marL="342900" indent="-342900" algn="just" eaLnBrk="1" hangingPunct="1">
              <a:buFontTx/>
              <a:buChar char="-"/>
            </a:pPr>
            <a:endParaRPr lang="it-IT" altLang="it-IT" sz="2000" dirty="0">
              <a:solidFill>
                <a:schemeClr val="bg1"/>
              </a:solidFill>
            </a:endParaRPr>
          </a:p>
          <a:p>
            <a:pPr algn="just" eaLnBrk="1" hangingPunct="1"/>
            <a:r>
              <a:rPr lang="it-IT" altLang="it-IT" sz="2000" dirty="0">
                <a:solidFill>
                  <a:schemeClr val="bg1"/>
                </a:solidFill>
              </a:rPr>
              <a:t>L’Istituto precisa che in tali ipotesi, i </a:t>
            </a:r>
            <a:r>
              <a:rPr lang="it-IT" altLang="it-IT" sz="2000" u="sng" dirty="0">
                <a:solidFill>
                  <a:schemeClr val="bg1"/>
                </a:solidFill>
              </a:rPr>
              <a:t>limiti sull’utilizzo degli aiuti “de </a:t>
            </a:r>
            <a:r>
              <a:rPr lang="it-IT" altLang="it-IT" sz="2000" u="sng" dirty="0" err="1">
                <a:solidFill>
                  <a:schemeClr val="bg1"/>
                </a:solidFill>
              </a:rPr>
              <a:t>minimis</a:t>
            </a:r>
            <a:r>
              <a:rPr lang="it-IT" altLang="it-IT" sz="2000" u="sng" dirty="0">
                <a:solidFill>
                  <a:schemeClr val="bg1"/>
                </a:solidFill>
              </a:rPr>
              <a:t>” si intendono riferiti al soggetto utilizzatore, cui spetta, quindi, l’onere della dichiarazione.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482</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948282" y="5661248"/>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INPS circ. 129/2015</a:t>
            </a:r>
          </a:p>
          <a:p>
            <a:pPr algn="ctr"/>
            <a:endParaRPr lang="it-IT" sz="1400" b="1" dirty="0">
              <a:solidFill>
                <a:prstClr val="black"/>
              </a:solidFill>
            </a:endParaRPr>
          </a:p>
        </p:txBody>
      </p:sp>
      <p:sp>
        <p:nvSpPr>
          <p:cNvPr id="2" name="Freccia in giù 1"/>
          <p:cNvSpPr/>
          <p:nvPr/>
        </p:nvSpPr>
        <p:spPr>
          <a:xfrm>
            <a:off x="4499992" y="417019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959703"/>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lphaUcPeriod" startAt="2"/>
            </a:pPr>
            <a:r>
              <a:rPr lang="it-IT" altLang="it-IT" sz="2000" b="1" dirty="0" smtClean="0">
                <a:solidFill>
                  <a:schemeClr val="bg1"/>
                </a:solidFill>
              </a:rPr>
              <a:t> </a:t>
            </a:r>
            <a:r>
              <a:rPr lang="it-IT" altLang="it-IT" sz="2400" b="1" dirty="0" smtClean="0">
                <a:solidFill>
                  <a:schemeClr val="bg1"/>
                </a:solidFill>
              </a:rPr>
              <a:t>Cumulabilità con altri incentivi</a:t>
            </a:r>
          </a:p>
          <a:p>
            <a:pPr lvl="1" eaLnBrk="1" hangingPunct="1"/>
            <a:r>
              <a:rPr lang="it-IT" altLang="it-IT" sz="1800" b="1" dirty="0" smtClean="0">
                <a:solidFill>
                  <a:schemeClr val="bg1"/>
                </a:solidFill>
              </a:rPr>
              <a:t> </a:t>
            </a:r>
            <a:endParaRPr lang="it-IT" altLang="it-IT" sz="1800" dirty="0">
              <a:solidFill>
                <a:schemeClr val="bg1"/>
              </a:solidFill>
            </a:endParaRPr>
          </a:p>
          <a:p>
            <a:pPr lvl="1" algn="just" eaLnBrk="1" hangingPunct="1"/>
            <a:r>
              <a:rPr lang="it-IT" altLang="it-IT" sz="1800" dirty="0">
                <a:solidFill>
                  <a:schemeClr val="bg1"/>
                </a:solidFill>
              </a:rPr>
              <a:t>I</a:t>
            </a:r>
            <a:r>
              <a:rPr lang="it-IT" altLang="it-IT" sz="1800" dirty="0" smtClean="0">
                <a:solidFill>
                  <a:schemeClr val="bg1"/>
                </a:solidFill>
              </a:rPr>
              <a:t>l </a:t>
            </a:r>
            <a:r>
              <a:rPr lang="it-IT" altLang="it-IT" sz="1800" dirty="0">
                <a:solidFill>
                  <a:schemeClr val="bg1"/>
                </a:solidFill>
              </a:rPr>
              <a:t>Decreto direttoriale n. 1709/2014 precisava che il bonus non era cumulabile con nessun altro tipo di incentivo all’assunzione fosse esso di natura economica o strettamente contributivo.</a:t>
            </a:r>
          </a:p>
          <a:p>
            <a:pPr lvl="1" algn="just" eaLnBrk="1" hangingPunct="1"/>
            <a:endParaRPr lang="it-IT" altLang="it-IT" sz="1800" dirty="0">
              <a:solidFill>
                <a:schemeClr val="bg1"/>
              </a:solidFill>
            </a:endParaRPr>
          </a:p>
          <a:p>
            <a:pPr lvl="1" algn="just" eaLnBrk="1" hangingPunct="1"/>
            <a:r>
              <a:rPr lang="it-IT" altLang="it-IT" sz="1800" dirty="0">
                <a:solidFill>
                  <a:schemeClr val="bg1"/>
                </a:solidFill>
              </a:rPr>
              <a:t>Ora  il  Decreto  direttoriale  n.  11/2015  sostituendo  il  comma  3  dell’articolo  7  del Decreto 1709/2014 precisa quanto </a:t>
            </a:r>
            <a:r>
              <a:rPr lang="it-IT" altLang="it-IT" sz="1800" dirty="0" smtClean="0">
                <a:solidFill>
                  <a:schemeClr val="bg1"/>
                </a:solidFill>
              </a:rPr>
              <a:t>segue</a:t>
            </a:r>
            <a:r>
              <a:rPr lang="it-IT" altLang="it-IT" sz="1800" dirty="0">
                <a:solidFill>
                  <a:schemeClr val="bg1"/>
                </a:solidFill>
              </a:rPr>
              <a:t>:</a:t>
            </a:r>
            <a:endParaRPr lang="it-IT" altLang="it-IT" sz="1800" dirty="0" smtClean="0">
              <a:solidFill>
                <a:schemeClr val="bg1"/>
              </a:solidFill>
            </a:endParaRPr>
          </a:p>
          <a:p>
            <a:pPr lvl="1" algn="just" eaLnBrk="1" hangingPunct="1"/>
            <a:endParaRPr lang="it-IT" altLang="it-IT" sz="1800" dirty="0">
              <a:solidFill>
                <a:schemeClr val="bg1"/>
              </a:solidFill>
            </a:endParaRPr>
          </a:p>
          <a:p>
            <a:pPr lvl="1" algn="just" eaLnBrk="1" hangingPunct="1"/>
            <a:r>
              <a:rPr lang="it-IT" altLang="it-IT" sz="1800" i="1" dirty="0">
                <a:solidFill>
                  <a:schemeClr val="bg1"/>
                </a:solidFill>
              </a:rPr>
              <a:t>      </a:t>
            </a:r>
            <a:r>
              <a:rPr lang="it-IT" altLang="it-IT" sz="1800" b="1" i="1" dirty="0">
                <a:solidFill>
                  <a:schemeClr val="bg1"/>
                </a:solidFill>
              </a:rPr>
              <a:t>“L’incentivo   è   cumulabile   con   altri   incentivi   all’assunzione   di   natura economica  o  contributiva  non  selettivi  rispetto  ai  datori  di  lavoro  o  </a:t>
            </a:r>
            <a:r>
              <a:rPr lang="it-IT" altLang="it-IT" sz="1800" b="1" i="1" dirty="0" smtClean="0">
                <a:solidFill>
                  <a:schemeClr val="bg1"/>
                </a:solidFill>
              </a:rPr>
              <a:t>ai lavoratori</a:t>
            </a:r>
            <a:r>
              <a:rPr lang="it-IT" altLang="it-IT" sz="1800" b="1" i="1" dirty="0">
                <a:solidFill>
                  <a:schemeClr val="bg1"/>
                </a:solidFill>
              </a:rPr>
              <a:t>. L’incentivo è inoltre cumulabile con altri incentivi all’assunzione di natura economica o contributiva aventi natura selettiva, nei limiti del 50 per cento dei costi salariali.”</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483</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91907" y="5913276"/>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11/2015</a:t>
            </a:r>
          </a:p>
          <a:p>
            <a:pPr algn="ctr"/>
            <a:r>
              <a:rPr lang="it-IT" sz="1400" b="1" dirty="0" smtClean="0">
                <a:solidFill>
                  <a:prstClr val="black"/>
                </a:solidFill>
              </a:rPr>
              <a:t>INPS circ. 129/2015</a:t>
            </a:r>
          </a:p>
          <a:p>
            <a:pPr algn="ct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358345"/>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lphaUcPeriod" startAt="2"/>
            </a:pPr>
            <a:endParaRPr lang="it-IT" altLang="it-IT" sz="2000" b="1" dirty="0" smtClean="0">
              <a:solidFill>
                <a:schemeClr val="bg1"/>
              </a:solidFill>
            </a:endParaRPr>
          </a:p>
          <a:p>
            <a:pPr marL="457200" indent="-457200" eaLnBrk="1" hangingPunct="1">
              <a:buFont typeface="+mj-lt"/>
              <a:buAutoNum type="alphaUcPeriod" startAt="2"/>
            </a:pPr>
            <a:r>
              <a:rPr lang="it-IT" altLang="it-IT" sz="2000" b="1" dirty="0" smtClean="0">
                <a:solidFill>
                  <a:schemeClr val="bg1"/>
                </a:solidFill>
              </a:rPr>
              <a:t> </a:t>
            </a:r>
            <a:r>
              <a:rPr lang="it-IT" altLang="it-IT" sz="2400" b="1" dirty="0" smtClean="0">
                <a:solidFill>
                  <a:schemeClr val="bg1"/>
                </a:solidFill>
              </a:rPr>
              <a:t>Cumulabilità con altri incentivi</a:t>
            </a:r>
          </a:p>
          <a:p>
            <a:pPr lvl="1" eaLnBrk="1" hangingPunct="1"/>
            <a:r>
              <a:rPr lang="it-IT" altLang="it-IT" sz="1800" b="1" dirty="0" smtClean="0">
                <a:solidFill>
                  <a:schemeClr val="bg1"/>
                </a:solidFill>
              </a:rPr>
              <a:t> </a:t>
            </a:r>
            <a:endParaRPr lang="it-IT" altLang="it-IT" sz="1800" dirty="0">
              <a:solidFill>
                <a:schemeClr val="bg1"/>
              </a:solidFill>
            </a:endParaRPr>
          </a:p>
          <a:p>
            <a:pPr lvl="1" algn="just" eaLnBrk="1" hangingPunct="1"/>
            <a:r>
              <a:rPr lang="it-IT" altLang="it-IT" sz="1800" dirty="0">
                <a:solidFill>
                  <a:schemeClr val="bg1"/>
                </a:solidFill>
              </a:rPr>
              <a:t>Nel nostro Ordinamento il panorama di benefici legati all’assunzione possono essere catalogati nel seguente modo</a:t>
            </a:r>
            <a:r>
              <a:rPr lang="it-IT" altLang="it-IT" sz="1800" dirty="0" smtClean="0">
                <a:solidFill>
                  <a:schemeClr val="bg1"/>
                </a:solidFill>
              </a:rPr>
              <a:t>:</a:t>
            </a:r>
          </a:p>
          <a:p>
            <a:pPr lvl="1" algn="just" eaLnBrk="1" hangingPunct="1"/>
            <a:endParaRPr lang="it-IT" altLang="it-IT" sz="1800" dirty="0">
              <a:solidFill>
                <a:schemeClr val="bg1"/>
              </a:solidFill>
            </a:endParaRPr>
          </a:p>
          <a:p>
            <a:pPr lvl="1" algn="just" eaLnBrk="1" hangingPunct="1"/>
            <a:r>
              <a:rPr lang="it-IT" altLang="it-IT" sz="1800" dirty="0">
                <a:solidFill>
                  <a:schemeClr val="bg1"/>
                </a:solidFill>
              </a:rPr>
              <a:t>•	</a:t>
            </a:r>
            <a:r>
              <a:rPr lang="it-IT" altLang="it-IT" sz="1800" b="1" dirty="0">
                <a:solidFill>
                  <a:schemeClr val="bg1"/>
                </a:solidFill>
              </a:rPr>
              <a:t>incentivi non selettivi</a:t>
            </a:r>
            <a:r>
              <a:rPr lang="it-IT" altLang="it-IT" sz="1800" dirty="0">
                <a:solidFill>
                  <a:schemeClr val="bg1"/>
                </a:solidFill>
              </a:rPr>
              <a:t>, le cui condizioni di spettanza sono legate ad un’assunzione che </a:t>
            </a:r>
            <a:r>
              <a:rPr lang="it-IT" altLang="it-IT" sz="1800" u="sng" dirty="0">
                <a:solidFill>
                  <a:schemeClr val="bg1"/>
                </a:solidFill>
              </a:rPr>
              <a:t>non comporti il rischio di alterare la libera concorrenza</a:t>
            </a:r>
            <a:r>
              <a:rPr lang="it-IT" altLang="it-IT" sz="1800" dirty="0">
                <a:solidFill>
                  <a:schemeClr val="bg1"/>
                </a:solidFill>
              </a:rPr>
              <a:t>, </a:t>
            </a:r>
            <a:r>
              <a:rPr lang="it-IT" altLang="it-IT" sz="1800" dirty="0" smtClean="0">
                <a:solidFill>
                  <a:schemeClr val="bg1"/>
                </a:solidFill>
              </a:rPr>
              <a:t>ovvero</a:t>
            </a:r>
          </a:p>
          <a:p>
            <a:pPr lvl="1" algn="just" eaLnBrk="1" hangingPunct="1"/>
            <a:endParaRPr lang="it-IT" altLang="it-IT" sz="1800" dirty="0">
              <a:solidFill>
                <a:schemeClr val="bg1"/>
              </a:solidFill>
            </a:endParaRPr>
          </a:p>
          <a:p>
            <a:pPr lvl="1" algn="just" eaLnBrk="1" hangingPunct="1"/>
            <a:r>
              <a:rPr lang="it-IT" altLang="it-IT" sz="1800" dirty="0">
                <a:solidFill>
                  <a:schemeClr val="bg1"/>
                </a:solidFill>
              </a:rPr>
              <a:t>•	</a:t>
            </a:r>
            <a:r>
              <a:rPr lang="it-IT" altLang="it-IT" sz="1800" b="1" dirty="0">
                <a:solidFill>
                  <a:schemeClr val="bg1"/>
                </a:solidFill>
              </a:rPr>
              <a:t>incentivi selettivi</a:t>
            </a:r>
            <a:r>
              <a:rPr lang="it-IT" altLang="it-IT" sz="1800" dirty="0">
                <a:solidFill>
                  <a:schemeClr val="bg1"/>
                </a:solidFill>
              </a:rPr>
              <a:t>, le cui condizioni di spettanza sono legate ad un’assunzione che </a:t>
            </a:r>
            <a:r>
              <a:rPr lang="it-IT" altLang="it-IT" sz="1800" u="sng" dirty="0">
                <a:solidFill>
                  <a:schemeClr val="bg1"/>
                </a:solidFill>
              </a:rPr>
              <a:t>comporti il rischio di alterare la libera concorrenza</a:t>
            </a:r>
            <a:r>
              <a:rPr lang="it-IT" altLang="it-IT" sz="1800" dirty="0">
                <a:solidFill>
                  <a:schemeClr val="bg1"/>
                </a:solidFill>
              </a:rPr>
              <a:t>.</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484</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84168" y="5733256"/>
            <a:ext cx="267997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11/2015</a:t>
            </a:r>
          </a:p>
          <a:p>
            <a:pPr algn="ctr"/>
            <a:r>
              <a:rPr lang="it-IT" sz="1400" b="1" dirty="0" smtClean="0">
                <a:solidFill>
                  <a:prstClr val="black"/>
                </a:solidFill>
              </a:rPr>
              <a:t>INPS circ. 129/2015</a:t>
            </a:r>
          </a:p>
          <a:p>
            <a:pPr algn="ct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443857"/>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endParaRPr lang="it-IT" altLang="it-IT" sz="2000" b="1" dirty="0" smtClean="0">
              <a:solidFill>
                <a:schemeClr val="bg1"/>
              </a:solidFill>
            </a:endParaRPr>
          </a:p>
          <a:p>
            <a:pPr algn="just" eaLnBrk="1" hangingPunct="1"/>
            <a:r>
              <a:rPr lang="it-IT" altLang="it-IT" sz="2000" b="1" dirty="0" smtClean="0">
                <a:solidFill>
                  <a:schemeClr val="bg1"/>
                </a:solidFill>
              </a:rPr>
              <a:t>In </a:t>
            </a:r>
            <a:r>
              <a:rPr lang="it-IT" altLang="it-IT" sz="2000" b="1" dirty="0">
                <a:solidFill>
                  <a:schemeClr val="bg1"/>
                </a:solidFill>
              </a:rPr>
              <a:t>primo luogo quindi</a:t>
            </a:r>
            <a:r>
              <a:rPr lang="it-IT" altLang="it-IT" sz="2000" dirty="0" smtClean="0">
                <a:solidFill>
                  <a:schemeClr val="bg1"/>
                </a:solidFill>
              </a:rPr>
              <a:t>:</a:t>
            </a:r>
          </a:p>
          <a:p>
            <a:pPr algn="just" eaLnBrk="1" hangingPunct="1"/>
            <a:endParaRPr lang="it-IT" altLang="it-IT" sz="2000" dirty="0" smtClean="0">
              <a:solidFill>
                <a:schemeClr val="bg1"/>
              </a:solidFill>
            </a:endParaRPr>
          </a:p>
          <a:p>
            <a:pPr algn="just" eaLnBrk="1" hangingPunct="1"/>
            <a:endParaRPr lang="it-IT" altLang="it-IT" sz="2000" dirty="0">
              <a:solidFill>
                <a:schemeClr val="bg1"/>
              </a:solidFill>
            </a:endParaRPr>
          </a:p>
          <a:p>
            <a:pPr algn="just" eaLnBrk="1" hangingPunct="1"/>
            <a:r>
              <a:rPr lang="it-IT" altLang="it-IT" sz="2000" dirty="0">
                <a:solidFill>
                  <a:schemeClr val="bg1"/>
                </a:solidFill>
              </a:rPr>
              <a:t>•	qualora l’assunzione di un NEET permetta potenzialmente la </a:t>
            </a:r>
            <a:r>
              <a:rPr lang="it-IT" altLang="it-IT" sz="2000" u="sng" dirty="0">
                <a:solidFill>
                  <a:schemeClr val="bg1"/>
                </a:solidFill>
              </a:rPr>
              <a:t>contemporanea fruizione di un altro beneficio</a:t>
            </a:r>
            <a:r>
              <a:rPr lang="it-IT" altLang="it-IT" sz="2000" dirty="0">
                <a:solidFill>
                  <a:schemeClr val="bg1"/>
                </a:solidFill>
              </a:rPr>
              <a:t>,</a:t>
            </a:r>
          </a:p>
          <a:p>
            <a:pPr algn="just" eaLnBrk="1" hangingPunct="1"/>
            <a:r>
              <a:rPr lang="it-IT" altLang="it-IT" sz="2000" dirty="0">
                <a:solidFill>
                  <a:schemeClr val="bg1"/>
                </a:solidFill>
              </a:rPr>
              <a:t>•	le cui condizioni di spettanza sono legate ad un’assunzione che non comporti </a:t>
            </a:r>
            <a:r>
              <a:rPr lang="it-IT" altLang="it-IT" sz="2000" dirty="0" smtClean="0">
                <a:solidFill>
                  <a:schemeClr val="bg1"/>
                </a:solidFill>
              </a:rPr>
              <a:t>il rischio </a:t>
            </a:r>
            <a:r>
              <a:rPr lang="it-IT" altLang="it-IT" sz="2000" dirty="0">
                <a:solidFill>
                  <a:schemeClr val="bg1"/>
                </a:solidFill>
              </a:rPr>
              <a:t>di alterare la libera concorrenza </a:t>
            </a:r>
            <a:r>
              <a:rPr lang="it-IT" altLang="it-IT" sz="2000" u="sng" dirty="0">
                <a:solidFill>
                  <a:schemeClr val="bg1"/>
                </a:solidFill>
              </a:rPr>
              <a:t>(incentivo non selettivo</a:t>
            </a:r>
            <a:r>
              <a:rPr lang="it-IT" altLang="it-IT" sz="2000" u="sng" dirty="0" smtClean="0">
                <a:solidFill>
                  <a:schemeClr val="bg1"/>
                </a:solidFill>
              </a:rPr>
              <a:t>),</a:t>
            </a:r>
          </a:p>
          <a:p>
            <a:pPr algn="just" eaLnBrk="1" hangingPunct="1"/>
            <a:endParaRPr lang="it-IT" altLang="it-IT" sz="2000" dirty="0">
              <a:solidFill>
                <a:schemeClr val="bg1"/>
              </a:solidFill>
            </a:endParaRPr>
          </a:p>
          <a:p>
            <a:pPr algn="just" eaLnBrk="1" hangingPunct="1"/>
            <a:endParaRPr lang="it-IT" altLang="it-IT" sz="2000" dirty="0">
              <a:solidFill>
                <a:schemeClr val="bg1"/>
              </a:solidFill>
            </a:endParaRPr>
          </a:p>
          <a:p>
            <a:pPr eaLnBrk="1" hangingPunct="1"/>
            <a:r>
              <a:rPr lang="it-IT" altLang="it-IT" sz="2000" b="1" dirty="0" smtClean="0">
                <a:solidFill>
                  <a:schemeClr val="bg1"/>
                </a:solidFill>
              </a:rPr>
              <a:t>le </a:t>
            </a:r>
            <a:r>
              <a:rPr lang="it-IT" altLang="it-IT" sz="2000" b="1" dirty="0">
                <a:solidFill>
                  <a:schemeClr val="bg1"/>
                </a:solidFill>
              </a:rPr>
              <a:t>due agevolazioni saranno interamente </a:t>
            </a:r>
            <a:r>
              <a:rPr lang="it-IT" altLang="it-IT" sz="2000" b="1" dirty="0" smtClean="0">
                <a:solidFill>
                  <a:schemeClr val="bg1"/>
                </a:solidFill>
              </a:rPr>
              <a:t>cumulabili</a:t>
            </a:r>
            <a:endParaRPr lang="it-IT" altLang="it-IT" sz="2000" dirty="0">
              <a:solidFill>
                <a:schemeClr val="bg1"/>
              </a:solidFill>
            </a:endParaRPr>
          </a:p>
          <a:p>
            <a:pPr eaLnBrk="1" hangingPunct="1"/>
            <a:endParaRPr lang="it-IT" altLang="it-IT" sz="2000" b="1" dirty="0">
              <a:solidFill>
                <a:schemeClr val="bg1"/>
              </a:solidFill>
            </a:endParaRPr>
          </a:p>
          <a:p>
            <a:pPr eaLnBrk="1" hangingPunct="1"/>
            <a:endParaRPr lang="it-IT" altLang="it-IT" sz="2000" b="1" dirty="0" smtClean="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485</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84168" y="5733256"/>
            <a:ext cx="2304256"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INPS circ. 129/2015</a:t>
            </a:r>
          </a:p>
          <a:p>
            <a:pPr algn="ctr"/>
            <a:endParaRPr lang="it-IT" sz="1400" b="1" dirty="0">
              <a:solidFill>
                <a:prstClr val="black"/>
              </a:solidFill>
            </a:endParaRPr>
          </a:p>
        </p:txBody>
      </p:sp>
      <p:sp>
        <p:nvSpPr>
          <p:cNvPr id="3" name="Freccia in giù 2"/>
          <p:cNvSpPr/>
          <p:nvPr/>
        </p:nvSpPr>
        <p:spPr>
          <a:xfrm>
            <a:off x="4480489" y="4637981"/>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974918"/>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endParaRPr lang="it-IT" altLang="it-IT" sz="2000" b="1" dirty="0" smtClean="0">
              <a:solidFill>
                <a:schemeClr val="bg1"/>
              </a:solidFill>
            </a:endParaRPr>
          </a:p>
          <a:p>
            <a:pPr algn="just" eaLnBrk="1" hangingPunct="1"/>
            <a:r>
              <a:rPr lang="it-IT" altLang="it-IT" sz="2000" b="1" dirty="0">
                <a:solidFill>
                  <a:schemeClr val="bg1"/>
                </a:solidFill>
              </a:rPr>
              <a:t>Qualora invece</a:t>
            </a:r>
            <a:r>
              <a:rPr lang="it-IT" altLang="it-IT" sz="2000" b="1" dirty="0" smtClean="0">
                <a:solidFill>
                  <a:schemeClr val="bg1"/>
                </a:solidFill>
              </a:rPr>
              <a:t>:</a:t>
            </a:r>
          </a:p>
          <a:p>
            <a:pPr algn="just" eaLnBrk="1" hangingPunct="1"/>
            <a:endParaRPr lang="it-IT" altLang="it-IT" sz="2000" b="1" dirty="0">
              <a:solidFill>
                <a:schemeClr val="bg1"/>
              </a:solidFill>
            </a:endParaRPr>
          </a:p>
          <a:p>
            <a:pPr algn="just" eaLnBrk="1" hangingPunct="1"/>
            <a:r>
              <a:rPr lang="it-IT" altLang="it-IT" sz="2000" b="1" dirty="0">
                <a:solidFill>
                  <a:schemeClr val="bg1"/>
                </a:solidFill>
              </a:rPr>
              <a:t>•	</a:t>
            </a:r>
            <a:r>
              <a:rPr lang="it-IT" altLang="it-IT" sz="2000" dirty="0">
                <a:solidFill>
                  <a:schemeClr val="bg1"/>
                </a:solidFill>
              </a:rPr>
              <a:t>l’assunzione di un NEET permetta potenzialmente la </a:t>
            </a:r>
            <a:r>
              <a:rPr lang="it-IT" altLang="it-IT" sz="2000" u="sng" dirty="0">
                <a:solidFill>
                  <a:schemeClr val="bg1"/>
                </a:solidFill>
              </a:rPr>
              <a:t>contemporanea fruizione di un altro beneficio,</a:t>
            </a:r>
          </a:p>
          <a:p>
            <a:pPr algn="just" eaLnBrk="1" hangingPunct="1"/>
            <a:r>
              <a:rPr lang="it-IT" altLang="it-IT" sz="2000" dirty="0">
                <a:solidFill>
                  <a:schemeClr val="bg1"/>
                </a:solidFill>
              </a:rPr>
              <a:t>•	le cui condizioni di spettanza sono legate ad un’assunzione che comporti il </a:t>
            </a:r>
            <a:r>
              <a:rPr lang="it-IT" altLang="it-IT" sz="2000" dirty="0" smtClean="0">
                <a:solidFill>
                  <a:schemeClr val="bg1"/>
                </a:solidFill>
              </a:rPr>
              <a:t>rischio di </a:t>
            </a:r>
            <a:r>
              <a:rPr lang="it-IT" altLang="it-IT" sz="2000" dirty="0">
                <a:solidFill>
                  <a:schemeClr val="bg1"/>
                </a:solidFill>
              </a:rPr>
              <a:t>alterare la libera concorrenza </a:t>
            </a:r>
            <a:r>
              <a:rPr lang="it-IT" altLang="it-IT" sz="2000" u="sng" dirty="0">
                <a:solidFill>
                  <a:schemeClr val="bg1"/>
                </a:solidFill>
              </a:rPr>
              <a:t>(incentivo selettivo</a:t>
            </a:r>
            <a:r>
              <a:rPr lang="it-IT" altLang="it-IT" sz="2000" u="sng" dirty="0" smtClean="0">
                <a:solidFill>
                  <a:schemeClr val="bg1"/>
                </a:solidFill>
              </a:rPr>
              <a:t>),</a:t>
            </a:r>
          </a:p>
          <a:p>
            <a:pPr algn="just" eaLnBrk="1" hangingPunct="1"/>
            <a:endParaRPr lang="it-IT" altLang="it-IT" sz="2000" dirty="0">
              <a:solidFill>
                <a:schemeClr val="bg1"/>
              </a:solidFill>
            </a:endParaRPr>
          </a:p>
          <a:p>
            <a:pPr algn="just" eaLnBrk="1" hangingPunct="1"/>
            <a:endParaRPr lang="it-IT" altLang="it-IT" sz="2000" dirty="0">
              <a:solidFill>
                <a:schemeClr val="bg1"/>
              </a:solidFill>
            </a:endParaRPr>
          </a:p>
          <a:p>
            <a:pPr algn="just" eaLnBrk="1" hangingPunct="1"/>
            <a:r>
              <a:rPr lang="it-IT" altLang="it-IT" sz="2000" b="1" dirty="0" smtClean="0">
                <a:solidFill>
                  <a:schemeClr val="bg1"/>
                </a:solidFill>
              </a:rPr>
              <a:t>i </a:t>
            </a:r>
            <a:r>
              <a:rPr lang="it-IT" altLang="it-IT" sz="2000" b="1" dirty="0">
                <a:solidFill>
                  <a:schemeClr val="bg1"/>
                </a:solidFill>
              </a:rPr>
              <a:t>due incentivi saranno cumulabili fino a sgravare l’impresa del 50% del costo- lavoratore che essa avrebbe sostenuto qualora non avesse beneficiato di alcuna agevolazione.</a:t>
            </a:r>
          </a:p>
          <a:p>
            <a:pPr algn="just" eaLnBrk="1" hangingPunct="1"/>
            <a:endParaRPr lang="it-IT" altLang="it-IT" sz="2000" dirty="0">
              <a:solidFill>
                <a:schemeClr val="bg1"/>
              </a:solidFill>
            </a:endParaRPr>
          </a:p>
          <a:p>
            <a:pPr algn="just" eaLnBrk="1" hangingPunct="1"/>
            <a:endParaRPr lang="it-IT" altLang="it-IT" sz="2000" dirty="0">
              <a:solidFill>
                <a:schemeClr val="bg1"/>
              </a:solidFill>
            </a:endParaRPr>
          </a:p>
          <a:p>
            <a:pPr eaLnBrk="1" hangingPunct="1"/>
            <a:r>
              <a:rPr lang="it-IT" altLang="it-IT" sz="2000" b="1" dirty="0" smtClean="0">
                <a:solidFill>
                  <a:schemeClr val="bg1"/>
                </a:solidFill>
              </a:rPr>
              <a:t> </a:t>
            </a:r>
            <a:endParaRPr lang="it-IT" altLang="it-IT" sz="2000" dirty="0">
              <a:solidFill>
                <a:schemeClr val="bg1"/>
              </a:solidFill>
            </a:endParaRPr>
          </a:p>
          <a:p>
            <a:pPr eaLnBrk="1" hangingPunct="1"/>
            <a:endParaRPr lang="it-IT" altLang="it-IT" sz="2000" b="1" dirty="0">
              <a:solidFill>
                <a:schemeClr val="bg1"/>
              </a:solidFill>
            </a:endParaRPr>
          </a:p>
          <a:p>
            <a:pPr eaLnBrk="1" hangingPunct="1"/>
            <a:endParaRPr lang="it-IT" altLang="it-IT" sz="2000" b="1" dirty="0" smtClean="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486</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63952" y="5733256"/>
            <a:ext cx="2304256"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INPS circ. 129/2015</a:t>
            </a:r>
          </a:p>
          <a:p>
            <a:pPr algn="ctr"/>
            <a:endParaRPr lang="it-IT" sz="1400" b="1" dirty="0">
              <a:solidFill>
                <a:prstClr val="black"/>
              </a:solidFill>
            </a:endParaRPr>
          </a:p>
        </p:txBody>
      </p:sp>
      <p:sp>
        <p:nvSpPr>
          <p:cNvPr id="3" name="Freccia in giù 2"/>
          <p:cNvSpPr/>
          <p:nvPr/>
        </p:nvSpPr>
        <p:spPr>
          <a:xfrm>
            <a:off x="4409621" y="434374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18842"/>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eaLnBrk="1" hangingPunct="1"/>
            <a:endParaRPr lang="it-IT" altLang="it-IT" sz="2000" b="1" dirty="0">
              <a:solidFill>
                <a:schemeClr val="bg1"/>
              </a:solidFill>
            </a:endParaRPr>
          </a:p>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marL="342900" indent="-342900" algn="just" eaLnBrk="1" hangingPunct="1">
              <a:buFont typeface="Arial" panose="020B0604020202020204" pitchFamily="34" charset="0"/>
              <a:buChar char="•"/>
            </a:pPr>
            <a:r>
              <a:rPr lang="it-IT" altLang="it-IT" sz="2000" b="1" dirty="0" smtClean="0">
                <a:solidFill>
                  <a:schemeClr val="bg1"/>
                </a:solidFill>
              </a:rPr>
              <a:t>Per </a:t>
            </a:r>
            <a:r>
              <a:rPr lang="it-IT" altLang="it-IT" sz="2000" b="1" dirty="0">
                <a:solidFill>
                  <a:schemeClr val="bg1"/>
                </a:solidFill>
              </a:rPr>
              <a:t>costi salariali devono intendersi </a:t>
            </a:r>
            <a:r>
              <a:rPr lang="it-IT" altLang="it-IT" sz="2000" dirty="0">
                <a:solidFill>
                  <a:schemeClr val="bg1"/>
                </a:solidFill>
              </a:rPr>
              <a:t>la retribuzione lorda e la contribuzione dovuta, comprendente gli oneri previdenziali e i contributi assistenziali</a:t>
            </a:r>
            <a:r>
              <a:rPr lang="it-IT" altLang="it-IT" sz="2000" dirty="0" smtClean="0">
                <a:solidFill>
                  <a:schemeClr val="bg1"/>
                </a:solidFill>
              </a:rPr>
              <a:t>.</a:t>
            </a:r>
          </a:p>
          <a:p>
            <a:pPr marL="342900" indent="-342900" algn="just" eaLnBrk="1" hangingPunct="1">
              <a:buFont typeface="Arial" panose="020B0604020202020204" pitchFamily="34" charset="0"/>
              <a:buChar char="•"/>
            </a:pPr>
            <a:endParaRPr lang="it-IT" altLang="it-IT" sz="2000" b="1" dirty="0">
              <a:solidFill>
                <a:schemeClr val="bg1"/>
              </a:solidFill>
            </a:endParaRPr>
          </a:p>
          <a:p>
            <a:pPr algn="just" eaLnBrk="1" hangingPunct="1"/>
            <a:endParaRPr lang="it-IT" altLang="it-IT" sz="2000" dirty="0">
              <a:solidFill>
                <a:schemeClr val="bg1"/>
              </a:solidFill>
            </a:endParaRPr>
          </a:p>
          <a:p>
            <a:pPr algn="just" eaLnBrk="1" hangingPunct="1"/>
            <a:endParaRPr lang="it-IT" altLang="it-IT" sz="2000" dirty="0">
              <a:solidFill>
                <a:schemeClr val="bg1"/>
              </a:solidFill>
            </a:endParaRPr>
          </a:p>
          <a:p>
            <a:pPr eaLnBrk="1" hangingPunct="1"/>
            <a:r>
              <a:rPr lang="it-IT" altLang="it-IT" sz="2000" b="1" dirty="0" smtClean="0">
                <a:solidFill>
                  <a:schemeClr val="bg1"/>
                </a:solidFill>
              </a:rPr>
              <a:t> </a:t>
            </a:r>
            <a:endParaRPr lang="it-IT" altLang="it-IT" sz="2000" dirty="0">
              <a:solidFill>
                <a:schemeClr val="bg1"/>
              </a:solidFill>
            </a:endParaRPr>
          </a:p>
          <a:p>
            <a:pPr eaLnBrk="1" hangingPunct="1"/>
            <a:endParaRPr lang="it-IT" altLang="it-IT" sz="2000" b="1" dirty="0">
              <a:solidFill>
                <a:schemeClr val="bg1"/>
              </a:solidFill>
            </a:endParaRPr>
          </a:p>
          <a:p>
            <a:pPr eaLnBrk="1" hangingPunct="1"/>
            <a:endParaRPr lang="it-IT" altLang="it-IT" sz="2000" b="1" dirty="0" smtClean="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487</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63952" y="5733256"/>
            <a:ext cx="2304256"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INPS circ. 129/2015</a:t>
            </a:r>
          </a:p>
          <a:p>
            <a:pPr algn="ctr"/>
            <a:endParaRPr lang="it-IT" sz="1400" b="1" dirty="0">
              <a:solidFill>
                <a:prstClr val="black"/>
              </a:solidFill>
            </a:endParaRPr>
          </a:p>
        </p:txBody>
      </p:sp>
      <p:sp>
        <p:nvSpPr>
          <p:cNvPr id="2" name="Freccia in giù 1"/>
          <p:cNvSpPr/>
          <p:nvPr/>
        </p:nvSpPr>
        <p:spPr>
          <a:xfrm>
            <a:off x="4355976" y="2276872"/>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727413"/>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lphaUcPeriod" startAt="2"/>
            </a:pPr>
            <a:r>
              <a:rPr lang="it-IT" altLang="it-IT" sz="2000" b="1" dirty="0" smtClean="0">
                <a:solidFill>
                  <a:schemeClr val="bg1"/>
                </a:solidFill>
              </a:rPr>
              <a:t> </a:t>
            </a:r>
            <a:r>
              <a:rPr lang="it-IT" altLang="it-IT" sz="2400" b="1" dirty="0" smtClean="0">
                <a:solidFill>
                  <a:schemeClr val="bg1"/>
                </a:solidFill>
              </a:rPr>
              <a:t>Cumulabilità con altri incentivi</a:t>
            </a:r>
            <a:r>
              <a:rPr lang="it-IT" altLang="it-IT" sz="1800" b="1" dirty="0" smtClean="0">
                <a:solidFill>
                  <a:schemeClr val="bg1"/>
                </a:solidFill>
              </a:rPr>
              <a:t> </a:t>
            </a:r>
            <a:endParaRPr lang="it-IT" altLang="it-IT" sz="1800" dirty="0">
              <a:solidFill>
                <a:schemeClr val="bg1"/>
              </a:solidFill>
            </a:endParaRPr>
          </a:p>
          <a:p>
            <a:pPr lvl="1" eaLnBrk="1" hangingPunct="1"/>
            <a:r>
              <a:rPr lang="it-IT" altLang="it-IT" sz="1800" dirty="0">
                <a:solidFill>
                  <a:schemeClr val="bg1"/>
                </a:solidFill>
              </a:rPr>
              <a:t>L’INPS </a:t>
            </a:r>
            <a:r>
              <a:rPr lang="it-IT" altLang="it-IT" sz="1800" dirty="0" smtClean="0">
                <a:solidFill>
                  <a:schemeClr val="bg1"/>
                </a:solidFill>
              </a:rPr>
              <a:t>fornisce </a:t>
            </a:r>
            <a:r>
              <a:rPr lang="it-IT" altLang="it-IT" sz="1800" dirty="0">
                <a:solidFill>
                  <a:schemeClr val="bg1"/>
                </a:solidFill>
              </a:rPr>
              <a:t>un elenco non esaustivo delle citate </a:t>
            </a:r>
            <a:r>
              <a:rPr lang="it-IT" altLang="it-IT" sz="1800" dirty="0" smtClean="0">
                <a:solidFill>
                  <a:schemeClr val="bg1"/>
                </a:solidFill>
              </a:rPr>
              <a:t>agevolazioni</a:t>
            </a:r>
            <a:r>
              <a:rPr lang="it-IT" altLang="it-IT" sz="1800" dirty="0">
                <a:solidFill>
                  <a:schemeClr val="bg1"/>
                </a:solidFill>
              </a:rPr>
              <a:t>:</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488</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323528" y="3933056"/>
            <a:ext cx="1683441"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INPS circ. 129/2015</a:t>
            </a:r>
          </a:p>
          <a:p>
            <a:pPr algn="ctr"/>
            <a:endParaRPr lang="it-IT" sz="1400" b="1" dirty="0">
              <a:solidFill>
                <a:prstClr val="black"/>
              </a:solidFill>
            </a:endParaRPr>
          </a:p>
        </p:txBody>
      </p:sp>
      <p:graphicFrame>
        <p:nvGraphicFramePr>
          <p:cNvPr id="2" name="Tabella 1"/>
          <p:cNvGraphicFramePr>
            <a:graphicFrameLocks noGrp="1"/>
          </p:cNvGraphicFramePr>
          <p:nvPr>
            <p:extLst/>
          </p:nvPr>
        </p:nvGraphicFramePr>
        <p:xfrm>
          <a:off x="2063789" y="2492896"/>
          <a:ext cx="5436235" cy="4027805"/>
        </p:xfrm>
        <a:graphic>
          <a:graphicData uri="http://schemas.openxmlformats.org/drawingml/2006/table">
            <a:tbl>
              <a:tblPr firstRow="1" firstCol="1" lastRow="1" lastCol="1" bandRow="1" bandCol="1"/>
              <a:tblGrid>
                <a:gridCol w="2251075"/>
                <a:gridCol w="3185160"/>
              </a:tblGrid>
              <a:tr h="353060">
                <a:tc>
                  <a:txBody>
                    <a:bodyPr/>
                    <a:lstStyle/>
                    <a:p>
                      <a:pPr marL="366395">
                        <a:spcBef>
                          <a:spcPts val="735"/>
                        </a:spcBef>
                        <a:spcAft>
                          <a:spcPts val="0"/>
                        </a:spcAft>
                      </a:pPr>
                      <a:r>
                        <a:rPr lang="en-US" sz="1200" b="1" spc="-5">
                          <a:solidFill>
                            <a:schemeClr val="bg1"/>
                          </a:solidFill>
                          <a:effectLst/>
                          <a:latin typeface="Calibri"/>
                          <a:ea typeface="Calibri"/>
                          <a:cs typeface="Times New Roman"/>
                        </a:rPr>
                        <a:t>RIFERIMENTO</a:t>
                      </a:r>
                      <a:r>
                        <a:rPr lang="en-US" sz="1200" b="1" spc="-45">
                          <a:solidFill>
                            <a:schemeClr val="bg1"/>
                          </a:solidFill>
                          <a:effectLst/>
                          <a:latin typeface="Calibri"/>
                          <a:ea typeface="Calibri"/>
                          <a:cs typeface="Times New Roman"/>
                        </a:rPr>
                        <a:t> </a:t>
                      </a:r>
                      <a:r>
                        <a:rPr lang="en-US" sz="1200" b="1" spc="-5">
                          <a:solidFill>
                            <a:schemeClr val="bg1"/>
                          </a:solidFill>
                          <a:effectLst/>
                          <a:latin typeface="Calibri"/>
                          <a:ea typeface="Calibri"/>
                          <a:cs typeface="Times New Roman"/>
                        </a:rPr>
                        <a:t>DI</a:t>
                      </a:r>
                      <a:r>
                        <a:rPr lang="en-US" sz="1200" b="1" spc="-35">
                          <a:solidFill>
                            <a:schemeClr val="bg1"/>
                          </a:solidFill>
                          <a:effectLst/>
                          <a:latin typeface="Calibri"/>
                          <a:ea typeface="Calibri"/>
                          <a:cs typeface="Times New Roman"/>
                        </a:rPr>
                        <a:t> </a:t>
                      </a:r>
                      <a:r>
                        <a:rPr lang="en-US" sz="1200" b="1" spc="-5">
                          <a:solidFill>
                            <a:schemeClr val="bg1"/>
                          </a:solidFill>
                          <a:effectLst/>
                          <a:latin typeface="Calibri"/>
                          <a:ea typeface="Calibri"/>
                          <a:cs typeface="Times New Roman"/>
                        </a:rPr>
                        <a:t>LEGGE</a:t>
                      </a:r>
                      <a:endParaRPr lang="it-IT" sz="11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882650">
                        <a:spcBef>
                          <a:spcPts val="735"/>
                        </a:spcBef>
                        <a:spcAft>
                          <a:spcPts val="0"/>
                        </a:spcAft>
                      </a:pPr>
                      <a:r>
                        <a:rPr lang="en-US" sz="1200" b="1" spc="-5">
                          <a:solidFill>
                            <a:schemeClr val="bg1"/>
                          </a:solidFill>
                          <a:effectLst/>
                          <a:latin typeface="Calibri"/>
                          <a:ea typeface="Calibri"/>
                          <a:cs typeface="Times New Roman"/>
                        </a:rPr>
                        <a:t>INCENTIVO</a:t>
                      </a:r>
                      <a:r>
                        <a:rPr lang="en-US" sz="1200" b="1" spc="-65">
                          <a:solidFill>
                            <a:schemeClr val="bg1"/>
                          </a:solidFill>
                          <a:effectLst/>
                          <a:latin typeface="Calibri"/>
                          <a:ea typeface="Calibri"/>
                          <a:cs typeface="Times New Roman"/>
                        </a:rPr>
                        <a:t> </a:t>
                      </a:r>
                      <a:r>
                        <a:rPr lang="en-US" sz="1200" b="1" spc="-5">
                          <a:solidFill>
                            <a:schemeClr val="bg1"/>
                          </a:solidFill>
                          <a:effectLst/>
                          <a:latin typeface="Calibri"/>
                          <a:ea typeface="Calibri"/>
                          <a:cs typeface="Times New Roman"/>
                        </a:rPr>
                        <a:t>SELETTIVO</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161415">
                <a:tc>
                  <a:txBody>
                    <a:bodyPr/>
                    <a:lstStyle/>
                    <a:p>
                      <a:pPr>
                        <a:spcAft>
                          <a:spcPts val="0"/>
                        </a:spcAft>
                      </a:pPr>
                      <a:r>
                        <a:rPr lang="en-US" sz="1200">
                          <a:solidFill>
                            <a:schemeClr val="bg1"/>
                          </a:solidFill>
                          <a:effectLst/>
                          <a:latin typeface="Calibri"/>
                          <a:ea typeface="Calibri"/>
                          <a:cs typeface="Calibri"/>
                        </a:rPr>
                        <a:t> </a:t>
                      </a:r>
                      <a:endParaRPr lang="it-IT" sz="1100">
                        <a:solidFill>
                          <a:schemeClr val="bg1"/>
                        </a:solidFill>
                        <a:effectLst/>
                        <a:latin typeface="Calibri"/>
                        <a:ea typeface="Calibri"/>
                        <a:cs typeface="Times New Roman"/>
                      </a:endParaRPr>
                    </a:p>
                    <a:p>
                      <a:pPr>
                        <a:spcBef>
                          <a:spcPts val="15"/>
                        </a:spcBef>
                        <a:spcAft>
                          <a:spcPts val="0"/>
                        </a:spcAft>
                      </a:pPr>
                      <a:r>
                        <a:rPr lang="en-US" sz="1300">
                          <a:solidFill>
                            <a:schemeClr val="bg1"/>
                          </a:solidFill>
                          <a:effectLst/>
                          <a:latin typeface="Calibri"/>
                          <a:ea typeface="Calibri"/>
                          <a:cs typeface="Calibri"/>
                        </a:rPr>
                        <a:t> </a:t>
                      </a:r>
                      <a:endParaRPr lang="it-IT" sz="1100">
                        <a:solidFill>
                          <a:schemeClr val="bg1"/>
                        </a:solidFill>
                        <a:effectLst/>
                        <a:latin typeface="Calibri"/>
                        <a:ea typeface="Calibri"/>
                        <a:cs typeface="Times New Roman"/>
                      </a:endParaRPr>
                    </a:p>
                    <a:p>
                      <a:pPr marL="581025" marR="531495" indent="-53340">
                        <a:spcAft>
                          <a:spcPts val="0"/>
                        </a:spcAft>
                      </a:pPr>
                      <a:r>
                        <a:rPr lang="en-US" sz="1200">
                          <a:solidFill>
                            <a:schemeClr val="bg1"/>
                          </a:solidFill>
                          <a:effectLst/>
                          <a:latin typeface="Calibri"/>
                          <a:ea typeface="Calibri"/>
                          <a:cs typeface="Times New Roman"/>
                        </a:rPr>
                        <a:t>art.</a:t>
                      </a:r>
                      <a:r>
                        <a:rPr lang="en-US" sz="1200" spc="-25">
                          <a:solidFill>
                            <a:schemeClr val="bg1"/>
                          </a:solidFill>
                          <a:effectLst/>
                          <a:latin typeface="Calibri"/>
                          <a:ea typeface="Calibri"/>
                          <a:cs typeface="Times New Roman"/>
                        </a:rPr>
                        <a:t> </a:t>
                      </a:r>
                      <a:r>
                        <a:rPr lang="en-US" sz="1200">
                          <a:solidFill>
                            <a:schemeClr val="bg1"/>
                          </a:solidFill>
                          <a:effectLst/>
                          <a:latin typeface="Calibri"/>
                          <a:ea typeface="Calibri"/>
                          <a:cs typeface="Times New Roman"/>
                        </a:rPr>
                        <a:t>4,</a:t>
                      </a:r>
                      <a:r>
                        <a:rPr lang="en-US" sz="1200" spc="-35">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commi</a:t>
                      </a:r>
                      <a:r>
                        <a:rPr lang="en-US" sz="1200" spc="-3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8-11,</a:t>
                      </a:r>
                      <a:r>
                        <a:rPr lang="en-US" sz="1200" spc="14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Legge</a:t>
                      </a:r>
                      <a:r>
                        <a:rPr lang="en-US" sz="1200" spc="-30">
                          <a:solidFill>
                            <a:schemeClr val="bg1"/>
                          </a:solidFill>
                          <a:effectLst/>
                          <a:latin typeface="Calibri"/>
                          <a:ea typeface="Calibri"/>
                          <a:cs typeface="Times New Roman"/>
                        </a:rPr>
                        <a:t> </a:t>
                      </a:r>
                      <a:r>
                        <a:rPr lang="en-US" sz="1200">
                          <a:solidFill>
                            <a:schemeClr val="bg1"/>
                          </a:solidFill>
                          <a:effectLst/>
                          <a:latin typeface="Calibri"/>
                          <a:ea typeface="Calibri"/>
                          <a:cs typeface="Times New Roman"/>
                        </a:rPr>
                        <a:t>n.</a:t>
                      </a:r>
                      <a:r>
                        <a:rPr lang="en-US" sz="1200" spc="-45">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92/2012</a:t>
                      </a:r>
                      <a:endParaRPr lang="it-IT" sz="11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975" algn="just">
                        <a:spcBef>
                          <a:spcPts val="865"/>
                        </a:spcBef>
                        <a:spcAft>
                          <a:spcPts val="0"/>
                        </a:spcAft>
                      </a:pPr>
                      <a:r>
                        <a:rPr lang="it-IT" sz="1200">
                          <a:solidFill>
                            <a:schemeClr val="bg1"/>
                          </a:solidFill>
                          <a:effectLst/>
                          <a:latin typeface="Calibri"/>
                          <a:ea typeface="Calibri"/>
                          <a:cs typeface="Times New Roman"/>
                        </a:rPr>
                        <a:t>assunzione</a:t>
                      </a:r>
                      <a:r>
                        <a:rPr lang="it-IT" sz="1200" spc="8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di</a:t>
                      </a:r>
                      <a:r>
                        <a:rPr lang="it-IT" sz="1200" spc="9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donne</a:t>
                      </a:r>
                      <a:r>
                        <a:rPr lang="it-IT" sz="1200" spc="10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prive</a:t>
                      </a:r>
                      <a:r>
                        <a:rPr lang="it-IT" sz="1200" spc="90">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di</a:t>
                      </a:r>
                      <a:r>
                        <a:rPr lang="it-IT" sz="1200" spc="9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impiego</a:t>
                      </a:r>
                      <a:r>
                        <a:rPr lang="it-IT" sz="1200" spc="14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regolarmente</a:t>
                      </a:r>
                      <a:r>
                        <a:rPr lang="it-IT" sz="1200" spc="2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retribuito</a:t>
                      </a:r>
                      <a:r>
                        <a:rPr lang="it-IT" sz="1200" spc="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da</a:t>
                      </a:r>
                      <a:r>
                        <a:rPr lang="it-IT" sz="1200" spc="1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almeno</a:t>
                      </a:r>
                      <a:r>
                        <a:rPr lang="it-IT" sz="1200" spc="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24</a:t>
                      </a:r>
                      <a:r>
                        <a:rPr lang="it-IT" sz="1200" spc="2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mesi</a:t>
                      </a:r>
                      <a:r>
                        <a:rPr lang="it-IT" sz="1200" spc="20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ovvero</a:t>
                      </a:r>
                      <a:r>
                        <a:rPr lang="it-IT" sz="1200" spc="7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prive</a:t>
                      </a:r>
                      <a:r>
                        <a:rPr lang="it-IT" sz="1200" spc="70">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di</a:t>
                      </a:r>
                      <a:r>
                        <a:rPr lang="it-IT" sz="1200" spc="5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impiego</a:t>
                      </a:r>
                      <a:r>
                        <a:rPr lang="it-IT" sz="1200" spc="70">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da</a:t>
                      </a:r>
                      <a:r>
                        <a:rPr lang="it-IT" sz="1200" spc="6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almeno</a:t>
                      </a:r>
                      <a:r>
                        <a:rPr lang="it-IT" sz="1200" spc="6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6</a:t>
                      </a:r>
                      <a:r>
                        <a:rPr lang="it-IT" sz="1200" spc="6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mesi</a:t>
                      </a:r>
                      <a:r>
                        <a:rPr lang="it-IT" sz="1200" spc="6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e</a:t>
                      </a:r>
                      <a:r>
                        <a:rPr lang="it-IT" sz="1200" spc="15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residenti</a:t>
                      </a:r>
                      <a:r>
                        <a:rPr lang="it-IT" sz="1200" spc="16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in</a:t>
                      </a:r>
                      <a:r>
                        <a:rPr lang="it-IT" sz="1200" spc="180">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aree</a:t>
                      </a:r>
                      <a:r>
                        <a:rPr lang="it-IT" sz="1200" spc="17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svantaggiate</a:t>
                      </a:r>
                      <a:r>
                        <a:rPr lang="it-IT" sz="1200" spc="17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o</a:t>
                      </a:r>
                      <a:r>
                        <a:rPr lang="it-IT" sz="1200" spc="18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occupate</a:t>
                      </a:r>
                      <a:r>
                        <a:rPr lang="it-IT" sz="1200" spc="185">
                          <a:solidFill>
                            <a:schemeClr val="bg1"/>
                          </a:solidFill>
                          <a:effectLst/>
                          <a:latin typeface="Calibri"/>
                          <a:ea typeface="Calibri"/>
                          <a:cs typeface="Times New Roman"/>
                        </a:rPr>
                        <a:t> </a:t>
                      </a:r>
                      <a:r>
                        <a:rPr lang="it-IT" sz="1200" spc="-10">
                          <a:solidFill>
                            <a:schemeClr val="bg1"/>
                          </a:solidFill>
                          <a:effectLst/>
                          <a:latin typeface="Calibri"/>
                          <a:ea typeface="Calibri"/>
                          <a:cs typeface="Times New Roman"/>
                        </a:rPr>
                        <a:t>in</a:t>
                      </a:r>
                      <a:r>
                        <a:rPr lang="it-IT" sz="1200" spc="23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particolari</a:t>
                      </a:r>
                      <a:r>
                        <a:rPr lang="it-IT" sz="1200" spc="-1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professioni</a:t>
                      </a:r>
                      <a:r>
                        <a:rPr lang="it-IT" sz="1200" spc="-20">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o</a:t>
                      </a:r>
                      <a:r>
                        <a:rPr lang="it-IT" sz="1200" spc="-1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settori </a:t>
                      </a:r>
                      <a:r>
                        <a:rPr lang="it-IT" sz="1200">
                          <a:solidFill>
                            <a:schemeClr val="bg1"/>
                          </a:solidFill>
                          <a:effectLst/>
                          <a:latin typeface="Calibri"/>
                          <a:ea typeface="Calibri"/>
                          <a:cs typeface="Times New Roman"/>
                        </a:rPr>
                        <a:t>di</a:t>
                      </a:r>
                      <a:r>
                        <a:rPr lang="it-IT" sz="1200" spc="-2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attività, </a:t>
                      </a:r>
                      <a:r>
                        <a:rPr lang="it-IT" sz="1200">
                          <a:solidFill>
                            <a:schemeClr val="bg1"/>
                          </a:solidFill>
                          <a:effectLst/>
                          <a:latin typeface="Calibri"/>
                          <a:ea typeface="Calibri"/>
                          <a:cs typeface="Times New Roman"/>
                        </a:rPr>
                        <a:t>di</a:t>
                      </a:r>
                      <a:r>
                        <a:rPr lang="it-IT" sz="1200" spc="-2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cui</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105">
                <a:tc>
                  <a:txBody>
                    <a:bodyPr/>
                    <a:lstStyle/>
                    <a:p>
                      <a:pPr marL="530860" marR="137160" indent="-399415">
                        <a:spcBef>
                          <a:spcPts val="290"/>
                        </a:spcBef>
                        <a:spcAft>
                          <a:spcPts val="0"/>
                        </a:spcAft>
                      </a:pPr>
                      <a:r>
                        <a:rPr lang="it-IT" sz="1200" spc="-5">
                          <a:solidFill>
                            <a:schemeClr val="bg1"/>
                          </a:solidFill>
                          <a:effectLst/>
                          <a:latin typeface="Calibri"/>
                          <a:ea typeface="Calibri"/>
                          <a:cs typeface="Times New Roman"/>
                        </a:rPr>
                        <a:t>Decreto</a:t>
                      </a:r>
                      <a:r>
                        <a:rPr lang="it-IT" sz="1200" spc="-2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Ministro</a:t>
                      </a:r>
                      <a:r>
                        <a:rPr lang="it-IT" sz="1200" spc="-2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della</a:t>
                      </a:r>
                      <a:r>
                        <a:rPr lang="it-IT" sz="1200" spc="-2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gioventù</a:t>
                      </a:r>
                      <a:r>
                        <a:rPr lang="it-IT" sz="1200" spc="11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19</a:t>
                      </a:r>
                      <a:r>
                        <a:rPr lang="it-IT" sz="1200" spc="-2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novembre</a:t>
                      </a:r>
                      <a:r>
                        <a:rPr lang="it-IT" sz="1200" spc="-2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2010</a:t>
                      </a:r>
                      <a:endParaRPr lang="it-IT" sz="11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a:spcBef>
                          <a:spcPts val="1025"/>
                        </a:spcBef>
                        <a:spcAft>
                          <a:spcPts val="0"/>
                        </a:spcAft>
                      </a:pPr>
                      <a:r>
                        <a:rPr lang="en-US" sz="1200" dirty="0" err="1">
                          <a:solidFill>
                            <a:schemeClr val="bg1"/>
                          </a:solidFill>
                          <a:effectLst/>
                          <a:latin typeface="Calibri"/>
                          <a:ea typeface="Calibri"/>
                          <a:cs typeface="Times New Roman"/>
                        </a:rPr>
                        <a:t>assunzione</a:t>
                      </a:r>
                      <a:r>
                        <a:rPr lang="en-US" sz="1200" spc="-15" dirty="0">
                          <a:solidFill>
                            <a:schemeClr val="bg1"/>
                          </a:solidFill>
                          <a:effectLst/>
                          <a:latin typeface="Calibri"/>
                          <a:ea typeface="Calibri"/>
                          <a:cs typeface="Times New Roman"/>
                        </a:rPr>
                        <a:t> </a:t>
                      </a:r>
                      <a:r>
                        <a:rPr lang="en-US" sz="1200" dirty="0">
                          <a:solidFill>
                            <a:schemeClr val="bg1"/>
                          </a:solidFill>
                          <a:effectLst/>
                          <a:latin typeface="Calibri"/>
                          <a:ea typeface="Calibri"/>
                          <a:cs typeface="Times New Roman"/>
                        </a:rPr>
                        <a:t>di</a:t>
                      </a:r>
                      <a:r>
                        <a:rPr lang="en-US" sz="1200" spc="-20" dirty="0">
                          <a:solidFill>
                            <a:schemeClr val="bg1"/>
                          </a:solidFill>
                          <a:effectLst/>
                          <a:latin typeface="Calibri"/>
                          <a:ea typeface="Calibri"/>
                          <a:cs typeface="Times New Roman"/>
                        </a:rPr>
                        <a:t> </a:t>
                      </a:r>
                      <a:r>
                        <a:rPr lang="en-US" sz="1200" dirty="0" err="1">
                          <a:solidFill>
                            <a:schemeClr val="bg1"/>
                          </a:solidFill>
                          <a:effectLst/>
                          <a:latin typeface="Calibri"/>
                          <a:ea typeface="Calibri"/>
                          <a:cs typeface="Times New Roman"/>
                        </a:rPr>
                        <a:t>giovani</a:t>
                      </a:r>
                      <a:r>
                        <a:rPr lang="en-US" sz="1200" spc="-15" dirty="0">
                          <a:solidFill>
                            <a:schemeClr val="bg1"/>
                          </a:solidFill>
                          <a:effectLst/>
                          <a:latin typeface="Calibri"/>
                          <a:ea typeface="Calibri"/>
                          <a:cs typeface="Times New Roman"/>
                        </a:rPr>
                        <a:t> </a:t>
                      </a:r>
                      <a:r>
                        <a:rPr lang="en-US" sz="1200" spc="-5" dirty="0" err="1">
                          <a:solidFill>
                            <a:schemeClr val="bg1"/>
                          </a:solidFill>
                          <a:effectLst/>
                          <a:latin typeface="Calibri"/>
                          <a:ea typeface="Calibri"/>
                          <a:cs typeface="Times New Roman"/>
                        </a:rPr>
                        <a:t>genitori</a:t>
                      </a:r>
                      <a:endParaRPr lang="it-IT" sz="1100" dirty="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581025" marR="464185" indent="-121920">
                        <a:spcBef>
                          <a:spcPts val="290"/>
                        </a:spcBef>
                        <a:spcAft>
                          <a:spcPts val="0"/>
                        </a:spcAft>
                      </a:pPr>
                      <a:r>
                        <a:rPr lang="en-US" sz="1200">
                          <a:solidFill>
                            <a:schemeClr val="bg1"/>
                          </a:solidFill>
                          <a:effectLst/>
                          <a:latin typeface="Calibri"/>
                          <a:ea typeface="Calibri"/>
                          <a:cs typeface="Times New Roman"/>
                        </a:rPr>
                        <a:t>art.</a:t>
                      </a:r>
                      <a:r>
                        <a:rPr lang="en-US" sz="1200" spc="-25">
                          <a:solidFill>
                            <a:schemeClr val="bg1"/>
                          </a:solidFill>
                          <a:effectLst/>
                          <a:latin typeface="Calibri"/>
                          <a:ea typeface="Calibri"/>
                          <a:cs typeface="Times New Roman"/>
                        </a:rPr>
                        <a:t> </a:t>
                      </a:r>
                      <a:r>
                        <a:rPr lang="en-US" sz="1200">
                          <a:solidFill>
                            <a:schemeClr val="bg1"/>
                          </a:solidFill>
                          <a:effectLst/>
                          <a:latin typeface="Calibri"/>
                          <a:ea typeface="Calibri"/>
                          <a:cs typeface="Times New Roman"/>
                        </a:rPr>
                        <a:t>2,</a:t>
                      </a:r>
                      <a:r>
                        <a:rPr lang="en-US" sz="1200" spc="-25">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comma</a:t>
                      </a:r>
                      <a:r>
                        <a:rPr lang="en-US" sz="1200" spc="-3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10-bis,</a:t>
                      </a:r>
                      <a:r>
                        <a:rPr lang="en-US" sz="1200" spc="135">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Legge</a:t>
                      </a:r>
                      <a:r>
                        <a:rPr lang="en-US" sz="1200" spc="-30">
                          <a:solidFill>
                            <a:schemeClr val="bg1"/>
                          </a:solidFill>
                          <a:effectLst/>
                          <a:latin typeface="Calibri"/>
                          <a:ea typeface="Calibri"/>
                          <a:cs typeface="Times New Roman"/>
                        </a:rPr>
                        <a:t> </a:t>
                      </a:r>
                      <a:r>
                        <a:rPr lang="en-US" sz="1200">
                          <a:solidFill>
                            <a:schemeClr val="bg1"/>
                          </a:solidFill>
                          <a:effectLst/>
                          <a:latin typeface="Calibri"/>
                          <a:ea typeface="Calibri"/>
                          <a:cs typeface="Times New Roman"/>
                        </a:rPr>
                        <a:t>n.</a:t>
                      </a:r>
                      <a:r>
                        <a:rPr lang="en-US" sz="1200" spc="-45">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92/2012</a:t>
                      </a:r>
                      <a:endParaRPr lang="it-IT" sz="11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a:spcBef>
                          <a:spcPts val="1020"/>
                        </a:spcBef>
                        <a:spcAft>
                          <a:spcPts val="0"/>
                        </a:spcAft>
                      </a:pPr>
                      <a:r>
                        <a:rPr lang="it-IT" sz="1200">
                          <a:solidFill>
                            <a:schemeClr val="bg1"/>
                          </a:solidFill>
                          <a:effectLst/>
                          <a:latin typeface="Calibri"/>
                          <a:ea typeface="Calibri"/>
                          <a:cs typeface="Times New Roman"/>
                        </a:rPr>
                        <a:t>assunzione</a:t>
                      </a:r>
                      <a:r>
                        <a:rPr lang="it-IT" sz="1200" spc="-2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di</a:t>
                      </a:r>
                      <a:r>
                        <a:rPr lang="it-IT" sz="1200" spc="-2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beneficiari</a:t>
                      </a:r>
                      <a:r>
                        <a:rPr lang="it-IT" sz="1200" spc="-2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del</a:t>
                      </a:r>
                      <a:r>
                        <a:rPr lang="it-IT" sz="1200" spc="-2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trattamento</a:t>
                      </a:r>
                      <a:r>
                        <a:rPr lang="it-IT" sz="1200" spc="-1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Aspi</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190">
                <a:tc>
                  <a:txBody>
                    <a:bodyPr/>
                    <a:lstStyle/>
                    <a:p>
                      <a:pPr>
                        <a:spcBef>
                          <a:spcPts val="55"/>
                        </a:spcBef>
                        <a:spcAft>
                          <a:spcPts val="0"/>
                        </a:spcAft>
                      </a:pPr>
                      <a:r>
                        <a:rPr lang="it-IT" sz="950">
                          <a:solidFill>
                            <a:schemeClr val="bg1"/>
                          </a:solidFill>
                          <a:effectLst/>
                          <a:latin typeface="Calibri"/>
                          <a:ea typeface="Calibri"/>
                          <a:cs typeface="Calibri"/>
                        </a:rPr>
                        <a:t> </a:t>
                      </a:r>
                      <a:endParaRPr lang="it-IT" sz="1100">
                        <a:solidFill>
                          <a:schemeClr val="bg1"/>
                        </a:solidFill>
                        <a:effectLst/>
                        <a:latin typeface="Calibri"/>
                        <a:ea typeface="Calibri"/>
                        <a:cs typeface="Times New Roman"/>
                      </a:endParaRPr>
                    </a:p>
                    <a:p>
                      <a:pPr marL="116205">
                        <a:spcAft>
                          <a:spcPts val="0"/>
                        </a:spcAft>
                      </a:pPr>
                      <a:r>
                        <a:rPr lang="en-US" sz="1200">
                          <a:solidFill>
                            <a:schemeClr val="bg1"/>
                          </a:solidFill>
                          <a:effectLst/>
                          <a:latin typeface="Calibri"/>
                          <a:ea typeface="Calibri"/>
                          <a:cs typeface="Times New Roman"/>
                        </a:rPr>
                        <a:t>art.</a:t>
                      </a:r>
                      <a:r>
                        <a:rPr lang="en-US" sz="1200" spc="-25">
                          <a:solidFill>
                            <a:schemeClr val="bg1"/>
                          </a:solidFill>
                          <a:effectLst/>
                          <a:latin typeface="Calibri"/>
                          <a:ea typeface="Calibri"/>
                          <a:cs typeface="Times New Roman"/>
                        </a:rPr>
                        <a:t> </a:t>
                      </a:r>
                      <a:r>
                        <a:rPr lang="en-US" sz="1200">
                          <a:solidFill>
                            <a:schemeClr val="bg1"/>
                          </a:solidFill>
                          <a:effectLst/>
                          <a:latin typeface="Calibri"/>
                          <a:ea typeface="Calibri"/>
                          <a:cs typeface="Times New Roman"/>
                        </a:rPr>
                        <a:t>1,</a:t>
                      </a:r>
                      <a:r>
                        <a:rPr lang="en-US" sz="1200" spc="-3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Decreto</a:t>
                      </a:r>
                      <a:r>
                        <a:rPr lang="en-US" sz="1200" spc="-3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Legge</a:t>
                      </a:r>
                      <a:r>
                        <a:rPr lang="en-US" sz="1200" spc="-30">
                          <a:solidFill>
                            <a:schemeClr val="bg1"/>
                          </a:solidFill>
                          <a:effectLst/>
                          <a:latin typeface="Calibri"/>
                          <a:ea typeface="Calibri"/>
                          <a:cs typeface="Times New Roman"/>
                        </a:rPr>
                        <a:t> </a:t>
                      </a:r>
                      <a:r>
                        <a:rPr lang="en-US" sz="1200">
                          <a:solidFill>
                            <a:schemeClr val="bg1"/>
                          </a:solidFill>
                          <a:effectLst/>
                          <a:latin typeface="Calibri"/>
                          <a:ea typeface="Calibri"/>
                          <a:cs typeface="Times New Roman"/>
                        </a:rPr>
                        <a:t>n.</a:t>
                      </a:r>
                      <a:r>
                        <a:rPr lang="en-US" sz="1200" spc="-2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76/2013</a:t>
                      </a:r>
                      <a:endParaRPr lang="it-IT" sz="11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975">
                        <a:spcBef>
                          <a:spcPts val="480"/>
                        </a:spcBef>
                        <a:spcAft>
                          <a:spcPts val="0"/>
                        </a:spcAft>
                      </a:pPr>
                      <a:r>
                        <a:rPr lang="it-IT" sz="1200">
                          <a:solidFill>
                            <a:schemeClr val="bg1"/>
                          </a:solidFill>
                          <a:effectLst/>
                          <a:latin typeface="Calibri"/>
                          <a:ea typeface="Calibri"/>
                          <a:cs typeface="Times New Roman"/>
                        </a:rPr>
                        <a:t>assunzione </a:t>
                      </a:r>
                      <a:r>
                        <a:rPr lang="it-IT" sz="1200" spc="11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a </a:t>
                      </a:r>
                      <a:r>
                        <a:rPr lang="it-IT" sz="1200" spc="13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tempo</a:t>
                      </a:r>
                      <a:r>
                        <a:rPr lang="it-IT" sz="1200">
                          <a:solidFill>
                            <a:schemeClr val="bg1"/>
                          </a:solidFill>
                          <a:effectLst/>
                          <a:latin typeface="Calibri"/>
                          <a:ea typeface="Calibri"/>
                          <a:cs typeface="Times New Roman"/>
                        </a:rPr>
                        <a:t> </a:t>
                      </a:r>
                      <a:r>
                        <a:rPr lang="it-IT" sz="1200" spc="12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indeterminato</a:t>
                      </a:r>
                      <a:r>
                        <a:rPr lang="it-IT" sz="1200">
                          <a:solidFill>
                            <a:schemeClr val="bg1"/>
                          </a:solidFill>
                          <a:effectLst/>
                          <a:latin typeface="Calibri"/>
                          <a:ea typeface="Calibri"/>
                          <a:cs typeface="Times New Roman"/>
                        </a:rPr>
                        <a:t> </a:t>
                      </a:r>
                      <a:r>
                        <a:rPr lang="it-IT" sz="1200" spc="120">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di </a:t>
                      </a:r>
                      <a:r>
                        <a:rPr lang="it-IT" sz="1200" spc="13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giovani</a:t>
                      </a:r>
                      <a:r>
                        <a:rPr lang="it-IT" sz="1200" spc="17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entro </a:t>
                      </a:r>
                      <a:r>
                        <a:rPr lang="it-IT" sz="1200">
                          <a:solidFill>
                            <a:schemeClr val="bg1"/>
                          </a:solidFill>
                          <a:effectLst/>
                          <a:latin typeface="Calibri"/>
                          <a:ea typeface="Calibri"/>
                          <a:cs typeface="Times New Roman"/>
                        </a:rPr>
                        <a:t>i</a:t>
                      </a:r>
                      <a:r>
                        <a:rPr lang="it-IT" sz="1200" spc="-1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29</a:t>
                      </a:r>
                      <a:r>
                        <a:rPr lang="it-IT" sz="1200" spc="-1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anni</a:t>
                      </a:r>
                      <a:r>
                        <a:rPr lang="it-IT" sz="1200" spc="-1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di</a:t>
                      </a:r>
                      <a:r>
                        <a:rPr lang="it-IT" sz="1200" spc="-2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età</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0">
                <a:tc>
                  <a:txBody>
                    <a:bodyPr/>
                    <a:lstStyle/>
                    <a:p>
                      <a:pPr>
                        <a:spcBef>
                          <a:spcPts val="5"/>
                        </a:spcBef>
                        <a:spcAft>
                          <a:spcPts val="0"/>
                        </a:spcAft>
                      </a:pPr>
                      <a:r>
                        <a:rPr lang="it-IT" sz="1100">
                          <a:solidFill>
                            <a:schemeClr val="bg1"/>
                          </a:solidFill>
                          <a:effectLst/>
                          <a:latin typeface="Calibri"/>
                          <a:ea typeface="Calibri"/>
                          <a:cs typeface="Calibri"/>
                        </a:rPr>
                        <a:t> </a:t>
                      </a:r>
                      <a:endParaRPr lang="it-IT" sz="1100">
                        <a:solidFill>
                          <a:schemeClr val="bg1"/>
                        </a:solidFill>
                        <a:effectLst/>
                        <a:latin typeface="Calibri"/>
                        <a:ea typeface="Calibri"/>
                        <a:cs typeface="Times New Roman"/>
                      </a:endParaRPr>
                    </a:p>
                    <a:p>
                      <a:pPr marL="210820">
                        <a:spcAft>
                          <a:spcPts val="0"/>
                        </a:spcAft>
                      </a:pPr>
                      <a:r>
                        <a:rPr lang="en-US" sz="1200">
                          <a:solidFill>
                            <a:schemeClr val="bg1"/>
                          </a:solidFill>
                          <a:effectLst/>
                          <a:latin typeface="Calibri"/>
                          <a:ea typeface="Calibri"/>
                          <a:cs typeface="Times New Roman"/>
                        </a:rPr>
                        <a:t>art.</a:t>
                      </a:r>
                      <a:r>
                        <a:rPr lang="en-US" sz="1200" spc="-30">
                          <a:solidFill>
                            <a:schemeClr val="bg1"/>
                          </a:solidFill>
                          <a:effectLst/>
                          <a:latin typeface="Calibri"/>
                          <a:ea typeface="Calibri"/>
                          <a:cs typeface="Times New Roman"/>
                        </a:rPr>
                        <a:t> </a:t>
                      </a:r>
                      <a:r>
                        <a:rPr lang="en-US" sz="1200">
                          <a:solidFill>
                            <a:schemeClr val="bg1"/>
                          </a:solidFill>
                          <a:effectLst/>
                          <a:latin typeface="Calibri"/>
                          <a:ea typeface="Calibri"/>
                          <a:cs typeface="Times New Roman"/>
                        </a:rPr>
                        <a:t>5</a:t>
                      </a:r>
                      <a:r>
                        <a:rPr lang="en-US" sz="1200" spc="-35">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Decreto</a:t>
                      </a:r>
                      <a:r>
                        <a:rPr lang="en-US" sz="1200" spc="-3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Legge</a:t>
                      </a:r>
                      <a:r>
                        <a:rPr lang="en-US" sz="1200" spc="-3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91/2014</a:t>
                      </a:r>
                      <a:endParaRPr lang="it-IT" sz="11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4610">
                        <a:spcBef>
                          <a:spcPts val="615"/>
                        </a:spcBef>
                        <a:spcAft>
                          <a:spcPts val="0"/>
                        </a:spcAft>
                        <a:tabLst>
                          <a:tab pos="935990" algn="l"/>
                          <a:tab pos="1240790" algn="l"/>
                          <a:tab pos="1873250" algn="l"/>
                          <a:tab pos="2665730" algn="l"/>
                        </a:tabLst>
                      </a:pPr>
                      <a:r>
                        <a:rPr lang="it-IT" sz="1200">
                          <a:solidFill>
                            <a:schemeClr val="bg1"/>
                          </a:solidFill>
                          <a:effectLst/>
                          <a:latin typeface="Calibri"/>
                          <a:ea typeface="Calibri"/>
                          <a:cs typeface="Times New Roman"/>
                        </a:rPr>
                        <a:t>assunzione	di	</a:t>
                      </a:r>
                      <a:r>
                        <a:rPr lang="it-IT" sz="1200" spc="-5">
                          <a:solidFill>
                            <a:schemeClr val="bg1"/>
                          </a:solidFill>
                          <a:effectLst/>
                          <a:latin typeface="Calibri"/>
                          <a:ea typeface="Calibri"/>
                          <a:cs typeface="Times New Roman"/>
                        </a:rPr>
                        <a:t>giovani	lavoratori	agricoli</a:t>
                      </a:r>
                      <a:r>
                        <a:rPr lang="it-IT" sz="1200" spc="160">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(limitatamente</a:t>
                      </a:r>
                      <a:r>
                        <a:rPr lang="it-IT" sz="1200" spc="-25">
                          <a:solidFill>
                            <a:schemeClr val="bg1"/>
                          </a:solidFill>
                          <a:effectLst/>
                          <a:latin typeface="Calibri"/>
                          <a:ea typeface="Calibri"/>
                          <a:cs typeface="Times New Roman"/>
                        </a:rPr>
                        <a:t> </a:t>
                      </a:r>
                      <a:r>
                        <a:rPr lang="it-IT" sz="1200">
                          <a:solidFill>
                            <a:schemeClr val="bg1"/>
                          </a:solidFill>
                          <a:effectLst/>
                          <a:latin typeface="Calibri"/>
                          <a:ea typeface="Calibri"/>
                          <a:cs typeface="Times New Roman"/>
                        </a:rPr>
                        <a:t>agli</a:t>
                      </a:r>
                      <a:r>
                        <a:rPr lang="it-IT" sz="1200" spc="-3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operai</a:t>
                      </a:r>
                      <a:r>
                        <a:rPr lang="it-IT" sz="1200" spc="-25">
                          <a:solidFill>
                            <a:schemeClr val="bg1"/>
                          </a:solidFill>
                          <a:effectLst/>
                          <a:latin typeface="Calibri"/>
                          <a:ea typeface="Calibri"/>
                          <a:cs typeface="Times New Roman"/>
                        </a:rPr>
                        <a:t> </a:t>
                      </a:r>
                      <a:r>
                        <a:rPr lang="it-IT" sz="1200" spc="-5">
                          <a:solidFill>
                            <a:schemeClr val="bg1"/>
                          </a:solidFill>
                          <a:effectLst/>
                          <a:latin typeface="Calibri"/>
                          <a:ea typeface="Calibri"/>
                          <a:cs typeface="Times New Roman"/>
                        </a:rPr>
                        <a:t>agricoli);</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085">
                <a:tc>
                  <a:txBody>
                    <a:bodyPr/>
                    <a:lstStyle/>
                    <a:p>
                      <a:pPr>
                        <a:spcBef>
                          <a:spcPts val="40"/>
                        </a:spcBef>
                        <a:spcAft>
                          <a:spcPts val="0"/>
                        </a:spcAft>
                      </a:pPr>
                      <a:r>
                        <a:rPr lang="it-IT" sz="1100">
                          <a:solidFill>
                            <a:schemeClr val="bg1"/>
                          </a:solidFill>
                          <a:effectLst/>
                          <a:latin typeface="Calibri"/>
                          <a:ea typeface="Calibri"/>
                          <a:cs typeface="Calibri"/>
                        </a:rPr>
                        <a:t> </a:t>
                      </a:r>
                      <a:endParaRPr lang="it-IT" sz="1100">
                        <a:solidFill>
                          <a:schemeClr val="bg1"/>
                        </a:solidFill>
                        <a:effectLst/>
                        <a:latin typeface="Calibri"/>
                        <a:ea typeface="Calibri"/>
                        <a:cs typeface="Times New Roman"/>
                      </a:endParaRPr>
                    </a:p>
                    <a:p>
                      <a:pPr marL="302260">
                        <a:spcAft>
                          <a:spcPts val="0"/>
                        </a:spcAft>
                      </a:pPr>
                      <a:r>
                        <a:rPr lang="en-US" sz="1200">
                          <a:solidFill>
                            <a:schemeClr val="bg1"/>
                          </a:solidFill>
                          <a:effectLst/>
                          <a:latin typeface="Calibri"/>
                          <a:ea typeface="Calibri"/>
                          <a:cs typeface="Times New Roman"/>
                        </a:rPr>
                        <a:t>art.</a:t>
                      </a:r>
                      <a:r>
                        <a:rPr lang="en-US" sz="1200" spc="-3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22,</a:t>
                      </a:r>
                      <a:r>
                        <a:rPr lang="en-US" sz="1200" spc="-2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Legge</a:t>
                      </a:r>
                      <a:r>
                        <a:rPr lang="en-US" sz="1200" spc="-30">
                          <a:solidFill>
                            <a:schemeClr val="bg1"/>
                          </a:solidFill>
                          <a:effectLst/>
                          <a:latin typeface="Calibri"/>
                          <a:ea typeface="Calibri"/>
                          <a:cs typeface="Times New Roman"/>
                        </a:rPr>
                        <a:t> </a:t>
                      </a:r>
                      <a:r>
                        <a:rPr lang="en-US" sz="1200">
                          <a:solidFill>
                            <a:schemeClr val="bg1"/>
                          </a:solidFill>
                          <a:effectLst/>
                          <a:latin typeface="Calibri"/>
                          <a:ea typeface="Calibri"/>
                          <a:cs typeface="Times New Roman"/>
                        </a:rPr>
                        <a:t>n.</a:t>
                      </a:r>
                      <a:r>
                        <a:rPr lang="en-US" sz="1200" spc="-35">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183/2011</a:t>
                      </a:r>
                      <a:endParaRPr lang="it-IT" sz="11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2865" marR="83185">
                        <a:spcBef>
                          <a:spcPts val="650"/>
                        </a:spcBef>
                        <a:spcAft>
                          <a:spcPts val="0"/>
                        </a:spcAft>
                      </a:pPr>
                      <a:r>
                        <a:rPr lang="it-IT" sz="1200" spc="-5" dirty="0">
                          <a:solidFill>
                            <a:schemeClr val="bg1"/>
                          </a:solidFill>
                          <a:effectLst/>
                          <a:latin typeface="Calibri"/>
                          <a:ea typeface="Calibri"/>
                          <a:cs typeface="Calibri"/>
                        </a:rPr>
                        <a:t>sgravio</a:t>
                      </a:r>
                      <a:r>
                        <a:rPr lang="it-IT" sz="1200" spc="-15" dirty="0">
                          <a:solidFill>
                            <a:schemeClr val="bg1"/>
                          </a:solidFill>
                          <a:effectLst/>
                          <a:latin typeface="Calibri"/>
                          <a:ea typeface="Calibri"/>
                          <a:cs typeface="Calibri"/>
                        </a:rPr>
                        <a:t> </a:t>
                      </a:r>
                      <a:r>
                        <a:rPr lang="it-IT" sz="1200" spc="-5" dirty="0">
                          <a:solidFill>
                            <a:schemeClr val="bg1"/>
                          </a:solidFill>
                          <a:effectLst/>
                          <a:latin typeface="Calibri"/>
                          <a:ea typeface="Calibri"/>
                          <a:cs typeface="Calibri"/>
                        </a:rPr>
                        <a:t>contributivo</a:t>
                      </a:r>
                      <a:r>
                        <a:rPr lang="it-IT" sz="1200" spc="-15" dirty="0">
                          <a:solidFill>
                            <a:schemeClr val="bg1"/>
                          </a:solidFill>
                          <a:effectLst/>
                          <a:latin typeface="Calibri"/>
                          <a:ea typeface="Calibri"/>
                          <a:cs typeface="Calibri"/>
                        </a:rPr>
                        <a:t> </a:t>
                      </a:r>
                      <a:r>
                        <a:rPr lang="it-IT" sz="1200" dirty="0">
                          <a:solidFill>
                            <a:schemeClr val="bg1"/>
                          </a:solidFill>
                          <a:effectLst/>
                          <a:latin typeface="Calibri"/>
                          <a:ea typeface="Calibri"/>
                          <a:cs typeface="Calibri"/>
                        </a:rPr>
                        <a:t>del</a:t>
                      </a:r>
                      <a:r>
                        <a:rPr lang="it-IT" sz="1200" spc="-35" dirty="0">
                          <a:solidFill>
                            <a:schemeClr val="bg1"/>
                          </a:solidFill>
                          <a:effectLst/>
                          <a:latin typeface="Calibri"/>
                          <a:ea typeface="Calibri"/>
                          <a:cs typeface="Calibri"/>
                        </a:rPr>
                        <a:t> </a:t>
                      </a:r>
                      <a:r>
                        <a:rPr lang="it-IT" sz="1200" dirty="0">
                          <a:solidFill>
                            <a:schemeClr val="bg1"/>
                          </a:solidFill>
                          <a:effectLst/>
                          <a:latin typeface="Calibri"/>
                          <a:ea typeface="Calibri"/>
                          <a:cs typeface="Calibri"/>
                        </a:rPr>
                        <a:t>100%</a:t>
                      </a:r>
                      <a:r>
                        <a:rPr lang="it-IT" sz="1200" spc="-20" dirty="0">
                          <a:solidFill>
                            <a:schemeClr val="bg1"/>
                          </a:solidFill>
                          <a:effectLst/>
                          <a:latin typeface="Calibri"/>
                          <a:ea typeface="Calibri"/>
                          <a:cs typeface="Calibri"/>
                        </a:rPr>
                        <a:t> </a:t>
                      </a:r>
                      <a:r>
                        <a:rPr lang="it-IT" sz="1200" spc="-5" dirty="0">
                          <a:solidFill>
                            <a:schemeClr val="bg1"/>
                          </a:solidFill>
                          <a:effectLst/>
                          <a:latin typeface="Calibri"/>
                          <a:ea typeface="Calibri"/>
                          <a:cs typeface="Calibri"/>
                        </a:rPr>
                        <a:t>per</a:t>
                      </a:r>
                      <a:r>
                        <a:rPr lang="it-IT" sz="1200" spc="-10" dirty="0">
                          <a:solidFill>
                            <a:schemeClr val="bg1"/>
                          </a:solidFill>
                          <a:effectLst/>
                          <a:latin typeface="Calibri"/>
                          <a:ea typeface="Calibri"/>
                          <a:cs typeface="Calibri"/>
                        </a:rPr>
                        <a:t> </a:t>
                      </a:r>
                      <a:r>
                        <a:rPr lang="it-IT" sz="1200" spc="-5" dirty="0">
                          <a:solidFill>
                            <a:schemeClr val="bg1"/>
                          </a:solidFill>
                          <a:effectLst/>
                          <a:latin typeface="Calibri"/>
                          <a:ea typeface="Calibri"/>
                          <a:cs typeface="Calibri"/>
                        </a:rPr>
                        <a:t>l’assunzione</a:t>
                      </a:r>
                      <a:r>
                        <a:rPr lang="it-IT" sz="1200" spc="-20" dirty="0">
                          <a:solidFill>
                            <a:schemeClr val="bg1"/>
                          </a:solidFill>
                          <a:effectLst/>
                          <a:latin typeface="Calibri"/>
                          <a:ea typeface="Calibri"/>
                          <a:cs typeface="Calibri"/>
                        </a:rPr>
                        <a:t> </a:t>
                      </a:r>
                      <a:r>
                        <a:rPr lang="it-IT" sz="1200" dirty="0">
                          <a:solidFill>
                            <a:schemeClr val="bg1"/>
                          </a:solidFill>
                          <a:effectLst/>
                          <a:latin typeface="Calibri"/>
                          <a:ea typeface="Calibri"/>
                          <a:cs typeface="Calibri"/>
                        </a:rPr>
                        <a:t>di</a:t>
                      </a:r>
                      <a:r>
                        <a:rPr lang="it-IT" sz="1200" spc="205" dirty="0">
                          <a:solidFill>
                            <a:schemeClr val="bg1"/>
                          </a:solidFill>
                          <a:effectLst/>
                          <a:latin typeface="Calibri"/>
                          <a:ea typeface="Calibri"/>
                          <a:cs typeface="Calibri"/>
                        </a:rPr>
                        <a:t> </a:t>
                      </a:r>
                      <a:r>
                        <a:rPr lang="it-IT" sz="1200" spc="-5" dirty="0">
                          <a:solidFill>
                            <a:schemeClr val="bg1"/>
                          </a:solidFill>
                          <a:effectLst/>
                          <a:latin typeface="Calibri"/>
                          <a:ea typeface="Calibri"/>
                          <a:cs typeface="Calibri"/>
                        </a:rPr>
                        <a:t>apprendisti;</a:t>
                      </a:r>
                      <a:endParaRPr lang="it-IT" sz="1100" dirty="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625092"/>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eaLnBrk="1" hangingPunct="1"/>
            <a:endParaRPr lang="it-IT" altLang="it-IT" sz="2000" b="1" dirty="0" smtClean="0">
              <a:solidFill>
                <a:schemeClr val="bg1"/>
              </a:solidFill>
            </a:endParaRPr>
          </a:p>
          <a:p>
            <a:pPr algn="just" eaLnBrk="1" hangingPunct="1"/>
            <a:endParaRPr lang="it-IT" altLang="it-IT" sz="2000" dirty="0" smtClean="0">
              <a:solidFill>
                <a:schemeClr val="bg1"/>
              </a:solidFill>
            </a:endParaRPr>
          </a:p>
          <a:p>
            <a:pPr marL="342900" indent="-342900" algn="just" eaLnBrk="1" hangingPunct="1">
              <a:buFont typeface="Arial" panose="020B0604020202020204" pitchFamily="34" charset="0"/>
              <a:buChar char="•"/>
            </a:pPr>
            <a:endParaRPr lang="it-IT" altLang="it-IT" sz="2000" b="1" dirty="0">
              <a:solidFill>
                <a:schemeClr val="bg1"/>
              </a:solidFill>
            </a:endParaRPr>
          </a:p>
          <a:p>
            <a:pPr marL="342900" indent="-342900" algn="just" eaLnBrk="1" hangingPunct="1">
              <a:buFont typeface="Arial" panose="020B0604020202020204" pitchFamily="34" charset="0"/>
              <a:buChar char="•"/>
            </a:pPr>
            <a:r>
              <a:rPr lang="it-IT" altLang="it-IT" sz="2000" b="1" dirty="0">
                <a:solidFill>
                  <a:schemeClr val="bg1"/>
                </a:solidFill>
              </a:rPr>
              <a:t>l’esonero contributivo triennale </a:t>
            </a:r>
            <a:r>
              <a:rPr lang="it-IT" altLang="it-IT" sz="2000" dirty="0">
                <a:solidFill>
                  <a:schemeClr val="bg1"/>
                </a:solidFill>
              </a:rPr>
              <a:t>per le assunzioni a tempo indeterminato introdotto dalla Legge di stabilità 2015, rappresenta un esempio di </a:t>
            </a:r>
            <a:r>
              <a:rPr lang="it-IT" altLang="it-IT" sz="2000" b="1" dirty="0">
                <a:solidFill>
                  <a:schemeClr val="bg1"/>
                </a:solidFill>
              </a:rPr>
              <a:t>incentivo non selettivo </a:t>
            </a:r>
            <a:r>
              <a:rPr lang="it-IT" altLang="it-IT" sz="2000" dirty="0">
                <a:solidFill>
                  <a:schemeClr val="bg1"/>
                </a:solidFill>
              </a:rPr>
              <a:t>in quanto rivolto alla generalità di lavoratori senza il possesso di particolari requisiti.</a:t>
            </a:r>
          </a:p>
          <a:p>
            <a:pPr algn="just" eaLnBrk="1" hangingPunct="1"/>
            <a:endParaRPr lang="it-IT" altLang="it-IT" sz="2000" dirty="0">
              <a:solidFill>
                <a:schemeClr val="bg1"/>
              </a:solidFill>
            </a:endParaRPr>
          </a:p>
          <a:p>
            <a:pPr eaLnBrk="1" hangingPunct="1"/>
            <a:r>
              <a:rPr lang="it-IT" altLang="it-IT" sz="2000" b="1" dirty="0" smtClean="0">
                <a:solidFill>
                  <a:schemeClr val="bg1"/>
                </a:solidFill>
              </a:rPr>
              <a:t> </a:t>
            </a:r>
            <a:endParaRPr lang="it-IT" altLang="it-IT" sz="2000" dirty="0">
              <a:solidFill>
                <a:schemeClr val="bg1"/>
              </a:solidFill>
            </a:endParaRPr>
          </a:p>
          <a:p>
            <a:pPr eaLnBrk="1" hangingPunct="1"/>
            <a:endParaRPr lang="it-IT" altLang="it-IT" sz="2000" b="1" dirty="0">
              <a:solidFill>
                <a:schemeClr val="bg1"/>
              </a:solidFill>
            </a:endParaRPr>
          </a:p>
          <a:p>
            <a:pPr eaLnBrk="1" hangingPunct="1"/>
            <a:endParaRPr lang="it-IT" altLang="it-IT" sz="2000" b="1" dirty="0" smtClean="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489</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63952" y="5733256"/>
            <a:ext cx="2304256"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INPS circ. 129/2015</a:t>
            </a:r>
          </a:p>
          <a:p>
            <a:pPr algn="ctr"/>
            <a:endParaRPr lang="it-IT" sz="1400" b="1" dirty="0">
              <a:solidFill>
                <a:prstClr val="black"/>
              </a:solidFill>
            </a:endParaRPr>
          </a:p>
        </p:txBody>
      </p:sp>
      <p:sp>
        <p:nvSpPr>
          <p:cNvPr id="2" name="Freccia in giù 1"/>
          <p:cNvSpPr/>
          <p:nvPr/>
        </p:nvSpPr>
        <p:spPr>
          <a:xfrm>
            <a:off x="4113660" y="2483768"/>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297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Inoltre, per  </a:t>
            </a:r>
            <a:r>
              <a:rPr lang="it-IT" altLang="it-IT" sz="2000" u="sng" dirty="0">
                <a:solidFill>
                  <a:schemeClr val="bg1"/>
                </a:solidFill>
              </a:rPr>
              <a:t>il tramite  della disposizione contenuta nel  co.  309  della  L.  n.  208/2015,  </a:t>
            </a:r>
            <a:r>
              <a:rPr lang="it-IT" altLang="it-IT" sz="2000" b="1" dirty="0">
                <a:solidFill>
                  <a:schemeClr val="bg1"/>
                </a:solidFill>
              </a:rPr>
              <a:t>tornano  a  restare  escluse dall’applicazione </a:t>
            </a:r>
            <a:r>
              <a:rPr lang="it-IT" altLang="it-IT" sz="2000" dirty="0">
                <a:solidFill>
                  <a:schemeClr val="bg1"/>
                </a:solidFill>
              </a:rPr>
              <a:t>delle norme in materia di integrazione dei guadagni degli operai dell'industria, le imprese di </a:t>
            </a:r>
            <a:r>
              <a:rPr lang="it-IT" altLang="it-IT" sz="2000" dirty="0" smtClean="0">
                <a:solidFill>
                  <a:schemeClr val="bg1"/>
                </a:solidFill>
              </a:rPr>
              <a:t>seguito  indicate </a:t>
            </a:r>
            <a:r>
              <a:rPr lang="it-IT" altLang="it-IT" sz="2000" dirty="0">
                <a:solidFill>
                  <a:schemeClr val="bg1"/>
                </a:solidFill>
              </a:rPr>
              <a:t>(norma in un primo momento abrogata dal </a:t>
            </a:r>
            <a:r>
              <a:rPr lang="it-IT" altLang="it-IT" sz="2000" dirty="0" err="1">
                <a:solidFill>
                  <a:schemeClr val="bg1"/>
                </a:solidFill>
              </a:rPr>
              <a:t>D.Lgs.</a:t>
            </a:r>
            <a:r>
              <a:rPr lang="it-IT" altLang="it-IT" sz="2000" dirty="0">
                <a:solidFill>
                  <a:schemeClr val="bg1"/>
                </a:solidFill>
              </a:rPr>
              <a:t> n. 148/2015):</a:t>
            </a:r>
          </a:p>
          <a:p>
            <a:pPr algn="just" eaLnBrk="1" hangingPunct="1">
              <a:defRPr/>
            </a:pPr>
            <a:r>
              <a:rPr lang="it-IT" altLang="it-IT" sz="2000" dirty="0">
                <a:solidFill>
                  <a:schemeClr val="bg1"/>
                </a:solidFill>
              </a:rPr>
              <a:t>-	le imprese armatoriali di navigazione o ausiliarie dell'armamento;</a:t>
            </a:r>
          </a:p>
          <a:p>
            <a:pPr algn="just" eaLnBrk="1" hangingPunct="1">
              <a:defRPr/>
            </a:pPr>
            <a:r>
              <a:rPr lang="it-IT" altLang="it-IT" sz="2000" dirty="0">
                <a:solidFill>
                  <a:schemeClr val="bg1"/>
                </a:solidFill>
              </a:rPr>
              <a:t>-	le imprese ferroviarie, tranviarie e di navigazione interna;</a:t>
            </a:r>
          </a:p>
          <a:p>
            <a:pPr algn="just" eaLnBrk="1" hangingPunct="1">
              <a:defRPr/>
            </a:pPr>
            <a:r>
              <a:rPr lang="it-IT" altLang="it-IT" sz="2000" dirty="0">
                <a:solidFill>
                  <a:schemeClr val="bg1"/>
                </a:solidFill>
              </a:rPr>
              <a:t>-	le imprese esercenti autoservizi pubblici di linea tenute all'osservanza delle leggi 24 maggio 1952, n. 628 e 22 settembre 1960, n. 1054, o che comunque iscrivono il personale dipendente al Fondo di previdenza del personale addetto ai pubblici servizi di trasporto;</a:t>
            </a:r>
          </a:p>
          <a:p>
            <a:pPr algn="just" eaLnBrk="1" hangingPunct="1">
              <a:defRPr/>
            </a:pPr>
            <a:endParaRPr lang="it-IT" altLang="it-IT" sz="2000" dirty="0">
              <a:solidFill>
                <a:schemeClr val="bg1"/>
              </a:solidFill>
            </a:endParaRPr>
          </a:p>
        </p:txBody>
      </p:sp>
      <p:sp>
        <p:nvSpPr>
          <p:cNvPr id="542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EC2980-F70C-4DAF-A408-ECF2FA6417E6}" type="slidenum">
              <a:rPr lang="it-IT" altLang="it-IT" sz="1200">
                <a:solidFill>
                  <a:srgbClr val="FFFFFF"/>
                </a:solidFill>
              </a:rPr>
              <a:pPr>
                <a:spcBef>
                  <a:spcPct val="0"/>
                </a:spcBef>
                <a:buFontTx/>
                <a:buNone/>
              </a:pPr>
              <a:t>49</a:t>
            </a:fld>
            <a:endParaRPr lang="it-IT" altLang="it-IT" sz="1200">
              <a:solidFill>
                <a:srgbClr val="FFFFFF"/>
              </a:solidFill>
            </a:endParaRPr>
          </a:p>
        </p:txBody>
      </p:sp>
      <p:pic>
        <p:nvPicPr>
          <p:cNvPr id="542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4A9916EB-683D-45D2-A89B-BC73D4955961}"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70600" y="6080125"/>
            <a:ext cx="2520950" cy="64928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L. 208/2015</a:t>
            </a:r>
          </a:p>
        </p:txBody>
      </p:sp>
      <p:pic>
        <p:nvPicPr>
          <p:cNvPr id="5428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lphaUcPeriod" startAt="3"/>
            </a:pPr>
            <a:endParaRPr lang="it-IT" altLang="it-IT" sz="2000" b="1" dirty="0" smtClean="0">
              <a:solidFill>
                <a:schemeClr val="bg1"/>
              </a:solidFill>
            </a:endParaRPr>
          </a:p>
          <a:p>
            <a:pPr marL="457200" indent="-457200" eaLnBrk="1" hangingPunct="1">
              <a:buFont typeface="+mj-lt"/>
              <a:buAutoNum type="alphaUcPeriod" startAt="3"/>
            </a:pPr>
            <a:r>
              <a:rPr lang="it-IT" altLang="it-IT" sz="2000" b="1" dirty="0" smtClean="0">
                <a:solidFill>
                  <a:schemeClr val="bg1"/>
                </a:solidFill>
              </a:rPr>
              <a:t> </a:t>
            </a:r>
            <a:r>
              <a:rPr lang="it-IT" altLang="it-IT" sz="2400" b="1" dirty="0" smtClean="0">
                <a:solidFill>
                  <a:schemeClr val="bg1"/>
                </a:solidFill>
              </a:rPr>
              <a:t>Meno Fondi alle Regioni</a:t>
            </a:r>
          </a:p>
          <a:p>
            <a:pPr lvl="1" eaLnBrk="1" hangingPunct="1"/>
            <a:r>
              <a:rPr lang="it-IT" altLang="it-IT" sz="1800" b="1" dirty="0" smtClean="0">
                <a:solidFill>
                  <a:schemeClr val="bg1"/>
                </a:solidFill>
              </a:rPr>
              <a:t> </a:t>
            </a:r>
            <a:endParaRPr lang="it-IT" altLang="it-IT" sz="1800" dirty="0">
              <a:solidFill>
                <a:schemeClr val="bg1"/>
              </a:solidFill>
            </a:endParaRPr>
          </a:p>
          <a:p>
            <a:pPr lvl="1" algn="just" eaLnBrk="1" hangingPunct="1"/>
            <a:r>
              <a:rPr lang="it-IT" altLang="it-IT" sz="1800" dirty="0">
                <a:solidFill>
                  <a:schemeClr val="bg1"/>
                </a:solidFill>
              </a:rPr>
              <a:t>Nonostante il progressivo ampliamento della platea dei giovani riconducibili al Programma Garanzia </a:t>
            </a:r>
            <a:r>
              <a:rPr lang="it-IT" altLang="it-IT" sz="1800" dirty="0" smtClean="0">
                <a:solidFill>
                  <a:schemeClr val="bg1"/>
                </a:solidFill>
              </a:rPr>
              <a:t>Giovani </a:t>
            </a:r>
            <a:r>
              <a:rPr lang="it-IT" altLang="it-IT" sz="1800" dirty="0">
                <a:solidFill>
                  <a:schemeClr val="bg1"/>
                </a:solidFill>
              </a:rPr>
              <a:t>il nuovo Decreto direttoriale n. 169/2015, ridimensiona i fondi stanziati alle Regioni, portando ad una </a:t>
            </a:r>
            <a:r>
              <a:rPr lang="it-IT" altLang="it-IT" sz="1800" u="sng" dirty="0">
                <a:solidFill>
                  <a:schemeClr val="bg1"/>
                </a:solidFill>
              </a:rPr>
              <a:t>complessiva diminuzione di 3.900.000,00 di euro.</a:t>
            </a:r>
            <a:endParaRPr lang="it-IT" altLang="it-IT" sz="1800" b="1" i="1" u="sng"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490</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199" y="5589240"/>
            <a:ext cx="2124509"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169/2015</a:t>
            </a:r>
          </a:p>
          <a:p>
            <a:pPr algn="ctr"/>
            <a:endParaRPr lang="it-IT" sz="1400" b="1" dirty="0">
              <a:solidFill>
                <a:prstClr val="black"/>
              </a:solidFill>
            </a:endParaRPr>
          </a:p>
        </p:txBody>
      </p:sp>
      <p:sp>
        <p:nvSpPr>
          <p:cNvPr id="2" name="Freccia in giù 1"/>
          <p:cNvSpPr/>
          <p:nvPr/>
        </p:nvSpPr>
        <p:spPr>
          <a:xfrm>
            <a:off x="4427984" y="465313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422037"/>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107504" y="1485900"/>
            <a:ext cx="8856984" cy="5372100"/>
          </a:xfrm>
          <a:ln>
            <a:solidFill>
              <a:schemeClr val="accent1"/>
            </a:solidFill>
          </a:ln>
        </p:spPr>
        <p:txBody>
          <a:bodyPr/>
          <a:lstStyle/>
          <a:p>
            <a:pPr eaLnBrk="1" hangingPunct="1"/>
            <a:r>
              <a:rPr lang="it-IT" altLang="it-IT" sz="2000" b="1" dirty="0" smtClean="0">
                <a:solidFill>
                  <a:schemeClr val="bg1"/>
                </a:solidFill>
              </a:rPr>
              <a:t>Tipologie contrattuali previste dalle Regioni</a:t>
            </a:r>
          </a:p>
          <a:p>
            <a:pPr lvl="1" eaLnBrk="1" hangingPunct="1"/>
            <a:r>
              <a:rPr lang="it-IT" altLang="it-IT" sz="1800" b="1" dirty="0" smtClean="0">
                <a:solidFill>
                  <a:schemeClr val="bg1"/>
                </a:solidFill>
              </a:rPr>
              <a:t> </a:t>
            </a:r>
            <a:endParaRPr lang="it-IT" altLang="it-IT" sz="1800" dirty="0">
              <a:solidFill>
                <a:schemeClr val="bg1"/>
              </a:solidFill>
            </a:endParaRPr>
          </a:p>
          <a:p>
            <a:pPr lvl="1" algn="just" eaLnBrk="1" hangingPunct="1"/>
            <a:r>
              <a:rPr lang="it-IT" altLang="it-IT" sz="1800" dirty="0" smtClean="0">
                <a:solidFill>
                  <a:schemeClr val="bg1"/>
                </a:solidFill>
              </a:rPr>
              <a:t> </a:t>
            </a:r>
            <a:endParaRPr lang="it-IT" altLang="it-IT" sz="1800" b="1" i="1" u="sng"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491</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extLst/>
          </p:nvPr>
        </p:nvGraphicFramePr>
        <p:xfrm>
          <a:off x="1907704" y="1988840"/>
          <a:ext cx="5336157" cy="4535536"/>
        </p:xfrm>
        <a:graphic>
          <a:graphicData uri="http://schemas.openxmlformats.org/drawingml/2006/table">
            <a:tbl>
              <a:tblPr firstRow="1" firstCol="1" lastRow="1" lastCol="1" bandRow="1" bandCol="1"/>
              <a:tblGrid>
                <a:gridCol w="2018358"/>
                <a:gridCol w="2018358"/>
                <a:gridCol w="1299441"/>
              </a:tblGrid>
              <a:tr h="264746">
                <a:tc rowSpan="2">
                  <a:txBody>
                    <a:bodyPr/>
                    <a:lstStyle/>
                    <a:p>
                      <a:pPr>
                        <a:spcBef>
                          <a:spcPts val="20"/>
                        </a:spcBef>
                        <a:spcAft>
                          <a:spcPts val="0"/>
                        </a:spcAft>
                      </a:pPr>
                      <a:r>
                        <a:rPr lang="it-IT" sz="11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marR="5080" algn="ctr">
                        <a:spcAft>
                          <a:spcPts val="0"/>
                        </a:spcAft>
                      </a:pPr>
                      <a:r>
                        <a:rPr lang="en-US" sz="900" b="1" dirty="0">
                          <a:solidFill>
                            <a:schemeClr val="bg1"/>
                          </a:solidFill>
                          <a:effectLst/>
                          <a:latin typeface="Calibri"/>
                          <a:ea typeface="Calibri"/>
                          <a:cs typeface="Times New Roman"/>
                        </a:rPr>
                        <a:t>ENTE</a:t>
                      </a:r>
                      <a:endParaRPr lang="it-IT" sz="800" dirty="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spcBef>
                          <a:spcPts val="410"/>
                        </a:spcBef>
                        <a:spcAft>
                          <a:spcPts val="0"/>
                        </a:spcAft>
                        <a:tabLst>
                          <a:tab pos="1213485" algn="l"/>
                          <a:tab pos="4157980" algn="l"/>
                        </a:tabLst>
                      </a:pPr>
                      <a:r>
                        <a:rPr lang="en-US" sz="900" b="1">
                          <a:solidFill>
                            <a:schemeClr val="bg1"/>
                          </a:solidFill>
                          <a:effectLst/>
                          <a:highlight>
                            <a:srgbClr val="D3D3D3"/>
                          </a:highlight>
                          <a:latin typeface="Calibri"/>
                          <a:ea typeface="Calibri"/>
                          <a:cs typeface="Times New Roman"/>
                        </a:rPr>
                        <a:t> 	</a:t>
                      </a:r>
                      <a:r>
                        <a:rPr lang="en-US" sz="900" b="1" spc="-5">
                          <a:solidFill>
                            <a:schemeClr val="bg1"/>
                          </a:solidFill>
                          <a:effectLst/>
                          <a:highlight>
                            <a:srgbClr val="D3D3D3"/>
                          </a:highlight>
                          <a:latin typeface="Calibri"/>
                          <a:ea typeface="Calibri"/>
                          <a:cs typeface="Times New Roman"/>
                        </a:rPr>
                        <a:t>TIPOLOGIE</a:t>
                      </a:r>
                      <a:r>
                        <a:rPr lang="en-US" sz="900" b="1" spc="-65">
                          <a:solidFill>
                            <a:schemeClr val="bg1"/>
                          </a:solidFill>
                          <a:effectLst/>
                          <a:highlight>
                            <a:srgbClr val="D3D3D3"/>
                          </a:highlight>
                          <a:latin typeface="Calibri"/>
                          <a:ea typeface="Calibri"/>
                          <a:cs typeface="Times New Roman"/>
                        </a:rPr>
                        <a:t> </a:t>
                      </a:r>
                      <a:r>
                        <a:rPr lang="en-US" sz="900" b="1" spc="-5">
                          <a:solidFill>
                            <a:schemeClr val="bg1"/>
                          </a:solidFill>
                          <a:effectLst/>
                          <a:highlight>
                            <a:srgbClr val="D3D3D3"/>
                          </a:highlight>
                          <a:latin typeface="Calibri"/>
                          <a:ea typeface="Calibri"/>
                          <a:cs typeface="Times New Roman"/>
                        </a:rPr>
                        <a:t>CONTRATTUALI</a:t>
                      </a:r>
                      <a:r>
                        <a:rPr lang="en-US" sz="900" b="1">
                          <a:solidFill>
                            <a:schemeClr val="bg1"/>
                          </a:solidFill>
                          <a:effectLst/>
                          <a:highlight>
                            <a:srgbClr val="D3D3D3"/>
                          </a:highlight>
                          <a:latin typeface="Calibri"/>
                          <a:ea typeface="Calibri"/>
                          <a:cs typeface="Times New Roman"/>
                        </a:rPr>
                        <a:t> 	</a:t>
                      </a:r>
                      <a:endParaRPr lang="it-IT" sz="8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t-IT"/>
                    </a:p>
                  </a:txBody>
                  <a:tcPr/>
                </a:tc>
              </a:tr>
              <a:tr h="275777">
                <a:tc vMerge="1">
                  <a:txBody>
                    <a:bodyPr/>
                    <a:lstStyle/>
                    <a:p>
                      <a:endParaRPr lang="it-IT"/>
                    </a:p>
                  </a:txBody>
                  <a:tcPr/>
                </a:tc>
                <a:tc>
                  <a:txBody>
                    <a:bodyPr/>
                    <a:lstStyle/>
                    <a:p>
                      <a:pPr marL="584200">
                        <a:spcBef>
                          <a:spcPts val="725"/>
                        </a:spcBef>
                        <a:spcAft>
                          <a:spcPts val="0"/>
                        </a:spcAft>
                      </a:pPr>
                      <a:r>
                        <a:rPr lang="en-US" sz="900" b="1" spc="-5">
                          <a:solidFill>
                            <a:schemeClr val="bg1"/>
                          </a:solidFill>
                          <a:effectLst/>
                          <a:latin typeface="Calibri"/>
                          <a:ea typeface="Calibri"/>
                          <a:cs typeface="Times New Roman"/>
                        </a:rPr>
                        <a:t>AMMESSE</a:t>
                      </a:r>
                      <a:r>
                        <a:rPr lang="en-US" sz="900" b="1" spc="-35">
                          <a:solidFill>
                            <a:schemeClr val="bg1"/>
                          </a:solidFill>
                          <a:effectLst/>
                          <a:latin typeface="Calibri"/>
                          <a:ea typeface="Calibri"/>
                          <a:cs typeface="Times New Roman"/>
                        </a:rPr>
                        <a:t> </a:t>
                      </a:r>
                      <a:r>
                        <a:rPr lang="en-US" sz="900" b="1">
                          <a:solidFill>
                            <a:schemeClr val="bg1"/>
                          </a:solidFill>
                          <a:effectLst/>
                          <a:latin typeface="Calibri"/>
                          <a:ea typeface="Calibri"/>
                          <a:cs typeface="Times New Roman"/>
                        </a:rPr>
                        <a:t>AL</a:t>
                      </a:r>
                      <a:r>
                        <a:rPr lang="en-US" sz="900" b="1" spc="-40">
                          <a:solidFill>
                            <a:schemeClr val="bg1"/>
                          </a:solidFill>
                          <a:effectLst/>
                          <a:latin typeface="Calibri"/>
                          <a:ea typeface="Calibri"/>
                          <a:cs typeface="Times New Roman"/>
                        </a:rPr>
                        <a:t> </a:t>
                      </a:r>
                      <a:r>
                        <a:rPr lang="en-US" sz="900" b="1" spc="-5">
                          <a:solidFill>
                            <a:schemeClr val="bg1"/>
                          </a:solidFill>
                          <a:effectLst/>
                          <a:latin typeface="Calibri"/>
                          <a:ea typeface="Calibri"/>
                          <a:cs typeface="Times New Roman"/>
                        </a:rPr>
                        <a:t>BONUS</a:t>
                      </a:r>
                      <a:endParaRPr lang="it-IT" sz="8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145415">
                        <a:spcBef>
                          <a:spcPts val="725"/>
                        </a:spcBef>
                        <a:spcAft>
                          <a:spcPts val="0"/>
                        </a:spcAft>
                      </a:pPr>
                      <a:r>
                        <a:rPr lang="en-US" sz="900" b="1" spc="-5">
                          <a:solidFill>
                            <a:schemeClr val="bg1"/>
                          </a:solidFill>
                          <a:effectLst/>
                          <a:latin typeface="Calibri"/>
                          <a:ea typeface="Calibri"/>
                          <a:cs typeface="Times New Roman"/>
                        </a:rPr>
                        <a:t>ESCLUSE</a:t>
                      </a:r>
                      <a:r>
                        <a:rPr lang="en-US" sz="900" b="1" spc="-35">
                          <a:solidFill>
                            <a:schemeClr val="bg1"/>
                          </a:solidFill>
                          <a:effectLst/>
                          <a:latin typeface="Calibri"/>
                          <a:ea typeface="Calibri"/>
                          <a:cs typeface="Times New Roman"/>
                        </a:rPr>
                        <a:t> </a:t>
                      </a:r>
                      <a:r>
                        <a:rPr lang="en-US" sz="900" b="1" spc="-5">
                          <a:solidFill>
                            <a:schemeClr val="bg1"/>
                          </a:solidFill>
                          <a:effectLst/>
                          <a:latin typeface="Calibri"/>
                          <a:ea typeface="Calibri"/>
                          <a:cs typeface="Times New Roman"/>
                        </a:rPr>
                        <a:t>DAL</a:t>
                      </a:r>
                      <a:r>
                        <a:rPr lang="en-US" sz="900" b="1" spc="-35">
                          <a:solidFill>
                            <a:schemeClr val="bg1"/>
                          </a:solidFill>
                          <a:effectLst/>
                          <a:latin typeface="Calibri"/>
                          <a:ea typeface="Calibri"/>
                          <a:cs typeface="Times New Roman"/>
                        </a:rPr>
                        <a:t> </a:t>
                      </a:r>
                      <a:r>
                        <a:rPr lang="en-US" sz="900" b="1" spc="-5">
                          <a:solidFill>
                            <a:schemeClr val="bg1"/>
                          </a:solidFill>
                          <a:effectLst/>
                          <a:latin typeface="Calibri"/>
                          <a:ea typeface="Calibri"/>
                          <a:cs typeface="Times New Roman"/>
                        </a:rPr>
                        <a:t>BONUS</a:t>
                      </a:r>
                      <a:endParaRPr lang="it-IT" sz="8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4423">
                <a:tc>
                  <a:txBody>
                    <a:bodyPr/>
                    <a:lstStyle/>
                    <a:p>
                      <a:pPr marL="367665">
                        <a:spcBef>
                          <a:spcPts val="280"/>
                        </a:spcBef>
                        <a:spcAft>
                          <a:spcPts val="0"/>
                        </a:spcAft>
                      </a:pPr>
                      <a:r>
                        <a:rPr lang="en-US" sz="900">
                          <a:solidFill>
                            <a:schemeClr val="bg1"/>
                          </a:solidFill>
                          <a:effectLst/>
                          <a:latin typeface="Calibri"/>
                          <a:ea typeface="Calibri"/>
                          <a:cs typeface="Times New Roman"/>
                        </a:rPr>
                        <a:t>Abruzzo</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spcAft>
                          <a:spcPts val="0"/>
                        </a:spcAft>
                      </a:pPr>
                      <a:r>
                        <a:rPr lang="en-US"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en-US"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en-US"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en-US"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marL="342900" marR="36195" lvl="0" indent="-342900" algn="just">
                        <a:spcBef>
                          <a:spcPts val="930"/>
                        </a:spcBef>
                        <a:spcAft>
                          <a:spcPts val="0"/>
                        </a:spcAft>
                        <a:buSzPts val="1200"/>
                        <a:buFont typeface="Symbol"/>
                        <a:buChar char=""/>
                        <a:tabLst>
                          <a:tab pos="176530" algn="l"/>
                        </a:tabLst>
                      </a:pPr>
                      <a:r>
                        <a:rPr lang="it-IT" sz="900" dirty="0">
                          <a:solidFill>
                            <a:schemeClr val="bg1"/>
                          </a:solidFill>
                          <a:effectLst/>
                          <a:latin typeface="Calibri"/>
                          <a:ea typeface="Symbol"/>
                          <a:cs typeface="Times New Roman"/>
                        </a:rPr>
                        <a:t>a</a:t>
                      </a:r>
                      <a:r>
                        <a:rPr lang="it-IT" sz="900" spc="225" dirty="0">
                          <a:solidFill>
                            <a:schemeClr val="bg1"/>
                          </a:solidFill>
                          <a:effectLst/>
                          <a:latin typeface="Calibri"/>
                          <a:ea typeface="Symbol"/>
                          <a:cs typeface="Times New Roman"/>
                        </a:rPr>
                        <a:t> </a:t>
                      </a:r>
                      <a:r>
                        <a:rPr lang="it-IT" sz="900" dirty="0">
                          <a:solidFill>
                            <a:schemeClr val="bg1"/>
                          </a:solidFill>
                          <a:effectLst/>
                          <a:latin typeface="Calibri"/>
                          <a:ea typeface="Symbol"/>
                          <a:cs typeface="Times New Roman"/>
                        </a:rPr>
                        <a:t>tempo</a:t>
                      </a:r>
                      <a:r>
                        <a:rPr lang="it-IT" sz="900" spc="22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indeterminato,</a:t>
                      </a:r>
                      <a:r>
                        <a:rPr lang="it-IT" sz="900" spc="22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anche</a:t>
                      </a:r>
                      <a:r>
                        <a:rPr lang="it-IT" sz="900" spc="12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apprendistato</a:t>
                      </a:r>
                      <a:r>
                        <a:rPr lang="it-IT" sz="900" spc="9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professionalizzante,</a:t>
                      </a:r>
                      <a:r>
                        <a:rPr lang="it-IT" sz="900" spc="235" dirty="0">
                          <a:solidFill>
                            <a:schemeClr val="bg1"/>
                          </a:solidFill>
                          <a:effectLst/>
                          <a:latin typeface="Calibri"/>
                          <a:ea typeface="Symbol"/>
                          <a:cs typeface="Times New Roman"/>
                        </a:rPr>
                        <a:t> </a:t>
                      </a:r>
                      <a:r>
                        <a:rPr lang="it-IT" sz="900" dirty="0">
                          <a:solidFill>
                            <a:schemeClr val="bg1"/>
                          </a:solidFill>
                          <a:effectLst/>
                          <a:latin typeface="Calibri"/>
                          <a:ea typeface="Symbol"/>
                          <a:cs typeface="Times New Roman"/>
                        </a:rPr>
                        <a:t>anche</a:t>
                      </a:r>
                      <a:r>
                        <a:rPr lang="it-IT" sz="900" spc="-25" dirty="0">
                          <a:solidFill>
                            <a:schemeClr val="bg1"/>
                          </a:solidFill>
                          <a:effectLst/>
                          <a:latin typeface="Calibri"/>
                          <a:ea typeface="Symbol"/>
                          <a:cs typeface="Times New Roman"/>
                        </a:rPr>
                        <a:t> </a:t>
                      </a:r>
                      <a:r>
                        <a:rPr lang="it-IT" sz="900" spc="-10" dirty="0">
                          <a:solidFill>
                            <a:schemeClr val="bg1"/>
                          </a:solidFill>
                          <a:effectLst/>
                          <a:latin typeface="Calibri"/>
                          <a:ea typeface="Symbol"/>
                          <a:cs typeface="Times New Roman"/>
                        </a:rPr>
                        <a:t>in</a:t>
                      </a:r>
                      <a:r>
                        <a:rPr lang="it-IT" sz="900" spc="-1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somministrazione;</a:t>
                      </a:r>
                      <a:endParaRPr lang="it-IT" sz="800" dirty="0">
                        <a:solidFill>
                          <a:schemeClr val="bg1"/>
                        </a:solidFill>
                        <a:effectLst/>
                        <a:latin typeface="Calibri"/>
                        <a:ea typeface="Symbol"/>
                        <a:cs typeface="Times New Roman"/>
                      </a:endParaRPr>
                    </a:p>
                    <a:p>
                      <a:pPr marL="342900" marR="36195" lvl="0" indent="-342900" algn="just">
                        <a:spcAft>
                          <a:spcPts val="0"/>
                        </a:spcAft>
                        <a:buSzPts val="1200"/>
                        <a:buFont typeface="Symbol"/>
                        <a:buChar char=""/>
                        <a:tabLst>
                          <a:tab pos="176530" algn="l"/>
                        </a:tabLst>
                      </a:pPr>
                      <a:r>
                        <a:rPr lang="it-IT" sz="900" dirty="0">
                          <a:solidFill>
                            <a:schemeClr val="bg1"/>
                          </a:solidFill>
                          <a:effectLst/>
                          <a:latin typeface="Calibri"/>
                          <a:ea typeface="Symbol"/>
                          <a:cs typeface="Times New Roman"/>
                        </a:rPr>
                        <a:t>a</a:t>
                      </a:r>
                      <a:r>
                        <a:rPr lang="it-IT" sz="900" spc="155" dirty="0">
                          <a:solidFill>
                            <a:schemeClr val="bg1"/>
                          </a:solidFill>
                          <a:effectLst/>
                          <a:latin typeface="Calibri"/>
                          <a:ea typeface="Symbol"/>
                          <a:cs typeface="Times New Roman"/>
                        </a:rPr>
                        <a:t> </a:t>
                      </a:r>
                      <a:r>
                        <a:rPr lang="it-IT" sz="900" dirty="0">
                          <a:solidFill>
                            <a:schemeClr val="bg1"/>
                          </a:solidFill>
                          <a:effectLst/>
                          <a:latin typeface="Calibri"/>
                          <a:ea typeface="Symbol"/>
                          <a:cs typeface="Times New Roman"/>
                        </a:rPr>
                        <a:t>tempo</a:t>
                      </a:r>
                      <a:r>
                        <a:rPr lang="it-IT" sz="900" spc="14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determinato</a:t>
                      </a:r>
                      <a:r>
                        <a:rPr lang="it-IT" sz="900" spc="14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per</a:t>
                      </a:r>
                      <a:r>
                        <a:rPr lang="it-IT" sz="900" spc="160" dirty="0">
                          <a:solidFill>
                            <a:schemeClr val="bg1"/>
                          </a:solidFill>
                          <a:effectLst/>
                          <a:latin typeface="Calibri"/>
                          <a:ea typeface="Symbol"/>
                          <a:cs typeface="Times New Roman"/>
                        </a:rPr>
                        <a:t> </a:t>
                      </a:r>
                      <a:r>
                        <a:rPr lang="it-IT" sz="900" dirty="0">
                          <a:solidFill>
                            <a:schemeClr val="bg1"/>
                          </a:solidFill>
                          <a:effectLst/>
                          <a:latin typeface="Calibri"/>
                          <a:ea typeface="Symbol"/>
                          <a:cs typeface="Times New Roman"/>
                        </a:rPr>
                        <a:t>almeno</a:t>
                      </a:r>
                      <a:r>
                        <a:rPr lang="it-IT" sz="900" spc="145" dirty="0">
                          <a:solidFill>
                            <a:schemeClr val="bg1"/>
                          </a:solidFill>
                          <a:effectLst/>
                          <a:latin typeface="Calibri"/>
                          <a:ea typeface="Symbol"/>
                          <a:cs typeface="Times New Roman"/>
                        </a:rPr>
                        <a:t> </a:t>
                      </a:r>
                      <a:r>
                        <a:rPr lang="it-IT" sz="900" dirty="0">
                          <a:solidFill>
                            <a:schemeClr val="bg1"/>
                          </a:solidFill>
                          <a:effectLst/>
                          <a:latin typeface="Calibri"/>
                          <a:ea typeface="Symbol"/>
                          <a:cs typeface="Times New Roman"/>
                        </a:rPr>
                        <a:t>6</a:t>
                      </a:r>
                      <a:r>
                        <a:rPr lang="it-IT" sz="900" spc="120"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mesi</a:t>
                      </a:r>
                      <a:r>
                        <a:rPr lang="it-IT" sz="900" spc="155" dirty="0">
                          <a:solidFill>
                            <a:schemeClr val="bg1"/>
                          </a:solidFill>
                          <a:effectLst/>
                          <a:latin typeface="Calibri"/>
                          <a:ea typeface="Symbol"/>
                          <a:cs typeface="Times New Roman"/>
                        </a:rPr>
                        <a:t> </a:t>
                      </a:r>
                      <a:r>
                        <a:rPr lang="it-IT" sz="900" dirty="0">
                          <a:solidFill>
                            <a:schemeClr val="bg1"/>
                          </a:solidFill>
                          <a:effectLst/>
                          <a:latin typeface="Calibri"/>
                          <a:ea typeface="Symbol"/>
                          <a:cs typeface="Times New Roman"/>
                        </a:rPr>
                        <a:t>(anche</a:t>
                      </a:r>
                      <a:r>
                        <a:rPr lang="it-IT" sz="900" spc="155" dirty="0">
                          <a:solidFill>
                            <a:schemeClr val="bg1"/>
                          </a:solidFill>
                          <a:effectLst/>
                          <a:latin typeface="Calibri"/>
                          <a:ea typeface="Symbol"/>
                          <a:cs typeface="Times New Roman"/>
                        </a:rPr>
                        <a:t> </a:t>
                      </a:r>
                      <a:r>
                        <a:rPr lang="it-IT" sz="900" dirty="0">
                          <a:solidFill>
                            <a:schemeClr val="bg1"/>
                          </a:solidFill>
                          <a:effectLst/>
                          <a:latin typeface="Calibri"/>
                          <a:ea typeface="Symbol"/>
                          <a:cs typeface="Times New Roman"/>
                        </a:rPr>
                        <a:t>a</a:t>
                      </a:r>
                      <a:r>
                        <a:rPr lang="it-IT" sz="900" spc="15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seguito</a:t>
                      </a:r>
                      <a:r>
                        <a:rPr lang="it-IT" sz="900" spc="15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di</a:t>
                      </a:r>
                      <a:r>
                        <a:rPr lang="it-IT" sz="900" spc="15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proroghe),</a:t>
                      </a:r>
                      <a:r>
                        <a:rPr lang="it-IT" sz="900" spc="115" dirty="0">
                          <a:solidFill>
                            <a:schemeClr val="bg1"/>
                          </a:solidFill>
                          <a:effectLst/>
                          <a:latin typeface="Calibri"/>
                          <a:ea typeface="Symbol"/>
                          <a:cs typeface="Times New Roman"/>
                        </a:rPr>
                        <a:t> </a:t>
                      </a:r>
                      <a:r>
                        <a:rPr lang="it-IT" sz="900" dirty="0">
                          <a:solidFill>
                            <a:schemeClr val="bg1"/>
                          </a:solidFill>
                          <a:effectLst/>
                          <a:latin typeface="Calibri"/>
                          <a:ea typeface="Symbol"/>
                          <a:cs typeface="Times New Roman"/>
                        </a:rPr>
                        <a:t>anche</a:t>
                      </a:r>
                      <a:r>
                        <a:rPr lang="it-IT" sz="900" spc="-25" dirty="0">
                          <a:solidFill>
                            <a:schemeClr val="bg1"/>
                          </a:solidFill>
                          <a:effectLst/>
                          <a:latin typeface="Calibri"/>
                          <a:ea typeface="Symbol"/>
                          <a:cs typeface="Times New Roman"/>
                        </a:rPr>
                        <a:t> </a:t>
                      </a:r>
                      <a:r>
                        <a:rPr lang="it-IT" sz="900" spc="-10" dirty="0">
                          <a:solidFill>
                            <a:schemeClr val="bg1"/>
                          </a:solidFill>
                          <a:effectLst/>
                          <a:latin typeface="Calibri"/>
                          <a:ea typeface="Symbol"/>
                          <a:cs typeface="Times New Roman"/>
                        </a:rPr>
                        <a:t>in</a:t>
                      </a:r>
                      <a:r>
                        <a:rPr lang="it-IT" sz="900" spc="-15" dirty="0">
                          <a:solidFill>
                            <a:schemeClr val="bg1"/>
                          </a:solidFill>
                          <a:effectLst/>
                          <a:latin typeface="Calibri"/>
                          <a:ea typeface="Symbol"/>
                          <a:cs typeface="Times New Roman"/>
                        </a:rPr>
                        <a:t> </a:t>
                      </a:r>
                      <a:r>
                        <a:rPr lang="it-IT" sz="900" spc="-5" dirty="0">
                          <a:solidFill>
                            <a:schemeClr val="bg1"/>
                          </a:solidFill>
                          <a:effectLst/>
                          <a:latin typeface="Calibri"/>
                          <a:ea typeface="Symbol"/>
                          <a:cs typeface="Times New Roman"/>
                        </a:rPr>
                        <a:t>somministrazione;</a:t>
                      </a:r>
                      <a:endParaRPr lang="it-IT" sz="800" dirty="0">
                        <a:solidFill>
                          <a:schemeClr val="bg1"/>
                        </a:solidFill>
                        <a:effectLst/>
                        <a:latin typeface="Calibri"/>
                        <a:ea typeface="Symbol"/>
                        <a:cs typeface="Times New Roman"/>
                      </a:endParaRPr>
                    </a:p>
                    <a:p>
                      <a:pPr marL="342900" marR="36195" lvl="0" indent="-342900" algn="just">
                        <a:spcAft>
                          <a:spcPts val="0"/>
                        </a:spcAft>
                        <a:buSzPts val="1200"/>
                        <a:buFont typeface="Symbol"/>
                        <a:buChar char=""/>
                        <a:tabLst>
                          <a:tab pos="176530" algn="l"/>
                          <a:tab pos="1132840" algn="l"/>
                          <a:tab pos="2390140" algn="l"/>
                        </a:tabLst>
                      </a:pPr>
                      <a:r>
                        <a:rPr lang="it-IT" sz="900" spc="-5" dirty="0">
                          <a:solidFill>
                            <a:schemeClr val="bg1"/>
                          </a:solidFill>
                          <a:effectLst/>
                          <a:latin typeface="Calibri"/>
                          <a:ea typeface="Calibri"/>
                          <a:cs typeface="Calibri"/>
                        </a:rPr>
                        <a:t>part-time	indeterminato	</a:t>
                      </a:r>
                      <a:r>
                        <a:rPr lang="it-IT" sz="900" dirty="0">
                          <a:solidFill>
                            <a:schemeClr val="bg1"/>
                          </a:solidFill>
                          <a:effectLst/>
                          <a:latin typeface="Calibri"/>
                          <a:ea typeface="Calibri"/>
                          <a:cs typeface="Calibri"/>
                        </a:rPr>
                        <a:t>o</a:t>
                      </a:r>
                      <a:r>
                        <a:rPr lang="it-IT" sz="900" spc="135"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determinato,</a:t>
                      </a:r>
                      <a:r>
                        <a:rPr lang="it-IT" sz="900" spc="190"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con</a:t>
                      </a:r>
                      <a:r>
                        <a:rPr lang="it-IT" sz="900" spc="195"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prestazione</a:t>
                      </a:r>
                      <a:r>
                        <a:rPr lang="it-IT" sz="900" spc="195"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pari</a:t>
                      </a:r>
                      <a:r>
                        <a:rPr lang="it-IT" sz="900" spc="195" dirty="0">
                          <a:solidFill>
                            <a:schemeClr val="bg1"/>
                          </a:solidFill>
                          <a:effectLst/>
                          <a:latin typeface="Calibri"/>
                          <a:ea typeface="Calibri"/>
                          <a:cs typeface="Calibri"/>
                        </a:rPr>
                        <a:t> </a:t>
                      </a:r>
                      <a:r>
                        <a:rPr lang="it-IT" sz="900" dirty="0">
                          <a:solidFill>
                            <a:schemeClr val="bg1"/>
                          </a:solidFill>
                          <a:effectLst/>
                          <a:latin typeface="Calibri"/>
                          <a:ea typeface="Calibri"/>
                          <a:cs typeface="Calibri"/>
                        </a:rPr>
                        <a:t>almeno</a:t>
                      </a:r>
                      <a:r>
                        <a:rPr lang="it-IT" sz="900" spc="190" dirty="0">
                          <a:solidFill>
                            <a:schemeClr val="bg1"/>
                          </a:solidFill>
                          <a:effectLst/>
                          <a:latin typeface="Calibri"/>
                          <a:ea typeface="Calibri"/>
                          <a:cs typeface="Calibri"/>
                        </a:rPr>
                        <a:t> </a:t>
                      </a:r>
                      <a:r>
                        <a:rPr lang="it-IT" sz="900" dirty="0">
                          <a:solidFill>
                            <a:schemeClr val="bg1"/>
                          </a:solidFill>
                          <a:effectLst/>
                          <a:latin typeface="Calibri"/>
                          <a:ea typeface="Calibri"/>
                          <a:cs typeface="Calibri"/>
                        </a:rPr>
                        <a:t>al</a:t>
                      </a:r>
                      <a:r>
                        <a:rPr lang="it-IT" sz="900" spc="205" dirty="0">
                          <a:solidFill>
                            <a:schemeClr val="bg1"/>
                          </a:solidFill>
                          <a:effectLst/>
                          <a:latin typeface="Calibri"/>
                          <a:ea typeface="Calibri"/>
                          <a:cs typeface="Calibri"/>
                        </a:rPr>
                        <a:t> </a:t>
                      </a:r>
                      <a:r>
                        <a:rPr lang="it-IT" sz="900" dirty="0">
                          <a:solidFill>
                            <a:schemeClr val="bg1"/>
                          </a:solidFill>
                          <a:effectLst/>
                          <a:latin typeface="Calibri"/>
                          <a:ea typeface="Calibri"/>
                          <a:cs typeface="Calibri"/>
                        </a:rPr>
                        <a:t>60%</a:t>
                      </a:r>
                      <a:r>
                        <a:rPr lang="it-IT" sz="900" spc="185"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dell’orario</a:t>
                      </a:r>
                      <a:r>
                        <a:rPr lang="it-IT" sz="900" spc="205"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ordinario</a:t>
                      </a:r>
                      <a:r>
                        <a:rPr lang="it-IT" sz="900" spc="115" dirty="0">
                          <a:solidFill>
                            <a:schemeClr val="bg1"/>
                          </a:solidFill>
                          <a:effectLst/>
                          <a:latin typeface="Calibri"/>
                          <a:ea typeface="Calibri"/>
                          <a:cs typeface="Calibri"/>
                        </a:rPr>
                        <a:t> </a:t>
                      </a:r>
                      <a:r>
                        <a:rPr lang="it-IT" sz="900" dirty="0">
                          <a:solidFill>
                            <a:schemeClr val="bg1"/>
                          </a:solidFill>
                          <a:effectLst/>
                          <a:latin typeface="Calibri"/>
                          <a:ea typeface="Calibri"/>
                          <a:cs typeface="Calibri"/>
                        </a:rPr>
                        <a:t>di</a:t>
                      </a:r>
                      <a:r>
                        <a:rPr lang="it-IT" sz="900" spc="85"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lavoro</a:t>
                      </a:r>
                      <a:r>
                        <a:rPr lang="it-IT" sz="900" spc="95"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del</a:t>
                      </a:r>
                      <a:r>
                        <a:rPr lang="it-IT" sz="900" spc="85"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full-time</a:t>
                      </a:r>
                      <a:r>
                        <a:rPr lang="it-IT" sz="900" spc="90"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del</a:t>
                      </a:r>
                      <a:r>
                        <a:rPr lang="it-IT" sz="900" spc="90" dirty="0">
                          <a:solidFill>
                            <a:schemeClr val="bg1"/>
                          </a:solidFill>
                          <a:effectLst/>
                          <a:latin typeface="Calibri"/>
                          <a:ea typeface="Calibri"/>
                          <a:cs typeface="Calibri"/>
                        </a:rPr>
                        <a:t> </a:t>
                      </a:r>
                      <a:r>
                        <a:rPr lang="it-IT" sz="900" spc="-5" dirty="0">
                          <a:solidFill>
                            <a:schemeClr val="bg1"/>
                          </a:solidFill>
                          <a:effectLst/>
                          <a:latin typeface="Calibri"/>
                          <a:ea typeface="Calibri"/>
                          <a:cs typeface="Calibri"/>
                        </a:rPr>
                        <a:t>lavoratore</a:t>
                      </a:r>
                      <a:r>
                        <a:rPr lang="it-IT" sz="900" spc="155" dirty="0">
                          <a:solidFill>
                            <a:schemeClr val="bg1"/>
                          </a:solidFill>
                          <a:effectLst/>
                          <a:latin typeface="Calibri"/>
                          <a:ea typeface="Calibri"/>
                          <a:cs typeface="Calibri"/>
                        </a:rPr>
                        <a:t> </a:t>
                      </a:r>
                      <a:r>
                        <a:rPr lang="it-IT" sz="900" dirty="0">
                          <a:solidFill>
                            <a:schemeClr val="bg1"/>
                          </a:solidFill>
                          <a:effectLst/>
                          <a:latin typeface="Calibri"/>
                          <a:ea typeface="Calibri"/>
                          <a:cs typeface="Calibri"/>
                        </a:rPr>
                        <a:t>già </a:t>
                      </a:r>
                      <a:r>
                        <a:rPr lang="it-IT" sz="900" spc="-5" dirty="0">
                          <a:solidFill>
                            <a:schemeClr val="bg1"/>
                          </a:solidFill>
                          <a:effectLst/>
                          <a:latin typeface="Calibri"/>
                          <a:ea typeface="Calibri"/>
                          <a:cs typeface="Calibri"/>
                        </a:rPr>
                        <a:t>socio</a:t>
                      </a:r>
                      <a:endParaRPr lang="it-IT" sz="800" dirty="0">
                        <a:solidFill>
                          <a:schemeClr val="bg1"/>
                        </a:solidFill>
                        <a:effectLst/>
                        <a:latin typeface="Calibri"/>
                        <a:ea typeface="Symbo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7">
                  <a:txBody>
                    <a:bodyPr/>
                    <a:lstStyle/>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a:spcAft>
                          <a:spcPts val="0"/>
                        </a:spcAft>
                      </a:pPr>
                      <a:r>
                        <a:rPr lang="it-IT" sz="9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marL="342900" marR="194310" lvl="0" indent="-342900">
                        <a:spcBef>
                          <a:spcPts val="940"/>
                        </a:spcBef>
                        <a:spcAft>
                          <a:spcPts val="0"/>
                        </a:spcAft>
                        <a:buSzPts val="1200"/>
                        <a:buFont typeface="Symbol"/>
                        <a:buChar char=""/>
                        <a:tabLst>
                          <a:tab pos="177800" algn="l"/>
                        </a:tabLst>
                      </a:pPr>
                      <a:r>
                        <a:rPr lang="en-US" sz="900" spc="-5" dirty="0" err="1">
                          <a:solidFill>
                            <a:schemeClr val="bg1"/>
                          </a:solidFill>
                          <a:effectLst/>
                          <a:latin typeface="Calibri"/>
                          <a:ea typeface="Symbol"/>
                          <a:cs typeface="Times New Roman"/>
                        </a:rPr>
                        <a:t>apprendistato</a:t>
                      </a:r>
                      <a:r>
                        <a:rPr lang="en-US" sz="900" spc="-20" dirty="0">
                          <a:solidFill>
                            <a:schemeClr val="bg1"/>
                          </a:solidFill>
                          <a:effectLst/>
                          <a:latin typeface="Calibri"/>
                          <a:ea typeface="Symbol"/>
                          <a:cs typeface="Times New Roman"/>
                        </a:rPr>
                        <a:t> </a:t>
                      </a:r>
                      <a:r>
                        <a:rPr lang="en-US" sz="900" spc="-5" dirty="0">
                          <a:solidFill>
                            <a:schemeClr val="bg1"/>
                          </a:solidFill>
                          <a:effectLst/>
                          <a:latin typeface="Calibri"/>
                          <a:ea typeface="Symbol"/>
                          <a:cs typeface="Times New Roman"/>
                        </a:rPr>
                        <a:t>non</a:t>
                      </a:r>
                      <a:r>
                        <a:rPr lang="en-US" sz="900" spc="125" dirty="0">
                          <a:solidFill>
                            <a:schemeClr val="bg1"/>
                          </a:solidFill>
                          <a:effectLst/>
                          <a:latin typeface="Calibri"/>
                          <a:ea typeface="Symbol"/>
                          <a:cs typeface="Times New Roman"/>
                        </a:rPr>
                        <a:t> </a:t>
                      </a:r>
                      <a:r>
                        <a:rPr lang="en-US" sz="900" spc="-5" dirty="0" err="1">
                          <a:solidFill>
                            <a:schemeClr val="bg1"/>
                          </a:solidFill>
                          <a:effectLst/>
                          <a:latin typeface="Calibri"/>
                          <a:ea typeface="Symbol"/>
                          <a:cs typeface="Times New Roman"/>
                        </a:rPr>
                        <a:t>professionalizzante</a:t>
                      </a:r>
                      <a:r>
                        <a:rPr lang="en-US" sz="900" spc="-5" dirty="0">
                          <a:solidFill>
                            <a:schemeClr val="bg1"/>
                          </a:solidFill>
                          <a:effectLst/>
                          <a:latin typeface="Calibri"/>
                          <a:ea typeface="Symbol"/>
                          <a:cs typeface="Times New Roman"/>
                        </a:rPr>
                        <a:t>,</a:t>
                      </a:r>
                      <a:endParaRPr lang="it-IT" sz="800" dirty="0">
                        <a:solidFill>
                          <a:schemeClr val="bg1"/>
                        </a:solidFill>
                        <a:effectLst/>
                        <a:latin typeface="Calibri"/>
                        <a:ea typeface="Symbol"/>
                        <a:cs typeface="Times New Roman"/>
                      </a:endParaRPr>
                    </a:p>
                    <a:p>
                      <a:pPr marL="342900" lvl="0" indent="-342900">
                        <a:lnSpc>
                          <a:spcPts val="1525"/>
                        </a:lnSpc>
                        <a:spcAft>
                          <a:spcPts val="0"/>
                        </a:spcAft>
                        <a:buSzPts val="1200"/>
                        <a:buFont typeface="Symbol"/>
                        <a:buChar char=""/>
                        <a:tabLst>
                          <a:tab pos="177800" algn="l"/>
                        </a:tabLst>
                      </a:pPr>
                      <a:r>
                        <a:rPr lang="en-US" sz="900" spc="-5" dirty="0" err="1">
                          <a:solidFill>
                            <a:schemeClr val="bg1"/>
                          </a:solidFill>
                          <a:effectLst/>
                          <a:latin typeface="Calibri"/>
                          <a:ea typeface="Symbol"/>
                          <a:cs typeface="Times New Roman"/>
                        </a:rPr>
                        <a:t>lavoro</a:t>
                      </a:r>
                      <a:r>
                        <a:rPr lang="en-US" sz="900" spc="-30" dirty="0">
                          <a:solidFill>
                            <a:schemeClr val="bg1"/>
                          </a:solidFill>
                          <a:effectLst/>
                          <a:latin typeface="Calibri"/>
                          <a:ea typeface="Symbol"/>
                          <a:cs typeface="Times New Roman"/>
                        </a:rPr>
                        <a:t> </a:t>
                      </a:r>
                      <a:r>
                        <a:rPr lang="en-US" sz="900" spc="-5" dirty="0" err="1">
                          <a:solidFill>
                            <a:schemeClr val="bg1"/>
                          </a:solidFill>
                          <a:effectLst/>
                          <a:latin typeface="Calibri"/>
                          <a:ea typeface="Symbol"/>
                          <a:cs typeface="Times New Roman"/>
                        </a:rPr>
                        <a:t>domestico</a:t>
                      </a:r>
                      <a:r>
                        <a:rPr lang="en-US" sz="900" spc="-5" dirty="0">
                          <a:solidFill>
                            <a:schemeClr val="bg1"/>
                          </a:solidFill>
                          <a:effectLst/>
                          <a:latin typeface="Calibri"/>
                          <a:ea typeface="Symbol"/>
                          <a:cs typeface="Times New Roman"/>
                        </a:rPr>
                        <a:t>,</a:t>
                      </a:r>
                      <a:endParaRPr lang="it-IT" sz="800" dirty="0">
                        <a:solidFill>
                          <a:schemeClr val="bg1"/>
                        </a:solidFill>
                        <a:effectLst/>
                        <a:latin typeface="Calibri"/>
                        <a:ea typeface="Symbol"/>
                        <a:cs typeface="Times New Roman"/>
                      </a:endParaRPr>
                    </a:p>
                    <a:p>
                      <a:pPr marL="342900" lvl="0" indent="-342900">
                        <a:lnSpc>
                          <a:spcPts val="1525"/>
                        </a:lnSpc>
                        <a:spcBef>
                          <a:spcPts val="5"/>
                        </a:spcBef>
                        <a:spcAft>
                          <a:spcPts val="0"/>
                        </a:spcAft>
                        <a:buSzPts val="1200"/>
                        <a:buFont typeface="Symbol"/>
                        <a:buChar char=""/>
                        <a:tabLst>
                          <a:tab pos="177800" algn="l"/>
                        </a:tabLst>
                      </a:pPr>
                      <a:r>
                        <a:rPr lang="en-US" sz="900" spc="-5" dirty="0" err="1">
                          <a:solidFill>
                            <a:schemeClr val="bg1"/>
                          </a:solidFill>
                          <a:effectLst/>
                          <a:latin typeface="Calibri"/>
                          <a:ea typeface="Symbol"/>
                          <a:cs typeface="Times New Roman"/>
                        </a:rPr>
                        <a:t>lavoro</a:t>
                      </a:r>
                      <a:r>
                        <a:rPr lang="en-US" sz="900" spc="-25" dirty="0">
                          <a:solidFill>
                            <a:schemeClr val="bg1"/>
                          </a:solidFill>
                          <a:effectLst/>
                          <a:latin typeface="Calibri"/>
                          <a:ea typeface="Symbol"/>
                          <a:cs typeface="Times New Roman"/>
                        </a:rPr>
                        <a:t> </a:t>
                      </a:r>
                      <a:r>
                        <a:rPr lang="en-US" sz="900" dirty="0">
                          <a:solidFill>
                            <a:schemeClr val="bg1"/>
                          </a:solidFill>
                          <a:effectLst/>
                          <a:latin typeface="Calibri"/>
                          <a:ea typeface="Symbol"/>
                          <a:cs typeface="Times New Roman"/>
                        </a:rPr>
                        <a:t>a</a:t>
                      </a:r>
                      <a:r>
                        <a:rPr lang="en-US" sz="900" spc="-30" dirty="0">
                          <a:solidFill>
                            <a:schemeClr val="bg1"/>
                          </a:solidFill>
                          <a:effectLst/>
                          <a:latin typeface="Calibri"/>
                          <a:ea typeface="Symbol"/>
                          <a:cs typeface="Times New Roman"/>
                        </a:rPr>
                        <a:t> </a:t>
                      </a:r>
                      <a:r>
                        <a:rPr lang="en-US" sz="900" spc="-5" dirty="0" err="1">
                          <a:solidFill>
                            <a:schemeClr val="bg1"/>
                          </a:solidFill>
                          <a:effectLst/>
                          <a:latin typeface="Calibri"/>
                          <a:ea typeface="Symbol"/>
                          <a:cs typeface="Times New Roman"/>
                        </a:rPr>
                        <a:t>chiamata</a:t>
                      </a:r>
                      <a:r>
                        <a:rPr lang="en-US" sz="900" spc="-5" dirty="0">
                          <a:solidFill>
                            <a:schemeClr val="bg1"/>
                          </a:solidFill>
                          <a:effectLst/>
                          <a:latin typeface="Calibri"/>
                          <a:ea typeface="Symbol"/>
                          <a:cs typeface="Times New Roman"/>
                        </a:rPr>
                        <a:t>,</a:t>
                      </a:r>
                      <a:endParaRPr lang="it-IT" sz="800" dirty="0">
                        <a:solidFill>
                          <a:schemeClr val="bg1"/>
                        </a:solidFill>
                        <a:effectLst/>
                        <a:latin typeface="Calibri"/>
                        <a:ea typeface="Symbol"/>
                        <a:cs typeface="Times New Roman"/>
                      </a:endParaRPr>
                    </a:p>
                    <a:p>
                      <a:pPr marL="342900" lvl="0" indent="-342900">
                        <a:lnSpc>
                          <a:spcPts val="1525"/>
                        </a:lnSpc>
                        <a:spcAft>
                          <a:spcPts val="0"/>
                        </a:spcAft>
                        <a:buSzPts val="1200"/>
                        <a:buFont typeface="Symbol"/>
                        <a:buChar char=""/>
                        <a:tabLst>
                          <a:tab pos="177800" algn="l"/>
                        </a:tabLst>
                      </a:pPr>
                      <a:r>
                        <a:rPr lang="en-US" sz="900" spc="-5" dirty="0" err="1">
                          <a:solidFill>
                            <a:schemeClr val="bg1"/>
                          </a:solidFill>
                          <a:effectLst/>
                          <a:latin typeface="Calibri"/>
                          <a:ea typeface="Symbol"/>
                          <a:cs typeface="Times New Roman"/>
                        </a:rPr>
                        <a:t>lavoro</a:t>
                      </a:r>
                      <a:r>
                        <a:rPr lang="en-US" sz="900" spc="-20" dirty="0">
                          <a:solidFill>
                            <a:schemeClr val="bg1"/>
                          </a:solidFill>
                          <a:effectLst/>
                          <a:latin typeface="Calibri"/>
                          <a:ea typeface="Symbol"/>
                          <a:cs typeface="Times New Roman"/>
                        </a:rPr>
                        <a:t> </a:t>
                      </a:r>
                      <a:r>
                        <a:rPr lang="en-US" sz="900" spc="-5" dirty="0" err="1">
                          <a:solidFill>
                            <a:schemeClr val="bg1"/>
                          </a:solidFill>
                          <a:effectLst/>
                          <a:latin typeface="Calibri"/>
                          <a:ea typeface="Symbol"/>
                          <a:cs typeface="Times New Roman"/>
                        </a:rPr>
                        <a:t>ripartito</a:t>
                      </a:r>
                      <a:r>
                        <a:rPr lang="en-US" sz="900" spc="-20" dirty="0">
                          <a:solidFill>
                            <a:schemeClr val="bg1"/>
                          </a:solidFill>
                          <a:effectLst/>
                          <a:latin typeface="Calibri"/>
                          <a:ea typeface="Symbol"/>
                          <a:cs typeface="Times New Roman"/>
                        </a:rPr>
                        <a:t> </a:t>
                      </a:r>
                      <a:r>
                        <a:rPr lang="en-US" sz="900" dirty="0">
                          <a:solidFill>
                            <a:schemeClr val="bg1"/>
                          </a:solidFill>
                          <a:effectLst/>
                          <a:latin typeface="Calibri"/>
                          <a:ea typeface="Symbol"/>
                          <a:cs typeface="Times New Roman"/>
                        </a:rPr>
                        <a:t>e</a:t>
                      </a:r>
                      <a:endParaRPr lang="it-IT" sz="800" dirty="0">
                        <a:solidFill>
                          <a:schemeClr val="bg1"/>
                        </a:solidFill>
                        <a:effectLst/>
                        <a:latin typeface="Calibri"/>
                        <a:ea typeface="Symbol"/>
                        <a:cs typeface="Times New Roman"/>
                      </a:endParaRPr>
                    </a:p>
                    <a:p>
                      <a:pPr marL="342900" lvl="0" indent="-342900">
                        <a:spcBef>
                          <a:spcPts val="5"/>
                        </a:spcBef>
                        <a:spcAft>
                          <a:spcPts val="0"/>
                        </a:spcAft>
                        <a:buSzPts val="1200"/>
                        <a:buFont typeface="Symbol"/>
                        <a:buChar char=""/>
                        <a:tabLst>
                          <a:tab pos="177800" algn="l"/>
                        </a:tabLst>
                      </a:pPr>
                      <a:r>
                        <a:rPr lang="en-US" sz="900" spc="-5" dirty="0" err="1">
                          <a:solidFill>
                            <a:schemeClr val="bg1"/>
                          </a:solidFill>
                          <a:effectLst/>
                          <a:latin typeface="Calibri"/>
                          <a:ea typeface="Symbol"/>
                          <a:cs typeface="Times New Roman"/>
                        </a:rPr>
                        <a:t>lavoro</a:t>
                      </a:r>
                      <a:r>
                        <a:rPr lang="en-US" sz="900" spc="-35" dirty="0">
                          <a:solidFill>
                            <a:schemeClr val="bg1"/>
                          </a:solidFill>
                          <a:effectLst/>
                          <a:latin typeface="Calibri"/>
                          <a:ea typeface="Symbol"/>
                          <a:cs typeface="Times New Roman"/>
                        </a:rPr>
                        <a:t> </a:t>
                      </a:r>
                      <a:r>
                        <a:rPr lang="en-US" sz="900" spc="-5" dirty="0" err="1">
                          <a:solidFill>
                            <a:schemeClr val="bg1"/>
                          </a:solidFill>
                          <a:effectLst/>
                          <a:latin typeface="Calibri"/>
                          <a:ea typeface="Symbol"/>
                          <a:cs typeface="Times New Roman"/>
                        </a:rPr>
                        <a:t>accessorio</a:t>
                      </a:r>
                      <a:endParaRPr lang="it-IT" sz="800" dirty="0">
                        <a:solidFill>
                          <a:schemeClr val="bg1"/>
                        </a:solidFill>
                        <a:effectLst/>
                        <a:latin typeface="Calibri"/>
                        <a:ea typeface="Symbol"/>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6261">
                <a:tc>
                  <a:txBody>
                    <a:bodyPr/>
                    <a:lstStyle/>
                    <a:p>
                      <a:pPr marL="328295">
                        <a:spcBef>
                          <a:spcPts val="290"/>
                        </a:spcBef>
                        <a:spcAft>
                          <a:spcPts val="0"/>
                        </a:spcAft>
                      </a:pPr>
                      <a:r>
                        <a:rPr lang="en-US" sz="900" spc="-5">
                          <a:solidFill>
                            <a:schemeClr val="bg1"/>
                          </a:solidFill>
                          <a:effectLst/>
                          <a:latin typeface="Calibri"/>
                          <a:ea typeface="Calibri"/>
                          <a:cs typeface="Times New Roman"/>
                        </a:rPr>
                        <a:t>Basilicata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9479">
                <a:tc>
                  <a:txBody>
                    <a:bodyPr/>
                    <a:lstStyle/>
                    <a:p>
                      <a:pPr marL="367665">
                        <a:spcBef>
                          <a:spcPts val="315"/>
                        </a:spcBef>
                        <a:spcAft>
                          <a:spcPts val="0"/>
                        </a:spcAft>
                      </a:pPr>
                      <a:r>
                        <a:rPr lang="en-US" sz="900">
                          <a:solidFill>
                            <a:schemeClr val="bg1"/>
                          </a:solidFill>
                          <a:effectLst/>
                          <a:latin typeface="Calibri"/>
                          <a:ea typeface="Calibri"/>
                          <a:cs typeface="Times New Roman"/>
                        </a:rPr>
                        <a:t>Calabria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5342">
                <a:tc>
                  <a:txBody>
                    <a:bodyPr/>
                    <a:lstStyle/>
                    <a:p>
                      <a:pPr marR="5080" algn="ctr">
                        <a:spcBef>
                          <a:spcPts val="290"/>
                        </a:spcBef>
                        <a:spcAft>
                          <a:spcPts val="0"/>
                        </a:spcAft>
                      </a:pPr>
                      <a:r>
                        <a:rPr lang="en-US" sz="900" spc="-5">
                          <a:solidFill>
                            <a:schemeClr val="bg1"/>
                          </a:solidFill>
                          <a:effectLst/>
                          <a:latin typeface="Calibri"/>
                          <a:ea typeface="Calibri"/>
                          <a:cs typeface="Times New Roman"/>
                        </a:rPr>
                        <a:t>Lazio</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8560">
                <a:tc>
                  <a:txBody>
                    <a:bodyPr/>
                    <a:lstStyle/>
                    <a:p>
                      <a:pPr marL="413385">
                        <a:spcBef>
                          <a:spcPts val="300"/>
                        </a:spcBef>
                        <a:spcAft>
                          <a:spcPts val="0"/>
                        </a:spcAft>
                      </a:pPr>
                      <a:r>
                        <a:rPr lang="en-US" sz="900" spc="-5">
                          <a:solidFill>
                            <a:schemeClr val="bg1"/>
                          </a:solidFill>
                          <a:effectLst/>
                          <a:latin typeface="Calibri"/>
                          <a:ea typeface="Calibri"/>
                          <a:cs typeface="Times New Roman"/>
                        </a:rPr>
                        <a:t>Liguria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5342">
                <a:tc>
                  <a:txBody>
                    <a:bodyPr/>
                    <a:lstStyle/>
                    <a:p>
                      <a:pPr marL="288925">
                        <a:spcBef>
                          <a:spcPts val="290"/>
                        </a:spcBef>
                        <a:spcAft>
                          <a:spcPts val="0"/>
                        </a:spcAft>
                      </a:pPr>
                      <a:r>
                        <a:rPr lang="en-US" sz="900" spc="-5">
                          <a:solidFill>
                            <a:schemeClr val="bg1"/>
                          </a:solidFill>
                          <a:effectLst/>
                          <a:latin typeface="Calibri"/>
                          <a:ea typeface="Calibri"/>
                          <a:cs typeface="Times New Roman"/>
                        </a:rPr>
                        <a:t>Lombardia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7640">
                <a:tc>
                  <a:txBody>
                    <a:bodyPr/>
                    <a:lstStyle/>
                    <a:p>
                      <a:pPr marL="380365">
                        <a:spcBef>
                          <a:spcPts val="290"/>
                        </a:spcBef>
                        <a:spcAft>
                          <a:spcPts val="0"/>
                        </a:spcAft>
                      </a:pPr>
                      <a:r>
                        <a:rPr lang="en-US" sz="900">
                          <a:solidFill>
                            <a:schemeClr val="bg1"/>
                          </a:solidFill>
                          <a:effectLst/>
                          <a:latin typeface="Calibri"/>
                          <a:ea typeface="Calibri"/>
                          <a:cs typeface="Times New Roman"/>
                        </a:rPr>
                        <a:t>Marche</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9479">
                <a:tc>
                  <a:txBody>
                    <a:bodyPr/>
                    <a:lstStyle/>
                    <a:p>
                      <a:pPr marL="410845">
                        <a:spcBef>
                          <a:spcPts val="300"/>
                        </a:spcBef>
                        <a:spcAft>
                          <a:spcPts val="0"/>
                        </a:spcAft>
                      </a:pPr>
                      <a:r>
                        <a:rPr lang="en-US" sz="900" spc="-5">
                          <a:solidFill>
                            <a:schemeClr val="bg1"/>
                          </a:solidFill>
                          <a:effectLst/>
                          <a:latin typeface="Calibri"/>
                          <a:ea typeface="Calibri"/>
                          <a:cs typeface="Times New Roman"/>
                        </a:rPr>
                        <a:t>Molise</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89827">
                <a:tc>
                  <a:txBody>
                    <a:bodyPr/>
                    <a:lstStyle/>
                    <a:p>
                      <a:pPr marL="88900">
                        <a:spcBef>
                          <a:spcPts val="255"/>
                        </a:spcBef>
                        <a:spcAft>
                          <a:spcPts val="0"/>
                        </a:spcAft>
                      </a:pPr>
                      <a:r>
                        <a:rPr lang="en-US" sz="900" spc="-5">
                          <a:solidFill>
                            <a:schemeClr val="bg1"/>
                          </a:solidFill>
                          <a:effectLst/>
                          <a:latin typeface="Calibri"/>
                          <a:ea typeface="Calibri"/>
                          <a:cs typeface="Times New Roman"/>
                        </a:rPr>
                        <a:t>Prov.</a:t>
                      </a:r>
                      <a:r>
                        <a:rPr lang="en-US" sz="900" spc="-25">
                          <a:solidFill>
                            <a:schemeClr val="bg1"/>
                          </a:solidFill>
                          <a:effectLst/>
                          <a:latin typeface="Calibri"/>
                          <a:ea typeface="Calibri"/>
                          <a:cs typeface="Times New Roman"/>
                        </a:rPr>
                        <a:t> </a:t>
                      </a:r>
                      <a:r>
                        <a:rPr lang="en-US" sz="900" spc="-5">
                          <a:solidFill>
                            <a:schemeClr val="bg1"/>
                          </a:solidFill>
                          <a:effectLst/>
                          <a:latin typeface="Calibri"/>
                          <a:ea typeface="Calibri"/>
                          <a:cs typeface="Times New Roman"/>
                        </a:rPr>
                        <a:t>Aut.</a:t>
                      </a:r>
                      <a:r>
                        <a:rPr lang="en-US" sz="900" spc="-20">
                          <a:solidFill>
                            <a:schemeClr val="bg1"/>
                          </a:solidFill>
                          <a:effectLst/>
                          <a:latin typeface="Calibri"/>
                          <a:ea typeface="Calibri"/>
                          <a:cs typeface="Times New Roman"/>
                        </a:rPr>
                        <a:t> </a:t>
                      </a:r>
                      <a:r>
                        <a:rPr lang="en-US" sz="900" spc="-5">
                          <a:solidFill>
                            <a:schemeClr val="bg1"/>
                          </a:solidFill>
                          <a:effectLst/>
                          <a:latin typeface="Calibri"/>
                          <a:ea typeface="Calibri"/>
                          <a:cs typeface="Times New Roman"/>
                        </a:rPr>
                        <a:t>Trento</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201777">
                <a:tc>
                  <a:txBody>
                    <a:bodyPr/>
                    <a:lstStyle/>
                    <a:p>
                      <a:pPr marL="329565">
                        <a:spcBef>
                          <a:spcPts val="325"/>
                        </a:spcBef>
                        <a:spcAft>
                          <a:spcPts val="0"/>
                        </a:spcAft>
                      </a:pPr>
                      <a:r>
                        <a:rPr lang="en-US" sz="900">
                          <a:solidFill>
                            <a:schemeClr val="bg1"/>
                          </a:solidFill>
                          <a:effectLst/>
                          <a:latin typeface="Calibri"/>
                          <a:ea typeface="Calibri"/>
                          <a:cs typeface="Times New Roman"/>
                        </a:rPr>
                        <a:t>Sardegna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7640">
                <a:tc>
                  <a:txBody>
                    <a:bodyPr/>
                    <a:lstStyle/>
                    <a:p>
                      <a:pPr marR="5080" algn="ctr">
                        <a:spcBef>
                          <a:spcPts val="305"/>
                        </a:spcBef>
                        <a:spcAft>
                          <a:spcPts val="0"/>
                        </a:spcAft>
                      </a:pPr>
                      <a:r>
                        <a:rPr lang="en-US" sz="900" spc="-5">
                          <a:solidFill>
                            <a:schemeClr val="bg1"/>
                          </a:solidFill>
                          <a:effectLst/>
                          <a:latin typeface="Calibri"/>
                          <a:ea typeface="Calibri"/>
                          <a:cs typeface="Times New Roman"/>
                        </a:rPr>
                        <a:t>Sicilia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8560">
                <a:tc>
                  <a:txBody>
                    <a:bodyPr/>
                    <a:lstStyle/>
                    <a:p>
                      <a:pPr marL="366395">
                        <a:spcBef>
                          <a:spcPts val="305"/>
                        </a:spcBef>
                        <a:spcAft>
                          <a:spcPts val="0"/>
                        </a:spcAft>
                      </a:pPr>
                      <a:r>
                        <a:rPr lang="en-US" sz="900" spc="-5">
                          <a:solidFill>
                            <a:schemeClr val="bg1"/>
                          </a:solidFill>
                          <a:effectLst/>
                          <a:latin typeface="Calibri"/>
                          <a:ea typeface="Calibri"/>
                          <a:cs typeface="Times New Roman"/>
                        </a:rPr>
                        <a:t>Toscana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5342">
                <a:tc>
                  <a:txBody>
                    <a:bodyPr/>
                    <a:lstStyle/>
                    <a:p>
                      <a:pPr marL="389255">
                        <a:spcBef>
                          <a:spcPts val="290"/>
                        </a:spcBef>
                        <a:spcAft>
                          <a:spcPts val="0"/>
                        </a:spcAft>
                      </a:pPr>
                      <a:r>
                        <a:rPr lang="en-US" sz="900">
                          <a:solidFill>
                            <a:schemeClr val="bg1"/>
                          </a:solidFill>
                          <a:effectLst/>
                          <a:latin typeface="Calibri"/>
                          <a:ea typeface="Calibri"/>
                          <a:cs typeface="Times New Roman"/>
                        </a:rPr>
                        <a:t>Umbria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197640">
                <a:tc>
                  <a:txBody>
                    <a:bodyPr/>
                    <a:lstStyle/>
                    <a:p>
                      <a:pPr marL="393700">
                        <a:spcBef>
                          <a:spcPts val="290"/>
                        </a:spcBef>
                        <a:spcAft>
                          <a:spcPts val="0"/>
                        </a:spcAft>
                      </a:pPr>
                      <a:r>
                        <a:rPr lang="en-US" sz="900">
                          <a:solidFill>
                            <a:schemeClr val="bg1"/>
                          </a:solidFill>
                          <a:effectLst/>
                          <a:latin typeface="Calibri"/>
                          <a:ea typeface="Calibri"/>
                          <a:cs typeface="Times New Roman"/>
                        </a:rPr>
                        <a:t>Veneto</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377355">
                <a:tc>
                  <a:txBody>
                    <a:bodyPr/>
                    <a:lstStyle/>
                    <a:p>
                      <a:pPr>
                        <a:spcBef>
                          <a:spcPts val="55"/>
                        </a:spcBef>
                        <a:spcAft>
                          <a:spcPts val="0"/>
                        </a:spcAft>
                      </a:pPr>
                      <a:r>
                        <a:rPr lang="en-US" sz="700">
                          <a:solidFill>
                            <a:schemeClr val="bg1"/>
                          </a:solidFill>
                          <a:effectLst/>
                          <a:latin typeface="Calibri"/>
                          <a:ea typeface="Calibri"/>
                          <a:cs typeface="Calibri"/>
                        </a:rPr>
                        <a:t> </a:t>
                      </a:r>
                      <a:endParaRPr lang="it-IT" sz="800">
                        <a:solidFill>
                          <a:schemeClr val="bg1"/>
                        </a:solidFill>
                        <a:effectLst/>
                        <a:latin typeface="Calibri"/>
                        <a:ea typeface="Calibri"/>
                        <a:cs typeface="Times New Roman"/>
                      </a:endParaRPr>
                    </a:p>
                    <a:p>
                      <a:pPr marL="83185">
                        <a:spcAft>
                          <a:spcPts val="0"/>
                        </a:spcAft>
                      </a:pPr>
                      <a:r>
                        <a:rPr lang="en-US" sz="900" spc="-5">
                          <a:solidFill>
                            <a:schemeClr val="bg1"/>
                          </a:solidFill>
                          <a:effectLst/>
                          <a:latin typeface="Calibri"/>
                          <a:ea typeface="Calibri"/>
                          <a:cs typeface="Times New Roman"/>
                        </a:rPr>
                        <a:t>Emilia</a:t>
                      </a:r>
                      <a:r>
                        <a:rPr lang="en-US" sz="900" spc="-10">
                          <a:solidFill>
                            <a:schemeClr val="bg1"/>
                          </a:solidFill>
                          <a:effectLst/>
                          <a:latin typeface="Calibri"/>
                          <a:ea typeface="Calibri"/>
                          <a:cs typeface="Times New Roman"/>
                        </a:rPr>
                        <a:t> </a:t>
                      </a:r>
                      <a:r>
                        <a:rPr lang="en-US" sz="900">
                          <a:solidFill>
                            <a:schemeClr val="bg1"/>
                          </a:solidFill>
                          <a:effectLst/>
                          <a:latin typeface="Calibri"/>
                          <a:ea typeface="Calibri"/>
                          <a:cs typeface="Times New Roman"/>
                        </a:rPr>
                        <a:t>-</a:t>
                      </a:r>
                      <a:r>
                        <a:rPr lang="en-US" sz="900" spc="-15">
                          <a:solidFill>
                            <a:schemeClr val="bg1"/>
                          </a:solidFill>
                          <a:effectLst/>
                          <a:latin typeface="Calibri"/>
                          <a:ea typeface="Calibri"/>
                          <a:cs typeface="Times New Roman"/>
                        </a:rPr>
                        <a:t> </a:t>
                      </a:r>
                      <a:r>
                        <a:rPr lang="en-US" sz="900" spc="-5">
                          <a:solidFill>
                            <a:schemeClr val="bg1"/>
                          </a:solidFill>
                          <a:effectLst/>
                          <a:latin typeface="Calibri"/>
                          <a:ea typeface="Calibri"/>
                          <a:cs typeface="Times New Roman"/>
                        </a:rPr>
                        <a:t>Romagna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36195" lvl="0" indent="-342900" algn="just">
                        <a:spcBef>
                          <a:spcPts val="660"/>
                        </a:spcBef>
                        <a:spcAft>
                          <a:spcPts val="0"/>
                        </a:spcAft>
                        <a:buSzPts val="1200"/>
                        <a:buFont typeface="Symbol"/>
                        <a:buChar char=""/>
                        <a:tabLst>
                          <a:tab pos="175260" algn="l"/>
                        </a:tabLst>
                      </a:pPr>
                      <a:r>
                        <a:rPr lang="it-IT" sz="900">
                          <a:solidFill>
                            <a:schemeClr val="bg1"/>
                          </a:solidFill>
                          <a:effectLst/>
                          <a:latin typeface="Calibri"/>
                          <a:ea typeface="Symbol"/>
                          <a:cs typeface="Times New Roman"/>
                        </a:rPr>
                        <a:t>a</a:t>
                      </a:r>
                      <a:r>
                        <a:rPr lang="it-IT" sz="900" spc="230">
                          <a:solidFill>
                            <a:schemeClr val="bg1"/>
                          </a:solidFill>
                          <a:effectLst/>
                          <a:latin typeface="Calibri"/>
                          <a:ea typeface="Symbol"/>
                          <a:cs typeface="Times New Roman"/>
                        </a:rPr>
                        <a:t> </a:t>
                      </a:r>
                      <a:r>
                        <a:rPr lang="it-IT" sz="900" spc="-5">
                          <a:solidFill>
                            <a:schemeClr val="bg1"/>
                          </a:solidFill>
                          <a:effectLst/>
                          <a:latin typeface="Calibri"/>
                          <a:ea typeface="Symbol"/>
                          <a:cs typeface="Times New Roman"/>
                        </a:rPr>
                        <a:t>tempo</a:t>
                      </a:r>
                      <a:r>
                        <a:rPr lang="it-IT" sz="900" spc="225">
                          <a:solidFill>
                            <a:schemeClr val="bg1"/>
                          </a:solidFill>
                          <a:effectLst/>
                          <a:latin typeface="Calibri"/>
                          <a:ea typeface="Symbol"/>
                          <a:cs typeface="Times New Roman"/>
                        </a:rPr>
                        <a:t> </a:t>
                      </a:r>
                      <a:r>
                        <a:rPr lang="it-IT" sz="900" spc="-5">
                          <a:solidFill>
                            <a:schemeClr val="bg1"/>
                          </a:solidFill>
                          <a:effectLst/>
                          <a:latin typeface="Calibri"/>
                          <a:ea typeface="Symbol"/>
                          <a:cs typeface="Times New Roman"/>
                        </a:rPr>
                        <a:t>indeterminato,</a:t>
                      </a:r>
                      <a:r>
                        <a:rPr lang="it-IT" sz="900" spc="230">
                          <a:solidFill>
                            <a:schemeClr val="bg1"/>
                          </a:solidFill>
                          <a:effectLst/>
                          <a:latin typeface="Calibri"/>
                          <a:ea typeface="Symbol"/>
                          <a:cs typeface="Times New Roman"/>
                        </a:rPr>
                        <a:t> </a:t>
                      </a:r>
                      <a:r>
                        <a:rPr lang="it-IT" sz="900" spc="-5">
                          <a:solidFill>
                            <a:schemeClr val="bg1"/>
                          </a:solidFill>
                          <a:effectLst/>
                          <a:latin typeface="Calibri"/>
                          <a:ea typeface="Symbol"/>
                          <a:cs typeface="Times New Roman"/>
                        </a:rPr>
                        <a:t>anche</a:t>
                      </a:r>
                      <a:r>
                        <a:rPr lang="it-IT" sz="900" spc="125">
                          <a:solidFill>
                            <a:schemeClr val="bg1"/>
                          </a:solidFill>
                          <a:effectLst/>
                          <a:latin typeface="Calibri"/>
                          <a:ea typeface="Symbol"/>
                          <a:cs typeface="Times New Roman"/>
                        </a:rPr>
                        <a:t> </a:t>
                      </a:r>
                      <a:r>
                        <a:rPr lang="it-IT" sz="900" spc="-5">
                          <a:solidFill>
                            <a:schemeClr val="bg1"/>
                          </a:solidFill>
                          <a:effectLst/>
                          <a:latin typeface="Calibri"/>
                          <a:ea typeface="Symbol"/>
                          <a:cs typeface="Times New Roman"/>
                        </a:rPr>
                        <a:t>apprendistato</a:t>
                      </a:r>
                      <a:r>
                        <a:rPr lang="it-IT" sz="900" spc="105">
                          <a:solidFill>
                            <a:schemeClr val="bg1"/>
                          </a:solidFill>
                          <a:effectLst/>
                          <a:latin typeface="Calibri"/>
                          <a:ea typeface="Symbol"/>
                          <a:cs typeface="Times New Roman"/>
                        </a:rPr>
                        <a:t> </a:t>
                      </a:r>
                      <a:r>
                        <a:rPr lang="it-IT" sz="900" spc="-5">
                          <a:solidFill>
                            <a:schemeClr val="bg1"/>
                          </a:solidFill>
                          <a:effectLst/>
                          <a:latin typeface="Calibri"/>
                          <a:ea typeface="Symbol"/>
                          <a:cs typeface="Times New Roman"/>
                        </a:rPr>
                        <a:t>professionalizzante,</a:t>
                      </a:r>
                      <a:r>
                        <a:rPr lang="it-IT" sz="900" spc="215">
                          <a:solidFill>
                            <a:schemeClr val="bg1"/>
                          </a:solidFill>
                          <a:effectLst/>
                          <a:latin typeface="Calibri"/>
                          <a:ea typeface="Symbol"/>
                          <a:cs typeface="Times New Roman"/>
                        </a:rPr>
                        <a:t> </a:t>
                      </a:r>
                      <a:r>
                        <a:rPr lang="it-IT" sz="900">
                          <a:solidFill>
                            <a:schemeClr val="bg1"/>
                          </a:solidFill>
                          <a:effectLst/>
                          <a:latin typeface="Calibri"/>
                          <a:ea typeface="Symbol"/>
                          <a:cs typeface="Times New Roman"/>
                        </a:rPr>
                        <a:t>anche</a:t>
                      </a:r>
                      <a:r>
                        <a:rPr lang="it-IT" sz="900" spc="-25">
                          <a:solidFill>
                            <a:schemeClr val="bg1"/>
                          </a:solidFill>
                          <a:effectLst/>
                          <a:latin typeface="Calibri"/>
                          <a:ea typeface="Symbol"/>
                          <a:cs typeface="Times New Roman"/>
                        </a:rPr>
                        <a:t> </a:t>
                      </a:r>
                      <a:r>
                        <a:rPr lang="it-IT" sz="900" spc="-10">
                          <a:solidFill>
                            <a:schemeClr val="bg1"/>
                          </a:solidFill>
                          <a:effectLst/>
                          <a:latin typeface="Calibri"/>
                          <a:ea typeface="Symbol"/>
                          <a:cs typeface="Times New Roman"/>
                        </a:rPr>
                        <a:t>in</a:t>
                      </a:r>
                      <a:r>
                        <a:rPr lang="it-IT" sz="900" spc="-15">
                          <a:solidFill>
                            <a:schemeClr val="bg1"/>
                          </a:solidFill>
                          <a:effectLst/>
                          <a:latin typeface="Calibri"/>
                          <a:ea typeface="Symbol"/>
                          <a:cs typeface="Times New Roman"/>
                        </a:rPr>
                        <a:t> </a:t>
                      </a:r>
                      <a:r>
                        <a:rPr lang="it-IT" sz="900" spc="-5">
                          <a:solidFill>
                            <a:schemeClr val="bg1"/>
                          </a:solidFill>
                          <a:effectLst/>
                          <a:latin typeface="Calibri"/>
                          <a:ea typeface="Symbol"/>
                          <a:cs typeface="Times New Roman"/>
                        </a:rPr>
                        <a:t>somministrazione;</a:t>
                      </a:r>
                      <a:endParaRPr lang="it-IT" sz="800">
                        <a:solidFill>
                          <a:schemeClr val="bg1"/>
                        </a:solidFill>
                        <a:effectLst/>
                        <a:latin typeface="Calibri"/>
                        <a:ea typeface="Symbol"/>
                        <a:cs typeface="Times New Roman"/>
                      </a:endParaRPr>
                    </a:p>
                    <a:p>
                      <a:pPr marL="342900" marR="34925" lvl="0" indent="-342900" algn="just">
                        <a:spcAft>
                          <a:spcPts val="0"/>
                        </a:spcAft>
                        <a:buSzPts val="1200"/>
                        <a:buFont typeface="Symbol"/>
                        <a:buChar char=""/>
                        <a:tabLst>
                          <a:tab pos="175260" algn="l"/>
                        </a:tabLst>
                      </a:pPr>
                      <a:r>
                        <a:rPr lang="it-IT" sz="900" spc="-5">
                          <a:solidFill>
                            <a:schemeClr val="bg1"/>
                          </a:solidFill>
                          <a:effectLst/>
                          <a:latin typeface="Calibri"/>
                          <a:ea typeface="Calibri"/>
                          <a:cs typeface="Calibri"/>
                        </a:rPr>
                        <a:t>part-time</a:t>
                      </a:r>
                      <a:r>
                        <a:rPr lang="it-IT" sz="900" spc="240">
                          <a:solidFill>
                            <a:schemeClr val="bg1"/>
                          </a:solidFill>
                          <a:effectLst/>
                          <a:latin typeface="Calibri"/>
                          <a:ea typeface="Calibri"/>
                          <a:cs typeface="Calibri"/>
                        </a:rPr>
                        <a:t> </a:t>
                      </a:r>
                      <a:r>
                        <a:rPr lang="it-IT" sz="900" spc="-5">
                          <a:solidFill>
                            <a:schemeClr val="bg1"/>
                          </a:solidFill>
                          <a:effectLst/>
                          <a:latin typeface="Calibri"/>
                          <a:ea typeface="Calibri"/>
                          <a:cs typeface="Calibri"/>
                        </a:rPr>
                        <a:t>indeterminato,</a:t>
                      </a:r>
                      <a:r>
                        <a:rPr lang="it-IT" sz="900" spc="235">
                          <a:solidFill>
                            <a:schemeClr val="bg1"/>
                          </a:solidFill>
                          <a:effectLst/>
                          <a:latin typeface="Calibri"/>
                          <a:ea typeface="Calibri"/>
                          <a:cs typeface="Calibri"/>
                        </a:rPr>
                        <a:t> </a:t>
                      </a:r>
                      <a:r>
                        <a:rPr lang="it-IT" sz="900" spc="-5">
                          <a:solidFill>
                            <a:schemeClr val="bg1"/>
                          </a:solidFill>
                          <a:effectLst/>
                          <a:latin typeface="Calibri"/>
                          <a:ea typeface="Calibri"/>
                          <a:cs typeface="Calibri"/>
                        </a:rPr>
                        <a:t>con</a:t>
                      </a:r>
                      <a:r>
                        <a:rPr lang="it-IT" sz="900" spc="185">
                          <a:solidFill>
                            <a:schemeClr val="bg1"/>
                          </a:solidFill>
                          <a:effectLst/>
                          <a:latin typeface="Calibri"/>
                          <a:ea typeface="Calibri"/>
                          <a:cs typeface="Calibri"/>
                        </a:rPr>
                        <a:t> </a:t>
                      </a:r>
                      <a:r>
                        <a:rPr lang="it-IT" sz="900" spc="-5">
                          <a:solidFill>
                            <a:schemeClr val="bg1"/>
                          </a:solidFill>
                          <a:effectLst/>
                          <a:latin typeface="Calibri"/>
                          <a:ea typeface="Calibri"/>
                          <a:cs typeface="Calibri"/>
                        </a:rPr>
                        <a:t>prestazione</a:t>
                      </a:r>
                      <a:r>
                        <a:rPr lang="it-IT" sz="900" spc="145">
                          <a:solidFill>
                            <a:schemeClr val="bg1"/>
                          </a:solidFill>
                          <a:effectLst/>
                          <a:latin typeface="Calibri"/>
                          <a:ea typeface="Calibri"/>
                          <a:cs typeface="Calibri"/>
                        </a:rPr>
                        <a:t> </a:t>
                      </a:r>
                      <a:r>
                        <a:rPr lang="it-IT" sz="900" spc="-5">
                          <a:solidFill>
                            <a:schemeClr val="bg1"/>
                          </a:solidFill>
                          <a:effectLst/>
                          <a:latin typeface="Calibri"/>
                          <a:ea typeface="Calibri"/>
                          <a:cs typeface="Calibri"/>
                        </a:rPr>
                        <a:t>pari</a:t>
                      </a:r>
                      <a:r>
                        <a:rPr lang="it-IT" sz="900" spc="140">
                          <a:solidFill>
                            <a:schemeClr val="bg1"/>
                          </a:solidFill>
                          <a:effectLst/>
                          <a:latin typeface="Calibri"/>
                          <a:ea typeface="Calibri"/>
                          <a:cs typeface="Calibri"/>
                        </a:rPr>
                        <a:t> </a:t>
                      </a:r>
                      <a:r>
                        <a:rPr lang="it-IT" sz="900" spc="-5">
                          <a:solidFill>
                            <a:schemeClr val="bg1"/>
                          </a:solidFill>
                          <a:effectLst/>
                          <a:latin typeface="Calibri"/>
                          <a:ea typeface="Calibri"/>
                          <a:cs typeface="Calibri"/>
                        </a:rPr>
                        <a:t>almeno</a:t>
                      </a:r>
                      <a:r>
                        <a:rPr lang="it-IT" sz="900" spc="145">
                          <a:solidFill>
                            <a:schemeClr val="bg1"/>
                          </a:solidFill>
                          <a:effectLst/>
                          <a:latin typeface="Calibri"/>
                          <a:ea typeface="Calibri"/>
                          <a:cs typeface="Calibri"/>
                        </a:rPr>
                        <a:t> </a:t>
                      </a:r>
                      <a:r>
                        <a:rPr lang="it-IT" sz="900">
                          <a:solidFill>
                            <a:schemeClr val="bg1"/>
                          </a:solidFill>
                          <a:effectLst/>
                          <a:latin typeface="Calibri"/>
                          <a:ea typeface="Calibri"/>
                          <a:cs typeface="Calibri"/>
                        </a:rPr>
                        <a:t>al</a:t>
                      </a:r>
                      <a:r>
                        <a:rPr lang="it-IT" sz="900" spc="145">
                          <a:solidFill>
                            <a:schemeClr val="bg1"/>
                          </a:solidFill>
                          <a:effectLst/>
                          <a:latin typeface="Calibri"/>
                          <a:ea typeface="Calibri"/>
                          <a:cs typeface="Calibri"/>
                        </a:rPr>
                        <a:t> </a:t>
                      </a:r>
                      <a:r>
                        <a:rPr lang="it-IT" sz="900" spc="-5">
                          <a:solidFill>
                            <a:schemeClr val="bg1"/>
                          </a:solidFill>
                          <a:effectLst/>
                          <a:latin typeface="Calibri"/>
                          <a:ea typeface="Calibri"/>
                          <a:cs typeface="Calibri"/>
                        </a:rPr>
                        <a:t>60%</a:t>
                      </a:r>
                      <a:r>
                        <a:rPr lang="it-IT" sz="900" spc="155">
                          <a:solidFill>
                            <a:schemeClr val="bg1"/>
                          </a:solidFill>
                          <a:effectLst/>
                          <a:latin typeface="Calibri"/>
                          <a:ea typeface="Calibri"/>
                          <a:cs typeface="Calibri"/>
                        </a:rPr>
                        <a:t> </a:t>
                      </a:r>
                      <a:r>
                        <a:rPr lang="it-IT" sz="900" spc="-5">
                          <a:solidFill>
                            <a:schemeClr val="bg1"/>
                          </a:solidFill>
                          <a:effectLst/>
                          <a:latin typeface="Calibri"/>
                          <a:ea typeface="Calibri"/>
                          <a:cs typeface="Calibri"/>
                        </a:rPr>
                        <a:t>dell’orario</a:t>
                      </a:r>
                      <a:r>
                        <a:rPr lang="it-IT" sz="900" spc="210">
                          <a:solidFill>
                            <a:schemeClr val="bg1"/>
                          </a:solidFill>
                          <a:effectLst/>
                          <a:latin typeface="Calibri"/>
                          <a:ea typeface="Calibri"/>
                          <a:cs typeface="Calibri"/>
                        </a:rPr>
                        <a:t> </a:t>
                      </a:r>
                      <a:r>
                        <a:rPr lang="it-IT" sz="900" spc="-5">
                          <a:solidFill>
                            <a:schemeClr val="bg1"/>
                          </a:solidFill>
                          <a:effectLst/>
                          <a:latin typeface="Calibri"/>
                          <a:ea typeface="Calibri"/>
                          <a:cs typeface="Calibri"/>
                        </a:rPr>
                        <a:t>ordinario</a:t>
                      </a:r>
                      <a:r>
                        <a:rPr lang="it-IT" sz="900" spc="210">
                          <a:solidFill>
                            <a:schemeClr val="bg1"/>
                          </a:solidFill>
                          <a:effectLst/>
                          <a:latin typeface="Calibri"/>
                          <a:ea typeface="Calibri"/>
                          <a:cs typeface="Calibri"/>
                        </a:rPr>
                        <a:t> </a:t>
                      </a:r>
                      <a:r>
                        <a:rPr lang="it-IT" sz="900">
                          <a:solidFill>
                            <a:schemeClr val="bg1"/>
                          </a:solidFill>
                          <a:effectLst/>
                          <a:latin typeface="Calibri"/>
                          <a:ea typeface="Calibri"/>
                          <a:cs typeface="Calibri"/>
                        </a:rPr>
                        <a:t>di</a:t>
                      </a:r>
                      <a:r>
                        <a:rPr lang="it-IT" sz="900" spc="195">
                          <a:solidFill>
                            <a:schemeClr val="bg1"/>
                          </a:solidFill>
                          <a:effectLst/>
                          <a:latin typeface="Calibri"/>
                          <a:ea typeface="Calibri"/>
                          <a:cs typeface="Calibri"/>
                        </a:rPr>
                        <a:t> </a:t>
                      </a:r>
                      <a:r>
                        <a:rPr lang="it-IT" sz="900" spc="-5">
                          <a:solidFill>
                            <a:schemeClr val="bg1"/>
                          </a:solidFill>
                          <a:effectLst/>
                          <a:latin typeface="Calibri"/>
                          <a:ea typeface="Calibri"/>
                          <a:cs typeface="Calibri"/>
                        </a:rPr>
                        <a:t>lavoro</a:t>
                      </a:r>
                      <a:r>
                        <a:rPr lang="it-IT" sz="900" spc="210">
                          <a:solidFill>
                            <a:schemeClr val="bg1"/>
                          </a:solidFill>
                          <a:effectLst/>
                          <a:latin typeface="Calibri"/>
                          <a:ea typeface="Calibri"/>
                          <a:cs typeface="Calibri"/>
                        </a:rPr>
                        <a:t> </a:t>
                      </a:r>
                      <a:r>
                        <a:rPr lang="it-IT" sz="900" spc="-5">
                          <a:solidFill>
                            <a:schemeClr val="bg1"/>
                          </a:solidFill>
                          <a:effectLst/>
                          <a:latin typeface="Calibri"/>
                          <a:ea typeface="Calibri"/>
                          <a:cs typeface="Calibri"/>
                        </a:rPr>
                        <a:t>del</a:t>
                      </a:r>
                      <a:r>
                        <a:rPr lang="it-IT" sz="900" spc="185">
                          <a:solidFill>
                            <a:schemeClr val="bg1"/>
                          </a:solidFill>
                          <a:effectLst/>
                          <a:latin typeface="Calibri"/>
                          <a:ea typeface="Calibri"/>
                          <a:cs typeface="Calibri"/>
                        </a:rPr>
                        <a:t> </a:t>
                      </a:r>
                      <a:r>
                        <a:rPr lang="it-IT" sz="900" spc="-5">
                          <a:solidFill>
                            <a:schemeClr val="bg1"/>
                          </a:solidFill>
                          <a:effectLst/>
                          <a:latin typeface="Calibri"/>
                          <a:ea typeface="Calibri"/>
                          <a:cs typeface="Calibri"/>
                        </a:rPr>
                        <a:t>full-time</a:t>
                      </a:r>
                      <a:endParaRPr lang="it-IT" sz="800">
                        <a:solidFill>
                          <a:schemeClr val="bg1"/>
                        </a:solidFill>
                        <a:effectLst/>
                        <a:latin typeface="Calibri"/>
                        <a:ea typeface="Symbol"/>
                        <a:cs typeface="Times New Roman"/>
                      </a:endParaRPr>
                    </a:p>
                    <a:p>
                      <a:pPr marL="342900" lvl="0" indent="-342900">
                        <a:lnSpc>
                          <a:spcPts val="1520"/>
                        </a:lnSpc>
                        <a:spcAft>
                          <a:spcPts val="0"/>
                        </a:spcAft>
                        <a:buSzPts val="1200"/>
                        <a:buFont typeface="Symbol"/>
                        <a:buChar char=""/>
                        <a:tabLst>
                          <a:tab pos="175260" algn="l"/>
                        </a:tabLst>
                      </a:pPr>
                      <a:r>
                        <a:rPr lang="en-US" sz="900" spc="-5">
                          <a:solidFill>
                            <a:schemeClr val="bg1"/>
                          </a:solidFill>
                          <a:effectLst/>
                          <a:latin typeface="Calibri"/>
                          <a:ea typeface="Symbol"/>
                          <a:cs typeface="Times New Roman"/>
                        </a:rPr>
                        <a:t>lavoratore</a:t>
                      </a:r>
                      <a:r>
                        <a:rPr lang="en-US" sz="900" spc="-15">
                          <a:solidFill>
                            <a:schemeClr val="bg1"/>
                          </a:solidFill>
                          <a:effectLst/>
                          <a:latin typeface="Calibri"/>
                          <a:ea typeface="Symbol"/>
                          <a:cs typeface="Times New Roman"/>
                        </a:rPr>
                        <a:t> </a:t>
                      </a:r>
                      <a:r>
                        <a:rPr lang="en-US" sz="900">
                          <a:solidFill>
                            <a:schemeClr val="bg1"/>
                          </a:solidFill>
                          <a:effectLst/>
                          <a:latin typeface="Calibri"/>
                          <a:ea typeface="Symbol"/>
                          <a:cs typeface="Times New Roman"/>
                        </a:rPr>
                        <a:t>già</a:t>
                      </a:r>
                      <a:r>
                        <a:rPr lang="en-US" sz="900" spc="-10">
                          <a:solidFill>
                            <a:schemeClr val="bg1"/>
                          </a:solidFill>
                          <a:effectLst/>
                          <a:latin typeface="Calibri"/>
                          <a:ea typeface="Symbol"/>
                          <a:cs typeface="Times New Roman"/>
                        </a:rPr>
                        <a:t> socio</a:t>
                      </a:r>
                      <a:endParaRPr lang="it-IT" sz="800">
                        <a:solidFill>
                          <a:schemeClr val="bg1"/>
                        </a:solidFill>
                        <a:effectLst/>
                        <a:latin typeface="Calibri"/>
                        <a:ea typeface="Symbo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it-IT"/>
                    </a:p>
                  </a:txBody>
                  <a:tcPr/>
                </a:tc>
              </a:tr>
              <a:tr h="388386">
                <a:tc>
                  <a:txBody>
                    <a:bodyPr/>
                    <a:lstStyle/>
                    <a:p>
                      <a:pPr>
                        <a:spcBef>
                          <a:spcPts val="55"/>
                        </a:spcBef>
                        <a:spcAft>
                          <a:spcPts val="0"/>
                        </a:spcAft>
                      </a:pPr>
                      <a:r>
                        <a:rPr lang="en-US" sz="800">
                          <a:solidFill>
                            <a:schemeClr val="bg1"/>
                          </a:solidFill>
                          <a:effectLst/>
                          <a:latin typeface="Calibri"/>
                          <a:ea typeface="Calibri"/>
                          <a:cs typeface="Calibri"/>
                        </a:rPr>
                        <a:t> </a:t>
                      </a:r>
                      <a:endParaRPr lang="it-IT" sz="800">
                        <a:solidFill>
                          <a:schemeClr val="bg1"/>
                        </a:solidFill>
                        <a:effectLst/>
                        <a:latin typeface="Calibri"/>
                        <a:ea typeface="Calibri"/>
                        <a:cs typeface="Times New Roman"/>
                      </a:endParaRPr>
                    </a:p>
                    <a:p>
                      <a:pPr marR="4445" algn="ctr">
                        <a:spcAft>
                          <a:spcPts val="0"/>
                        </a:spcAft>
                      </a:pPr>
                      <a:r>
                        <a:rPr lang="en-US" sz="900">
                          <a:solidFill>
                            <a:schemeClr val="bg1"/>
                          </a:solidFill>
                          <a:effectLst/>
                          <a:latin typeface="Calibri"/>
                          <a:ea typeface="Calibri"/>
                          <a:cs typeface="Times New Roman"/>
                        </a:rPr>
                        <a:t>Puglia</a:t>
                      </a:r>
                      <a:endParaRPr lang="it-IT" sz="80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r h="462386">
                <a:tc>
                  <a:txBody>
                    <a:bodyPr/>
                    <a:lstStyle/>
                    <a:p>
                      <a:pPr>
                        <a:spcBef>
                          <a:spcPts val="10"/>
                        </a:spcBef>
                        <a:spcAft>
                          <a:spcPts val="0"/>
                        </a:spcAft>
                      </a:pPr>
                      <a:r>
                        <a:rPr lang="en-US" sz="1000" dirty="0">
                          <a:solidFill>
                            <a:schemeClr val="bg1"/>
                          </a:solidFill>
                          <a:effectLst/>
                          <a:latin typeface="Calibri"/>
                          <a:ea typeface="Calibri"/>
                          <a:cs typeface="Calibri"/>
                        </a:rPr>
                        <a:t> </a:t>
                      </a:r>
                      <a:endParaRPr lang="it-IT" sz="800" dirty="0">
                        <a:solidFill>
                          <a:schemeClr val="bg1"/>
                        </a:solidFill>
                        <a:effectLst/>
                        <a:latin typeface="Calibri"/>
                        <a:ea typeface="Calibri"/>
                        <a:cs typeface="Times New Roman"/>
                      </a:endParaRPr>
                    </a:p>
                    <a:p>
                      <a:pPr marL="163830">
                        <a:spcAft>
                          <a:spcPts val="0"/>
                        </a:spcAft>
                      </a:pPr>
                      <a:r>
                        <a:rPr lang="en-US" sz="900" spc="-5" dirty="0">
                          <a:solidFill>
                            <a:schemeClr val="bg1"/>
                          </a:solidFill>
                          <a:effectLst/>
                          <a:latin typeface="Calibri"/>
                          <a:ea typeface="Calibri"/>
                          <a:cs typeface="Times New Roman"/>
                        </a:rPr>
                        <a:t>Friuli</a:t>
                      </a:r>
                      <a:r>
                        <a:rPr lang="en-US" sz="900" spc="-20" dirty="0">
                          <a:solidFill>
                            <a:schemeClr val="bg1"/>
                          </a:solidFill>
                          <a:effectLst/>
                          <a:latin typeface="Calibri"/>
                          <a:ea typeface="Calibri"/>
                          <a:cs typeface="Times New Roman"/>
                        </a:rPr>
                        <a:t> </a:t>
                      </a:r>
                      <a:r>
                        <a:rPr lang="en-US" sz="900" dirty="0">
                          <a:solidFill>
                            <a:schemeClr val="bg1"/>
                          </a:solidFill>
                          <a:effectLst/>
                          <a:latin typeface="Calibri"/>
                          <a:ea typeface="Calibri"/>
                          <a:cs typeface="Times New Roman"/>
                        </a:rPr>
                        <a:t>- </a:t>
                      </a:r>
                      <a:r>
                        <a:rPr lang="en-US" sz="900" spc="-5" dirty="0" err="1">
                          <a:solidFill>
                            <a:schemeClr val="bg1"/>
                          </a:solidFill>
                          <a:effectLst/>
                          <a:latin typeface="Calibri"/>
                          <a:ea typeface="Calibri"/>
                          <a:cs typeface="Times New Roman"/>
                        </a:rPr>
                        <a:t>Venezia</a:t>
                      </a:r>
                      <a:endParaRPr lang="it-IT" sz="800" dirty="0">
                        <a:solidFill>
                          <a:schemeClr val="bg1"/>
                        </a:solidFill>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r>
            </a:tbl>
          </a:graphicData>
        </a:graphic>
      </p:graphicFrame>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912711"/>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lphaUcPeriod" startAt="3"/>
            </a:pPr>
            <a:endParaRPr lang="it-IT" altLang="it-IT" sz="2400" b="1" dirty="0" smtClean="0">
              <a:solidFill>
                <a:schemeClr val="bg1"/>
              </a:solidFill>
            </a:endParaRPr>
          </a:p>
          <a:p>
            <a:pPr marL="457200" indent="-457200" eaLnBrk="1" hangingPunct="1">
              <a:buFont typeface="+mj-lt"/>
              <a:buAutoNum type="alphaUcPeriod" startAt="4"/>
            </a:pPr>
            <a:r>
              <a:rPr lang="it-IT" altLang="it-IT" sz="2400" b="1" dirty="0" smtClean="0">
                <a:solidFill>
                  <a:schemeClr val="bg1"/>
                </a:solidFill>
              </a:rPr>
              <a:t> Oltre il De </a:t>
            </a:r>
            <a:r>
              <a:rPr lang="it-IT" altLang="it-IT" sz="2400" b="1" dirty="0" err="1" smtClean="0">
                <a:solidFill>
                  <a:schemeClr val="bg1"/>
                </a:solidFill>
              </a:rPr>
              <a:t>Minimis</a:t>
            </a:r>
            <a:r>
              <a:rPr lang="it-IT" altLang="it-IT" sz="2400" b="1" dirty="0" smtClean="0">
                <a:solidFill>
                  <a:schemeClr val="bg1"/>
                </a:solidFill>
              </a:rPr>
              <a:t> con incremento occupazionale netto</a:t>
            </a:r>
          </a:p>
          <a:p>
            <a:pPr lvl="1" eaLnBrk="1" hangingPunct="1"/>
            <a:r>
              <a:rPr lang="it-IT" altLang="it-IT" sz="1800" b="1" dirty="0" smtClean="0">
                <a:solidFill>
                  <a:schemeClr val="bg1"/>
                </a:solidFill>
              </a:rPr>
              <a:t> </a:t>
            </a:r>
            <a:endParaRPr lang="it-IT" altLang="it-IT" sz="1800" dirty="0">
              <a:solidFill>
                <a:schemeClr val="bg1"/>
              </a:solidFill>
            </a:endParaRPr>
          </a:p>
          <a:p>
            <a:pPr lvl="1" eaLnBrk="1" hangingPunct="1"/>
            <a:r>
              <a:rPr lang="it-IT" altLang="it-IT" sz="1800" dirty="0" smtClean="0">
                <a:solidFill>
                  <a:schemeClr val="bg1"/>
                </a:solidFill>
              </a:rPr>
              <a:t>L’articolo </a:t>
            </a:r>
            <a:r>
              <a:rPr lang="it-IT" altLang="it-IT" sz="1800" dirty="0">
                <a:solidFill>
                  <a:schemeClr val="bg1"/>
                </a:solidFill>
              </a:rPr>
              <a:t>7, comma 1, del Decreto Direttoriale n. 1709/2014 precisa come la fruizione del beneficio in esame debba soggiacere ai vincoli del regime “de </a:t>
            </a:r>
            <a:r>
              <a:rPr lang="it-IT" altLang="it-IT" sz="1800" dirty="0" err="1">
                <a:solidFill>
                  <a:schemeClr val="bg1"/>
                </a:solidFill>
              </a:rPr>
              <a:t>minimis</a:t>
            </a:r>
            <a:r>
              <a:rPr lang="it-IT" altLang="it-IT" sz="1800" dirty="0">
                <a:solidFill>
                  <a:schemeClr val="bg1"/>
                </a:solidFill>
              </a:rPr>
              <a:t>”.</a:t>
            </a:r>
          </a:p>
          <a:p>
            <a:pPr lvl="1" algn="just" eaLnBrk="1" hangingPunct="1"/>
            <a:endParaRPr lang="it-IT" altLang="it-IT" sz="1800" dirty="0" smtClean="0">
              <a:solidFill>
                <a:schemeClr val="bg1"/>
              </a:solidFill>
            </a:endParaRPr>
          </a:p>
          <a:p>
            <a:pPr lvl="1" algn="just" eaLnBrk="1" hangingPunct="1"/>
            <a:endParaRPr lang="it-IT" altLang="it-IT" sz="1800" dirty="0">
              <a:solidFill>
                <a:schemeClr val="bg1"/>
              </a:solidFill>
            </a:endParaRPr>
          </a:p>
          <a:p>
            <a:pPr lvl="1" algn="just" eaLnBrk="1" hangingPunct="1"/>
            <a:endParaRPr lang="it-IT" altLang="it-IT" sz="1800" dirty="0">
              <a:solidFill>
                <a:schemeClr val="bg1"/>
              </a:solidFill>
            </a:endParaRPr>
          </a:p>
          <a:p>
            <a:pPr lvl="1" eaLnBrk="1" hangingPunct="1"/>
            <a:r>
              <a:rPr lang="it-IT" altLang="it-IT" sz="1800" b="1" dirty="0" smtClean="0">
                <a:solidFill>
                  <a:schemeClr val="bg1"/>
                </a:solidFill>
              </a:rPr>
              <a:t>Il </a:t>
            </a:r>
            <a:r>
              <a:rPr lang="it-IT" altLang="it-IT" sz="1800" b="1" dirty="0">
                <a:solidFill>
                  <a:schemeClr val="bg1"/>
                </a:solidFill>
              </a:rPr>
              <a:t>Decreto direttoriale n. 169/2015 aggiunge un ulteriore passaggio al citato comma 1, permettendo la fruizione del beneficio anche in </a:t>
            </a:r>
            <a:r>
              <a:rPr lang="it-IT" altLang="it-IT" sz="1800" b="1" dirty="0" smtClean="0">
                <a:solidFill>
                  <a:schemeClr val="bg1"/>
                </a:solidFill>
              </a:rPr>
              <a:t>violazione del  </a:t>
            </a:r>
            <a:r>
              <a:rPr lang="it-IT" altLang="it-IT" sz="1800" b="1" dirty="0">
                <a:solidFill>
                  <a:schemeClr val="bg1"/>
                </a:solidFill>
              </a:rPr>
              <a:t>regime  “de  </a:t>
            </a:r>
            <a:r>
              <a:rPr lang="it-IT" altLang="it-IT" sz="1800" b="1" dirty="0" err="1">
                <a:solidFill>
                  <a:schemeClr val="bg1"/>
                </a:solidFill>
              </a:rPr>
              <a:t>minimis</a:t>
            </a:r>
            <a:r>
              <a:rPr lang="it-IT" altLang="it-IT" sz="1800" b="1" dirty="0">
                <a:solidFill>
                  <a:schemeClr val="bg1"/>
                </a:solidFill>
              </a:rPr>
              <a:t>”  a  patto  che  l’assunzione  del  NEET  comporti  un incremento occupazionale netto.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492</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199" y="5589240"/>
            <a:ext cx="2124509"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169/2015</a:t>
            </a:r>
          </a:p>
          <a:p>
            <a:pPr algn="ctr"/>
            <a:endParaRPr lang="it-IT" sz="1400" b="1" dirty="0">
              <a:solidFill>
                <a:prstClr val="black"/>
              </a:solidFill>
            </a:endParaRPr>
          </a:p>
        </p:txBody>
      </p:sp>
      <p:sp>
        <p:nvSpPr>
          <p:cNvPr id="2" name="Freccia in giù 1"/>
          <p:cNvSpPr/>
          <p:nvPr/>
        </p:nvSpPr>
        <p:spPr>
          <a:xfrm>
            <a:off x="4185668" y="3717032"/>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328363"/>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040559"/>
          </a:xfrm>
          <a:ln>
            <a:solidFill>
              <a:schemeClr val="accent1"/>
            </a:solidFill>
          </a:ln>
        </p:spPr>
        <p:txBody>
          <a:bodyPr/>
          <a:lstStyle/>
          <a:p>
            <a:pPr marL="457200" indent="-457200" eaLnBrk="1" hangingPunct="1">
              <a:buFont typeface="+mj-lt"/>
              <a:buAutoNum type="alphaUcPeriod" startAt="3"/>
            </a:pPr>
            <a:endParaRPr lang="it-IT" altLang="it-IT" sz="2400" b="1" dirty="0" smtClean="0">
              <a:solidFill>
                <a:schemeClr val="bg1"/>
              </a:solidFill>
            </a:endParaRPr>
          </a:p>
          <a:p>
            <a:pPr marL="457200" indent="-457200" eaLnBrk="1" hangingPunct="1">
              <a:buFont typeface="+mj-lt"/>
              <a:buAutoNum type="alphaUcPeriod" startAt="4"/>
            </a:pPr>
            <a:r>
              <a:rPr lang="it-IT" altLang="it-IT" sz="2400" b="1" dirty="0" smtClean="0">
                <a:solidFill>
                  <a:schemeClr val="bg1"/>
                </a:solidFill>
              </a:rPr>
              <a:t> Oltre il De </a:t>
            </a:r>
            <a:r>
              <a:rPr lang="it-IT" altLang="it-IT" sz="2400" b="1" dirty="0" err="1" smtClean="0">
                <a:solidFill>
                  <a:schemeClr val="bg1"/>
                </a:solidFill>
              </a:rPr>
              <a:t>Minimis</a:t>
            </a:r>
            <a:r>
              <a:rPr lang="it-IT" altLang="it-IT" sz="2400" b="1" dirty="0" smtClean="0">
                <a:solidFill>
                  <a:schemeClr val="bg1"/>
                </a:solidFill>
              </a:rPr>
              <a:t> con incremento occupazionale netto</a:t>
            </a:r>
          </a:p>
          <a:p>
            <a:pPr lvl="1" eaLnBrk="1" hangingPunct="1"/>
            <a:endParaRPr lang="it-IT" altLang="it-IT" sz="1800" b="1" dirty="0" smtClean="0">
              <a:solidFill>
                <a:schemeClr val="bg1"/>
              </a:solidFill>
            </a:endParaRPr>
          </a:p>
          <a:p>
            <a:pPr lvl="1" eaLnBrk="1" hangingPunct="1"/>
            <a:r>
              <a:rPr lang="it-IT" altLang="it-IT" sz="1800" b="1" dirty="0" smtClean="0">
                <a:solidFill>
                  <a:schemeClr val="bg1"/>
                </a:solidFill>
              </a:rPr>
              <a:t> </a:t>
            </a:r>
            <a:endParaRPr lang="it-IT" altLang="it-IT" sz="1800" dirty="0">
              <a:solidFill>
                <a:schemeClr val="bg1"/>
              </a:solidFill>
            </a:endParaRPr>
          </a:p>
          <a:p>
            <a:pPr lvl="1" algn="just" eaLnBrk="1" hangingPunct="1"/>
            <a:r>
              <a:rPr lang="it-IT" altLang="it-IT" sz="1800" dirty="0">
                <a:solidFill>
                  <a:schemeClr val="bg1"/>
                </a:solidFill>
              </a:rPr>
              <a:t>•	</a:t>
            </a:r>
            <a:r>
              <a:rPr lang="it-IT" altLang="it-IT" sz="1800" b="1" dirty="0">
                <a:solidFill>
                  <a:schemeClr val="bg1"/>
                </a:solidFill>
              </a:rPr>
              <a:t>la normativa europea </a:t>
            </a:r>
            <a:r>
              <a:rPr lang="it-IT" altLang="it-IT" sz="1800" dirty="0">
                <a:solidFill>
                  <a:schemeClr val="bg1"/>
                </a:solidFill>
              </a:rPr>
              <a:t>utilizza l’ULA, unità lavorative anno, come strumento per </a:t>
            </a:r>
            <a:r>
              <a:rPr lang="it-IT" altLang="it-IT" sz="1800" dirty="0" smtClean="0">
                <a:solidFill>
                  <a:schemeClr val="bg1"/>
                </a:solidFill>
              </a:rPr>
              <a:t>la verifica </a:t>
            </a:r>
            <a:r>
              <a:rPr lang="it-IT" altLang="it-IT" sz="1800" dirty="0">
                <a:solidFill>
                  <a:schemeClr val="bg1"/>
                </a:solidFill>
              </a:rPr>
              <a:t>di tale incremento </a:t>
            </a:r>
            <a:endParaRPr lang="it-IT" altLang="it-IT" sz="1800" dirty="0" smtClean="0">
              <a:solidFill>
                <a:schemeClr val="bg1"/>
              </a:solidFill>
            </a:endParaRPr>
          </a:p>
          <a:p>
            <a:pPr lvl="1" eaLnBrk="1" hangingPunct="1"/>
            <a:endParaRPr lang="it-IT" altLang="it-IT" sz="1800" dirty="0">
              <a:solidFill>
                <a:schemeClr val="bg1"/>
              </a:solidFill>
            </a:endParaRPr>
          </a:p>
          <a:p>
            <a:pPr lvl="1" algn="just" eaLnBrk="1" hangingPunct="1"/>
            <a:r>
              <a:rPr lang="it-IT" altLang="it-IT" sz="1800" dirty="0">
                <a:solidFill>
                  <a:schemeClr val="bg1"/>
                </a:solidFill>
              </a:rPr>
              <a:t>•	</a:t>
            </a:r>
            <a:r>
              <a:rPr lang="it-IT" altLang="it-IT" sz="1800" b="1" dirty="0">
                <a:solidFill>
                  <a:schemeClr val="bg1"/>
                </a:solidFill>
              </a:rPr>
              <a:t>il Ministero del lavoro</a:t>
            </a:r>
            <a:r>
              <a:rPr lang="it-IT" altLang="it-IT" sz="1800" dirty="0">
                <a:solidFill>
                  <a:schemeClr val="bg1"/>
                </a:solidFill>
              </a:rPr>
              <a:t>, con  l’Interpello n. 34/2014 </a:t>
            </a:r>
            <a:r>
              <a:rPr lang="it-IT" altLang="it-IT" sz="1800" dirty="0" smtClean="0">
                <a:solidFill>
                  <a:schemeClr val="bg1"/>
                </a:solidFill>
              </a:rPr>
              <a:t> ha </a:t>
            </a:r>
            <a:r>
              <a:rPr lang="it-IT" altLang="it-IT" sz="1800" dirty="0">
                <a:solidFill>
                  <a:schemeClr val="bg1"/>
                </a:solidFill>
              </a:rPr>
              <a:t>chiarito che il differenziale positivo in ULA va calcolato come valore medio dei 12 mesi successivi all’assunzione del lavoratore.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493</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199" y="5589240"/>
            <a:ext cx="2124509"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prstClr val="black"/>
              </a:solidFill>
            </a:endParaRPr>
          </a:p>
          <a:p>
            <a:pPr algn="ctr"/>
            <a:r>
              <a:rPr lang="it-IT" sz="1400" b="1" dirty="0" smtClean="0">
                <a:solidFill>
                  <a:prstClr val="black"/>
                </a:solidFill>
              </a:rPr>
              <a:t>D.D. n. 169/2015</a:t>
            </a:r>
          </a:p>
          <a:p>
            <a:pPr algn="ct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414341"/>
      </p:ext>
    </p:extLst>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eaLnBrk="1" hangingPunct="1"/>
            <a:r>
              <a:rPr lang="it-IT" altLang="it-IT" sz="2000" b="1" dirty="0" smtClean="0">
                <a:solidFill>
                  <a:schemeClr val="bg1"/>
                </a:solidFill>
              </a:rPr>
              <a:t> </a:t>
            </a:r>
            <a:endParaRPr lang="it-IT" altLang="it-IT" sz="2000" dirty="0">
              <a:solidFill>
                <a:schemeClr val="bg1"/>
              </a:solidFill>
            </a:endParaRPr>
          </a:p>
          <a:p>
            <a:pPr lvl="1" eaLnBrk="1" hangingPunct="1"/>
            <a:r>
              <a:rPr lang="it-IT" altLang="it-IT" sz="2000" b="1" dirty="0">
                <a:solidFill>
                  <a:schemeClr val="bg1"/>
                </a:solidFill>
              </a:rPr>
              <a:t>Il Decreto direttoriale n. </a:t>
            </a:r>
            <a:r>
              <a:rPr lang="it-IT" altLang="it-IT" sz="2000" b="1" dirty="0" smtClean="0">
                <a:solidFill>
                  <a:schemeClr val="bg1"/>
                </a:solidFill>
              </a:rPr>
              <a:t>385 </a:t>
            </a:r>
            <a:r>
              <a:rPr lang="it-IT" altLang="it-IT" sz="2000" b="1" dirty="0">
                <a:solidFill>
                  <a:schemeClr val="bg1"/>
                </a:solidFill>
              </a:rPr>
              <a:t>del </a:t>
            </a:r>
            <a:r>
              <a:rPr lang="it-IT" altLang="it-IT" sz="2000" b="1" dirty="0" smtClean="0">
                <a:solidFill>
                  <a:schemeClr val="bg1"/>
                </a:solidFill>
              </a:rPr>
              <a:t>24 novembre </a:t>
            </a:r>
            <a:r>
              <a:rPr lang="it-IT" altLang="it-IT" sz="2000" b="1" dirty="0">
                <a:solidFill>
                  <a:schemeClr val="bg1"/>
                </a:solidFill>
              </a:rPr>
              <a:t>2015</a:t>
            </a:r>
          </a:p>
          <a:p>
            <a:pPr lvl="1" eaLnBrk="1" hangingPunct="1"/>
            <a:r>
              <a:rPr lang="it-IT" altLang="it-IT" sz="1800" b="1" dirty="0" smtClean="0">
                <a:solidFill>
                  <a:schemeClr val="bg1"/>
                </a:solidFill>
              </a:rPr>
              <a:t> </a:t>
            </a:r>
            <a:endParaRPr lang="it-IT" altLang="it-IT" sz="1800" dirty="0">
              <a:solidFill>
                <a:schemeClr val="bg1"/>
              </a:solidFill>
            </a:endParaRPr>
          </a:p>
          <a:p>
            <a:pPr lvl="1" eaLnBrk="1" hangingPunct="1"/>
            <a:r>
              <a:rPr lang="it-IT" altLang="it-IT" sz="1800" dirty="0">
                <a:solidFill>
                  <a:schemeClr val="bg1"/>
                </a:solidFill>
              </a:rPr>
              <a:t>Con la Nota </a:t>
            </a:r>
            <a:r>
              <a:rPr lang="it-IT" altLang="it-IT" sz="1800" dirty="0" err="1">
                <a:solidFill>
                  <a:schemeClr val="bg1"/>
                </a:solidFill>
              </a:rPr>
              <a:t>prot</a:t>
            </a:r>
            <a:r>
              <a:rPr lang="it-IT" altLang="it-IT" sz="1800" dirty="0">
                <a:solidFill>
                  <a:schemeClr val="bg1"/>
                </a:solidFill>
              </a:rPr>
              <a:t>. n. COMP/H2/</a:t>
            </a:r>
            <a:r>
              <a:rPr lang="it-IT" altLang="it-IT" sz="1800" dirty="0" err="1">
                <a:solidFill>
                  <a:schemeClr val="bg1"/>
                </a:solidFill>
              </a:rPr>
              <a:t>im</a:t>
            </a:r>
            <a:r>
              <a:rPr lang="it-IT" altLang="it-IT" sz="1800" dirty="0">
                <a:solidFill>
                  <a:schemeClr val="bg1"/>
                </a:solidFill>
              </a:rPr>
              <a:t>/2015/106594 la Commissione Europea ha ritenuto che la fruizione del beneficio “Programma Garanzia Giovani” possa avvenire anche oltre i limiti previsti dal regime “de </a:t>
            </a:r>
            <a:r>
              <a:rPr lang="it-IT" altLang="it-IT" sz="1800" dirty="0" err="1">
                <a:solidFill>
                  <a:schemeClr val="bg1"/>
                </a:solidFill>
              </a:rPr>
              <a:t>minimis</a:t>
            </a:r>
            <a:r>
              <a:rPr lang="it-IT" altLang="it-IT" sz="1800" dirty="0" smtClean="0">
                <a:solidFill>
                  <a:schemeClr val="bg1"/>
                </a:solidFill>
              </a:rPr>
              <a:t>”.</a:t>
            </a:r>
          </a:p>
          <a:p>
            <a:pPr lvl="1" algn="just" eaLnBrk="1" hangingPunct="1"/>
            <a:endParaRPr lang="it-IT" altLang="it-IT" sz="1800" dirty="0" smtClean="0">
              <a:solidFill>
                <a:schemeClr val="bg1"/>
              </a:solidFill>
            </a:endParaRPr>
          </a:p>
          <a:p>
            <a:pPr lvl="1" algn="just" eaLnBrk="1" hangingPunct="1"/>
            <a:endParaRPr lang="it-IT" altLang="it-IT" sz="1800" dirty="0">
              <a:solidFill>
                <a:schemeClr val="bg1"/>
              </a:solidFill>
            </a:endParaRPr>
          </a:p>
          <a:p>
            <a:pPr lvl="1" eaLnBrk="1" hangingPunct="1"/>
            <a:r>
              <a:rPr lang="it-IT" altLang="it-IT" sz="1800" b="1" dirty="0" smtClean="0">
                <a:solidFill>
                  <a:schemeClr val="bg1"/>
                </a:solidFill>
              </a:rPr>
              <a:t>Alla </a:t>
            </a:r>
            <a:r>
              <a:rPr lang="it-IT" altLang="it-IT" sz="1800" b="1" dirty="0">
                <a:solidFill>
                  <a:schemeClr val="bg1"/>
                </a:solidFill>
              </a:rPr>
              <a:t>luce di quanto sopra, con il Decreto Direttoriale n. 385 del 24 novembre 2015, </a:t>
            </a:r>
            <a:r>
              <a:rPr lang="it-IT" altLang="it-IT" sz="1800" b="1" dirty="0" smtClean="0">
                <a:solidFill>
                  <a:schemeClr val="bg1"/>
                </a:solidFill>
              </a:rPr>
              <a:t> il </a:t>
            </a:r>
            <a:r>
              <a:rPr lang="it-IT" altLang="it-IT" sz="1800" b="1" dirty="0">
                <a:solidFill>
                  <a:schemeClr val="bg1"/>
                </a:solidFill>
              </a:rPr>
              <a:t>Ministero del Lavoro, </a:t>
            </a:r>
            <a:r>
              <a:rPr lang="it-IT" altLang="it-IT" sz="1800" b="1" dirty="0" smtClean="0">
                <a:solidFill>
                  <a:schemeClr val="bg1"/>
                </a:solidFill>
              </a:rPr>
              <a:t>fornisce le </a:t>
            </a:r>
            <a:r>
              <a:rPr lang="it-IT" altLang="it-IT" sz="1800" b="1" dirty="0">
                <a:solidFill>
                  <a:schemeClr val="bg1"/>
                </a:solidFill>
              </a:rPr>
              <a:t>condizioni per fruire del suddetto beneficio anche oltre il predetto regime “de </a:t>
            </a:r>
            <a:r>
              <a:rPr lang="it-IT" altLang="it-IT" sz="1800" b="1" dirty="0" err="1">
                <a:solidFill>
                  <a:schemeClr val="bg1"/>
                </a:solidFill>
              </a:rPr>
              <a:t>minimis</a:t>
            </a:r>
            <a:r>
              <a:rPr lang="it-IT" altLang="it-IT" sz="1800" b="1" dirty="0" smtClean="0">
                <a:solidFill>
                  <a:schemeClr val="bg1"/>
                </a:solidFill>
              </a:rPr>
              <a:t>”.</a:t>
            </a:r>
          </a:p>
          <a:p>
            <a:pPr lvl="1" algn="just" eaLnBrk="1" hangingPunct="1"/>
            <a:endParaRPr lang="it-IT" altLang="it-IT" sz="1800" dirty="0">
              <a:solidFill>
                <a:schemeClr val="bg1"/>
              </a:solidFill>
            </a:endParaRPr>
          </a:p>
          <a:p>
            <a:pPr lvl="1" algn="just" eaLnBrk="1" hangingPunct="1"/>
            <a:r>
              <a:rPr lang="it-IT" altLang="it-IT" sz="1800" dirty="0">
                <a:solidFill>
                  <a:schemeClr val="bg1"/>
                </a:solidFill>
              </a:rPr>
              <a:t>In ogni caso, la fruizione del bonus è condizionata dal limite dei fondi stanziati per le singole Regioni così come riportato nell’allegato 1 del Decreto in esame.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494</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98750" y="6093296"/>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385/2015</a:t>
            </a:r>
            <a:endParaRPr lang="it-IT" sz="1400" b="1" dirty="0">
              <a:solidFill>
                <a:prstClr val="black"/>
              </a:solidFill>
            </a:endParaRPr>
          </a:p>
        </p:txBody>
      </p:sp>
      <p:sp>
        <p:nvSpPr>
          <p:cNvPr id="2" name="Freccia in giù 1"/>
          <p:cNvSpPr/>
          <p:nvPr/>
        </p:nvSpPr>
        <p:spPr>
          <a:xfrm>
            <a:off x="4401692" y="364502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193499"/>
      </p:ext>
    </p:extLst>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eaLnBrk="1" hangingPunct="1"/>
            <a:r>
              <a:rPr lang="it-IT" altLang="it-IT" sz="2000" b="1" dirty="0" smtClean="0">
                <a:solidFill>
                  <a:schemeClr val="bg1"/>
                </a:solidFill>
              </a:rPr>
              <a:t> </a:t>
            </a:r>
            <a:endParaRPr lang="it-IT" altLang="it-IT" sz="2000" dirty="0">
              <a:solidFill>
                <a:schemeClr val="bg1"/>
              </a:solidFill>
            </a:endParaRPr>
          </a:p>
          <a:p>
            <a:pPr lvl="1" eaLnBrk="1" hangingPunct="1"/>
            <a:endParaRPr lang="it-IT" altLang="it-IT" sz="2000" b="1" dirty="0" smtClean="0">
              <a:solidFill>
                <a:schemeClr val="bg1"/>
              </a:solidFill>
            </a:endParaRPr>
          </a:p>
          <a:p>
            <a:pPr lvl="1" eaLnBrk="1" hangingPunct="1"/>
            <a:endParaRPr lang="it-IT" altLang="it-IT" sz="2000" b="1" dirty="0" smtClean="0">
              <a:solidFill>
                <a:schemeClr val="bg1"/>
              </a:solidFill>
            </a:endParaRPr>
          </a:p>
          <a:p>
            <a:pPr lvl="1" eaLnBrk="1" hangingPunct="1"/>
            <a:r>
              <a:rPr lang="it-IT" altLang="it-IT" sz="2000" b="1" dirty="0" smtClean="0">
                <a:solidFill>
                  <a:schemeClr val="bg1"/>
                </a:solidFill>
              </a:rPr>
              <a:t>L’utilizzo </a:t>
            </a:r>
            <a:r>
              <a:rPr lang="it-IT" altLang="it-IT" sz="2000" b="1" dirty="0">
                <a:solidFill>
                  <a:schemeClr val="bg1"/>
                </a:solidFill>
              </a:rPr>
              <a:t>del bonus “Programma Garanzia Giovani” può essere operato anche oltre il regime “de </a:t>
            </a:r>
            <a:r>
              <a:rPr lang="it-IT" altLang="it-IT" sz="2000" b="1" dirty="0" err="1">
                <a:solidFill>
                  <a:schemeClr val="bg1"/>
                </a:solidFill>
              </a:rPr>
              <a:t>minimis</a:t>
            </a:r>
            <a:r>
              <a:rPr lang="it-IT" altLang="it-IT" sz="2000" b="1" dirty="0">
                <a:solidFill>
                  <a:schemeClr val="bg1"/>
                </a:solidFill>
              </a:rPr>
              <a:t>”, a seconda che il giovane interessato dall’assunzione appartenga alla fascia di età compresa</a:t>
            </a:r>
          </a:p>
          <a:p>
            <a:pPr lvl="1" eaLnBrk="1" hangingPunct="1"/>
            <a:r>
              <a:rPr lang="it-IT" altLang="it-IT" sz="2000" b="1" dirty="0">
                <a:solidFill>
                  <a:schemeClr val="bg1"/>
                </a:solidFill>
              </a:rPr>
              <a:t>•	tra 16 e 24 anni, ovvero</a:t>
            </a:r>
          </a:p>
          <a:p>
            <a:pPr lvl="1" eaLnBrk="1" hangingPunct="1"/>
            <a:r>
              <a:rPr lang="it-IT" altLang="it-IT" sz="2000" b="1" dirty="0">
                <a:solidFill>
                  <a:schemeClr val="bg1"/>
                </a:solidFill>
              </a:rPr>
              <a:t>•	tra 25 e 29 anni.</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495</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77999" y="5769260"/>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385/2015</a:t>
            </a:r>
            <a:endParaRPr lang="it-IT" sz="1400" b="1" dirty="0">
              <a:solidFill>
                <a:prstClr val="black"/>
              </a:solidFill>
            </a:endParaRPr>
          </a:p>
        </p:txBody>
      </p:sp>
      <p:sp>
        <p:nvSpPr>
          <p:cNvPr id="2" name="Freccia in giù 1"/>
          <p:cNvSpPr/>
          <p:nvPr/>
        </p:nvSpPr>
        <p:spPr>
          <a:xfrm>
            <a:off x="4355976" y="181910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in giù 2"/>
          <p:cNvSpPr/>
          <p:nvPr/>
        </p:nvSpPr>
        <p:spPr>
          <a:xfrm>
            <a:off x="4444475" y="5046971"/>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683313"/>
      </p:ext>
    </p:extLst>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eaLnBrk="1" hangingPunct="1"/>
            <a:r>
              <a:rPr lang="it-IT" altLang="it-IT" sz="2000" b="1" dirty="0" smtClean="0">
                <a:solidFill>
                  <a:schemeClr val="bg1"/>
                </a:solidFill>
              </a:rPr>
              <a:t> </a:t>
            </a:r>
          </a:p>
          <a:p>
            <a:pPr eaLnBrk="1" hangingPunct="1"/>
            <a:endParaRPr lang="it-IT" altLang="it-IT" sz="2000" dirty="0">
              <a:solidFill>
                <a:schemeClr val="bg1"/>
              </a:solidFill>
            </a:endParaRPr>
          </a:p>
          <a:p>
            <a:pPr lvl="1" eaLnBrk="1" hangingPunct="1"/>
            <a:r>
              <a:rPr lang="it-IT" altLang="it-IT" sz="2000" b="1" dirty="0" smtClean="0">
                <a:solidFill>
                  <a:schemeClr val="bg1"/>
                </a:solidFill>
              </a:rPr>
              <a:t>Giovani </a:t>
            </a:r>
            <a:r>
              <a:rPr lang="it-IT" altLang="it-IT" sz="2000" b="1" dirty="0">
                <a:solidFill>
                  <a:schemeClr val="bg1"/>
                </a:solidFill>
              </a:rPr>
              <a:t>di età </a:t>
            </a:r>
            <a:r>
              <a:rPr lang="it-IT" altLang="it-IT" sz="2000" b="1" dirty="0" smtClean="0">
                <a:solidFill>
                  <a:schemeClr val="bg1"/>
                </a:solidFill>
              </a:rPr>
              <a:t>compresa </a:t>
            </a:r>
            <a:r>
              <a:rPr lang="it-IT" altLang="it-IT" sz="2000" b="1" dirty="0">
                <a:solidFill>
                  <a:schemeClr val="bg1"/>
                </a:solidFill>
              </a:rPr>
              <a:t>tra i 16 ed i 24 </a:t>
            </a:r>
            <a:r>
              <a:rPr lang="it-IT" altLang="it-IT" sz="2000" b="1" dirty="0" smtClean="0">
                <a:solidFill>
                  <a:schemeClr val="bg1"/>
                </a:solidFill>
              </a:rPr>
              <a:t>anni</a:t>
            </a:r>
          </a:p>
          <a:p>
            <a:pPr lvl="1" eaLnBrk="1" hangingPunct="1"/>
            <a:endParaRPr lang="it-IT" altLang="it-IT" sz="2000" b="1" dirty="0">
              <a:solidFill>
                <a:schemeClr val="bg1"/>
              </a:solidFill>
            </a:endParaRPr>
          </a:p>
          <a:p>
            <a:pPr lvl="1" eaLnBrk="1" hangingPunct="1"/>
            <a:r>
              <a:rPr lang="it-IT" altLang="it-IT" sz="2000" dirty="0">
                <a:solidFill>
                  <a:schemeClr val="bg1"/>
                </a:solidFill>
              </a:rPr>
              <a:t>Per le assunzioni di giovani di età compresa tra 16 e 24 anni, il beneficio spetta, anche superato il limite imposto dal “de </a:t>
            </a:r>
            <a:r>
              <a:rPr lang="it-IT" altLang="it-IT" sz="2000" dirty="0" err="1">
                <a:solidFill>
                  <a:schemeClr val="bg1"/>
                </a:solidFill>
              </a:rPr>
              <a:t>minimis</a:t>
            </a:r>
            <a:r>
              <a:rPr lang="it-IT" altLang="it-IT" sz="2000" dirty="0">
                <a:solidFill>
                  <a:schemeClr val="bg1"/>
                </a:solidFill>
              </a:rPr>
              <a:t>”, a condizione che l’assunzione stessa comporti un </a:t>
            </a:r>
            <a:r>
              <a:rPr lang="it-IT" altLang="it-IT" sz="2000" b="1" dirty="0">
                <a:solidFill>
                  <a:schemeClr val="bg1"/>
                </a:solidFill>
              </a:rPr>
              <a:t>incremento occupazionale netto</a:t>
            </a:r>
            <a:r>
              <a:rPr lang="it-IT" altLang="it-IT" sz="2000" dirty="0">
                <a:solidFill>
                  <a:schemeClr val="bg1"/>
                </a:solidFill>
              </a:rPr>
              <a:t>.</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496</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77999" y="5769260"/>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385/2015</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990257"/>
      </p:ext>
    </p:extLst>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eaLnBrk="1" hangingPunct="1"/>
            <a:r>
              <a:rPr lang="it-IT" altLang="it-IT" sz="2000" b="1" dirty="0" smtClean="0">
                <a:solidFill>
                  <a:schemeClr val="bg1"/>
                </a:solidFill>
              </a:rPr>
              <a:t> </a:t>
            </a:r>
            <a:endParaRPr lang="it-IT" altLang="it-IT" sz="2000" dirty="0">
              <a:solidFill>
                <a:schemeClr val="bg1"/>
              </a:solidFill>
            </a:endParaRPr>
          </a:p>
          <a:p>
            <a:pPr lvl="1" eaLnBrk="1" hangingPunct="1"/>
            <a:r>
              <a:rPr lang="it-IT" altLang="it-IT" sz="2000" b="1" dirty="0" smtClean="0">
                <a:solidFill>
                  <a:schemeClr val="bg1"/>
                </a:solidFill>
              </a:rPr>
              <a:t>Giovani </a:t>
            </a:r>
            <a:r>
              <a:rPr lang="it-IT" altLang="it-IT" sz="2000" b="1" dirty="0">
                <a:solidFill>
                  <a:schemeClr val="bg1"/>
                </a:solidFill>
              </a:rPr>
              <a:t>di età </a:t>
            </a:r>
            <a:r>
              <a:rPr lang="it-IT" altLang="it-IT" sz="2000" b="1" dirty="0" smtClean="0">
                <a:solidFill>
                  <a:schemeClr val="bg1"/>
                </a:solidFill>
              </a:rPr>
              <a:t>compresa </a:t>
            </a:r>
            <a:r>
              <a:rPr lang="it-IT" altLang="it-IT" sz="2000" b="1" dirty="0">
                <a:solidFill>
                  <a:schemeClr val="bg1"/>
                </a:solidFill>
              </a:rPr>
              <a:t>tra i </a:t>
            </a:r>
            <a:r>
              <a:rPr lang="it-IT" altLang="it-IT" sz="2000" b="1" dirty="0" smtClean="0">
                <a:solidFill>
                  <a:schemeClr val="bg1"/>
                </a:solidFill>
              </a:rPr>
              <a:t>25 e </a:t>
            </a:r>
            <a:r>
              <a:rPr lang="it-IT" altLang="it-IT" sz="2000" b="1" dirty="0">
                <a:solidFill>
                  <a:schemeClr val="bg1"/>
                </a:solidFill>
              </a:rPr>
              <a:t>i </a:t>
            </a:r>
            <a:r>
              <a:rPr lang="it-IT" altLang="it-IT" sz="2000" b="1" dirty="0" smtClean="0">
                <a:solidFill>
                  <a:schemeClr val="bg1"/>
                </a:solidFill>
              </a:rPr>
              <a:t>29 anni</a:t>
            </a:r>
          </a:p>
          <a:p>
            <a:pPr lvl="1" eaLnBrk="1" hangingPunct="1"/>
            <a:endParaRPr lang="it-IT" altLang="it-IT" sz="2000" b="1" dirty="0">
              <a:solidFill>
                <a:schemeClr val="bg1"/>
              </a:solidFill>
            </a:endParaRPr>
          </a:p>
          <a:p>
            <a:pPr lvl="1" algn="just" eaLnBrk="1" hangingPunct="1"/>
            <a:r>
              <a:rPr lang="it-IT" altLang="it-IT" sz="2000" dirty="0">
                <a:solidFill>
                  <a:schemeClr val="bg1"/>
                </a:solidFill>
              </a:rPr>
              <a:t>In riferimento a tale fascia di età, il Ministero precisa che</a:t>
            </a:r>
            <a:r>
              <a:rPr lang="it-IT" altLang="it-IT" sz="2000" b="1" dirty="0">
                <a:solidFill>
                  <a:schemeClr val="bg1"/>
                </a:solidFill>
              </a:rPr>
              <a:t>, oltre </a:t>
            </a:r>
            <a:r>
              <a:rPr lang="it-IT" altLang="it-IT" sz="2000" dirty="0">
                <a:solidFill>
                  <a:schemeClr val="bg1"/>
                </a:solidFill>
              </a:rPr>
              <a:t>al configurarsi del suddetto </a:t>
            </a:r>
            <a:r>
              <a:rPr lang="it-IT" altLang="it-IT" sz="2000" b="1" dirty="0">
                <a:solidFill>
                  <a:schemeClr val="bg1"/>
                </a:solidFill>
              </a:rPr>
              <a:t>incremento occupazionale</a:t>
            </a:r>
            <a:r>
              <a:rPr lang="it-IT" altLang="it-IT" sz="2000" dirty="0">
                <a:solidFill>
                  <a:schemeClr val="bg1"/>
                </a:solidFill>
              </a:rPr>
              <a:t>, </a:t>
            </a:r>
            <a:r>
              <a:rPr lang="it-IT" altLang="it-IT" sz="2000" b="1" dirty="0">
                <a:solidFill>
                  <a:schemeClr val="bg1"/>
                </a:solidFill>
              </a:rPr>
              <a:t>il giovane deve soddisfare uno dei seguenti requisiti:</a:t>
            </a:r>
          </a:p>
          <a:p>
            <a:pPr lvl="1" algn="just" eaLnBrk="1" hangingPunct="1"/>
            <a:r>
              <a:rPr lang="it-IT" altLang="it-IT" sz="2000" dirty="0">
                <a:solidFill>
                  <a:schemeClr val="bg1"/>
                </a:solidFill>
              </a:rPr>
              <a:t>•	</a:t>
            </a:r>
            <a:r>
              <a:rPr lang="it-IT" altLang="it-IT" sz="2000" u="sng" dirty="0">
                <a:solidFill>
                  <a:schemeClr val="bg1"/>
                </a:solidFill>
              </a:rPr>
              <a:t>non abbia un impiego regolarmente retribuito da almeno 6 mesi</a:t>
            </a:r>
            <a:r>
              <a:rPr lang="it-IT" altLang="it-IT" sz="2000" dirty="0">
                <a:solidFill>
                  <a:schemeClr val="bg1"/>
                </a:solidFill>
              </a:rPr>
              <a:t>, ai sensi del Decreto 20 marzo 2013 che definisce lo status di disoccupato di lungo periodo</a:t>
            </a:r>
            <a:r>
              <a:rPr lang="it-IT" altLang="it-IT" sz="2000" dirty="0" smtClean="0">
                <a:solidFill>
                  <a:schemeClr val="bg1"/>
                </a:solidFill>
              </a:rPr>
              <a:t>;</a:t>
            </a:r>
          </a:p>
          <a:p>
            <a:pPr lvl="1" algn="just" eaLnBrk="1" hangingPunct="1"/>
            <a:endParaRPr lang="it-IT" altLang="it-IT" sz="2000" dirty="0">
              <a:solidFill>
                <a:schemeClr val="bg1"/>
              </a:solidFill>
            </a:endParaRPr>
          </a:p>
          <a:p>
            <a:pPr lvl="1" algn="just" eaLnBrk="1" hangingPunct="1"/>
            <a:r>
              <a:rPr lang="it-IT" altLang="it-IT" sz="1800" i="1" dirty="0">
                <a:solidFill>
                  <a:schemeClr val="bg1"/>
                </a:solidFill>
              </a:rPr>
              <a:t> “(..) negli ultimi sei mesi non hanno prestato attività lavorativa riconducibile ad un rapporto di lavoro subordinato della durata di almeno sei mesi </a:t>
            </a:r>
            <a:r>
              <a:rPr lang="it-IT" altLang="it-IT" sz="1800" i="1" dirty="0" smtClean="0">
                <a:solidFill>
                  <a:schemeClr val="bg1"/>
                </a:solidFill>
              </a:rPr>
              <a:t>ovvero coloro </a:t>
            </a:r>
            <a:r>
              <a:rPr lang="it-IT" altLang="it-IT" sz="1800" i="1" dirty="0">
                <a:solidFill>
                  <a:schemeClr val="bg1"/>
                </a:solidFill>
              </a:rPr>
              <a:t>che negli ultimi sei mesi hanno svolto attività lavorativa in forma autonoma o parasubordinata dalla quale derivi un reddito inferiore al reddito annuale minimo personale escluso da imposizione.”</a:t>
            </a:r>
          </a:p>
          <a:p>
            <a:pPr lvl="1" algn="just" eaLnBrk="1" hangingPunct="1"/>
            <a:endParaRPr lang="it-IT" altLang="it-IT" sz="2000" dirty="0" smtClean="0">
              <a:solidFill>
                <a:schemeClr val="bg1"/>
              </a:solidFill>
            </a:endParaRPr>
          </a:p>
          <a:p>
            <a:pPr lvl="1" algn="just" eaLnBrk="1" hangingPunct="1"/>
            <a:endParaRPr lang="it-IT" altLang="it-IT" sz="2000" i="1" dirty="0">
              <a:solidFill>
                <a:schemeClr val="bg1"/>
              </a:solidFill>
            </a:endParaRPr>
          </a:p>
          <a:p>
            <a:pPr lvl="1" algn="just" eaLnBrk="1" hangingPunct="1"/>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497</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425470" y="6209928"/>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385/2015</a:t>
            </a:r>
            <a:endParaRPr lang="it-IT" sz="1400" b="1" dirty="0">
              <a:solidFill>
                <a:prstClr val="black"/>
              </a:solidFill>
            </a:endParaRPr>
          </a:p>
        </p:txBody>
      </p:sp>
      <p:sp>
        <p:nvSpPr>
          <p:cNvPr id="2" name="Freccia in giù 1"/>
          <p:cNvSpPr/>
          <p:nvPr/>
        </p:nvSpPr>
        <p:spPr>
          <a:xfrm>
            <a:off x="4594858" y="4509120"/>
            <a:ext cx="24231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779089"/>
      </p:ext>
    </p:extLst>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eaLnBrk="1" hangingPunct="1"/>
            <a:r>
              <a:rPr lang="it-IT" altLang="it-IT" sz="2000" b="1" dirty="0" smtClean="0">
                <a:solidFill>
                  <a:schemeClr val="bg1"/>
                </a:solidFill>
              </a:rPr>
              <a:t> </a:t>
            </a:r>
            <a:endParaRPr lang="it-IT" altLang="it-IT" sz="2000" dirty="0">
              <a:solidFill>
                <a:schemeClr val="bg1"/>
              </a:solidFill>
            </a:endParaRPr>
          </a:p>
          <a:p>
            <a:pPr lvl="1" eaLnBrk="1" hangingPunct="1"/>
            <a:r>
              <a:rPr lang="it-IT" altLang="it-IT" sz="2000" b="1" dirty="0" smtClean="0">
                <a:solidFill>
                  <a:schemeClr val="bg1"/>
                </a:solidFill>
              </a:rPr>
              <a:t>Giovani </a:t>
            </a:r>
            <a:r>
              <a:rPr lang="it-IT" altLang="it-IT" sz="2000" b="1" dirty="0">
                <a:solidFill>
                  <a:schemeClr val="bg1"/>
                </a:solidFill>
              </a:rPr>
              <a:t>di età </a:t>
            </a:r>
            <a:r>
              <a:rPr lang="it-IT" altLang="it-IT" sz="2000" b="1" dirty="0" smtClean="0">
                <a:solidFill>
                  <a:schemeClr val="bg1"/>
                </a:solidFill>
              </a:rPr>
              <a:t>compresa </a:t>
            </a:r>
            <a:r>
              <a:rPr lang="it-IT" altLang="it-IT" sz="2000" b="1" dirty="0">
                <a:solidFill>
                  <a:schemeClr val="bg1"/>
                </a:solidFill>
              </a:rPr>
              <a:t>tra i </a:t>
            </a:r>
            <a:r>
              <a:rPr lang="it-IT" altLang="it-IT" sz="2000" b="1" dirty="0" smtClean="0">
                <a:solidFill>
                  <a:schemeClr val="bg1"/>
                </a:solidFill>
              </a:rPr>
              <a:t>25 e </a:t>
            </a:r>
            <a:r>
              <a:rPr lang="it-IT" altLang="it-IT" sz="2000" b="1" dirty="0">
                <a:solidFill>
                  <a:schemeClr val="bg1"/>
                </a:solidFill>
              </a:rPr>
              <a:t>i </a:t>
            </a:r>
            <a:r>
              <a:rPr lang="it-IT" altLang="it-IT" sz="2000" b="1" dirty="0" smtClean="0">
                <a:solidFill>
                  <a:schemeClr val="bg1"/>
                </a:solidFill>
              </a:rPr>
              <a:t>29 anni</a:t>
            </a:r>
          </a:p>
          <a:p>
            <a:pPr lvl="1" eaLnBrk="1" hangingPunct="1"/>
            <a:endParaRPr lang="it-IT" altLang="it-IT" sz="2000" b="1" dirty="0" smtClean="0">
              <a:solidFill>
                <a:schemeClr val="bg1"/>
              </a:solidFill>
            </a:endParaRPr>
          </a:p>
          <a:p>
            <a:pPr marL="800100" lvl="1" indent="-342900" algn="just" eaLnBrk="1" hangingPunct="1">
              <a:buFont typeface="Arial" panose="020B0604020202020204" pitchFamily="34" charset="0"/>
              <a:buChar char="•"/>
            </a:pPr>
            <a:r>
              <a:rPr lang="it-IT" altLang="it-IT" sz="2000" dirty="0" smtClean="0">
                <a:solidFill>
                  <a:schemeClr val="bg1"/>
                </a:solidFill>
              </a:rPr>
              <a:t>non </a:t>
            </a:r>
            <a:r>
              <a:rPr lang="it-IT" altLang="it-IT" sz="2000" dirty="0">
                <a:solidFill>
                  <a:schemeClr val="bg1"/>
                </a:solidFill>
              </a:rPr>
              <a:t>possegga un diploma di istruzione secondaria di secondo grado o una qualifica o diploma di istruzione e formazione professionale o abbia completato la formazione a tempo pieno da non più di due anni e non abbia ancora ottenuto il primo impiego regolarmente retribuito;</a:t>
            </a:r>
          </a:p>
          <a:p>
            <a:pPr lvl="1" algn="just" eaLnBrk="1" hangingPunct="1"/>
            <a:endParaRPr lang="it-IT" altLang="it-IT" sz="2000" dirty="0">
              <a:solidFill>
                <a:schemeClr val="bg1"/>
              </a:solidFill>
            </a:endParaRPr>
          </a:p>
          <a:p>
            <a:pPr marL="800100" lvl="1" indent="-342900" algn="just" eaLnBrk="1" hangingPunct="1">
              <a:buFont typeface="Arial" panose="020B0604020202020204" pitchFamily="34" charset="0"/>
              <a:buChar char="•"/>
            </a:pPr>
            <a:r>
              <a:rPr lang="it-IT" altLang="it-IT" sz="2000" dirty="0" smtClean="0">
                <a:solidFill>
                  <a:schemeClr val="bg1"/>
                </a:solidFill>
              </a:rPr>
              <a:t>sia </a:t>
            </a:r>
            <a:r>
              <a:rPr lang="it-IT" altLang="it-IT" sz="2000" dirty="0">
                <a:solidFill>
                  <a:schemeClr val="bg1"/>
                </a:solidFill>
              </a:rPr>
              <a:t>occupato in professioni o settori caratterizzati da un tasso di disparità uomo- donna che supera almeno del 25% la disparità media uomo-donna in tutti i settori economici</a:t>
            </a:r>
            <a:r>
              <a:rPr lang="it-IT" altLang="it-IT" sz="2000" dirty="0" smtClean="0">
                <a:solidFill>
                  <a:schemeClr val="bg1"/>
                </a:solidFill>
              </a:rPr>
              <a:t>;</a:t>
            </a:r>
          </a:p>
          <a:p>
            <a:pPr lvl="1" algn="just" eaLnBrk="1" hangingPunct="1"/>
            <a:endParaRPr lang="it-IT" altLang="it-IT" sz="2000" dirty="0">
              <a:solidFill>
                <a:schemeClr val="bg1"/>
              </a:solidFill>
            </a:endParaRPr>
          </a:p>
          <a:p>
            <a:pPr marL="800100" lvl="1" indent="-342900" algn="just" eaLnBrk="1" hangingPunct="1">
              <a:buFont typeface="Arial" panose="020B0604020202020204" pitchFamily="34" charset="0"/>
              <a:buChar char="•"/>
            </a:pPr>
            <a:r>
              <a:rPr lang="it-IT" altLang="it-IT" sz="2000" dirty="0" smtClean="0">
                <a:solidFill>
                  <a:schemeClr val="bg1"/>
                </a:solidFill>
              </a:rPr>
              <a:t>sia </a:t>
            </a:r>
            <a:r>
              <a:rPr lang="it-IT" altLang="it-IT" sz="2000" dirty="0">
                <a:solidFill>
                  <a:schemeClr val="bg1"/>
                </a:solidFill>
              </a:rPr>
              <a:t>occupato in settori economici in cui sia riscontrato il citato differenziale pari ad almeno il 25%, e comunque sia riconducibile allo status di disoccupato di lungo periodo.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498</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521811" y="1516197"/>
            <a:ext cx="2466287"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Decreto Direttoriale n. 385/2015</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094893"/>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eaLnBrk="1" hangingPunct="1"/>
            <a:r>
              <a:rPr lang="it-IT" altLang="it-IT" sz="2000" b="1" dirty="0" smtClean="0">
                <a:solidFill>
                  <a:schemeClr val="bg1"/>
                </a:solidFill>
              </a:rPr>
              <a:t> </a:t>
            </a:r>
            <a:endParaRPr lang="it-IT" altLang="it-IT" sz="2000" dirty="0">
              <a:solidFill>
                <a:schemeClr val="bg1"/>
              </a:solidFill>
            </a:endParaRPr>
          </a:p>
          <a:p>
            <a:pPr lvl="1" eaLnBrk="1" hangingPunct="1"/>
            <a:r>
              <a:rPr lang="it-IT" altLang="it-IT" sz="2000" b="1" dirty="0" smtClean="0">
                <a:solidFill>
                  <a:schemeClr val="bg1"/>
                </a:solidFill>
              </a:rPr>
              <a:t>Incremento occupazionale netto</a:t>
            </a:r>
            <a:r>
              <a:rPr lang="it-IT" altLang="it-IT" sz="2000" dirty="0" smtClean="0">
                <a:solidFill>
                  <a:schemeClr val="bg1"/>
                </a:solidFill>
              </a:rPr>
              <a:t> </a:t>
            </a:r>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499</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422108" y="5689167"/>
            <a:ext cx="2167556"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D.D. n. 385/2015</a:t>
            </a:r>
          </a:p>
        </p:txBody>
      </p:sp>
      <p:sp>
        <p:nvSpPr>
          <p:cNvPr id="8" name="Rettangolo arrotondato 7"/>
          <p:cNvSpPr/>
          <p:nvPr/>
        </p:nvSpPr>
        <p:spPr>
          <a:xfrm>
            <a:off x="1504951" y="3284984"/>
            <a:ext cx="6264696" cy="1296144"/>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Il Decreto </a:t>
            </a:r>
            <a:r>
              <a:rPr lang="it-IT" b="1" dirty="0" smtClean="0">
                <a:solidFill>
                  <a:schemeClr val="bg1"/>
                </a:solidFill>
              </a:rPr>
              <a:t>ricorda </a:t>
            </a:r>
            <a:r>
              <a:rPr lang="it-IT" b="1" dirty="0">
                <a:solidFill>
                  <a:schemeClr val="bg1"/>
                </a:solidFill>
              </a:rPr>
              <a:t>che l’incremento occupazionale va inteso come aumento netto del numero di dipendenti di un datore di lavoro rispetto alla media dei dodici mesi precedenti</a:t>
            </a:r>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922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968875"/>
          </a:xfrm>
          <a:ln>
            <a:solidFill>
              <a:schemeClr val="bg2">
                <a:lumMod val="40000"/>
                <a:lumOff val="60000"/>
              </a:schemeClr>
            </a:solidFill>
          </a:ln>
        </p:spPr>
        <p:txBody>
          <a:bodyPr/>
          <a:lstStyle/>
          <a:p>
            <a:pPr eaLnBrk="1" hangingPunct="1">
              <a:defRPr/>
            </a:pPr>
            <a:r>
              <a:rPr lang="it-IT" altLang="it-IT" sz="1900" b="1" dirty="0" smtClean="0">
                <a:solidFill>
                  <a:srgbClr val="0070C0"/>
                </a:solidFill>
              </a:rPr>
              <a:t>ART. 26</a:t>
            </a:r>
          </a:p>
          <a:p>
            <a:pPr eaLnBrk="1" hangingPunct="1">
              <a:defRPr/>
            </a:pPr>
            <a:r>
              <a:rPr lang="it-IT" altLang="it-IT" sz="1900" b="1" dirty="0" smtClean="0">
                <a:solidFill>
                  <a:srgbClr val="0070C0"/>
                </a:solidFill>
              </a:rPr>
              <a:t>Dimissioni volontarie e risoluzione consensuale</a:t>
            </a:r>
          </a:p>
          <a:p>
            <a:pPr algn="just" eaLnBrk="1" hangingPunct="1">
              <a:spcBef>
                <a:spcPts val="1200"/>
              </a:spcBef>
              <a:buFont typeface="Arial" charset="0"/>
              <a:buNone/>
              <a:defRPr/>
            </a:pPr>
            <a:r>
              <a:rPr lang="it-IT" altLang="it-IT" sz="1600" b="1" i="1" dirty="0" smtClean="0">
                <a:solidFill>
                  <a:schemeClr val="bg1"/>
                </a:solidFill>
              </a:rPr>
              <a:t>5. </a:t>
            </a:r>
            <a:r>
              <a:rPr lang="it-IT" altLang="it-IT" sz="1600" i="1" dirty="0" smtClean="0">
                <a:solidFill>
                  <a:schemeClr val="bg1"/>
                </a:solidFill>
              </a:rPr>
              <a:t>Salvo che il fatto costituisca reato</a:t>
            </a:r>
            <a:r>
              <a:rPr lang="it-IT" altLang="it-IT" sz="1600" b="1" i="1" dirty="0" smtClean="0">
                <a:solidFill>
                  <a:schemeClr val="bg1"/>
                </a:solidFill>
              </a:rPr>
              <a:t>, il datore  di  lavoro  che alteri i moduli </a:t>
            </a:r>
            <a:r>
              <a:rPr lang="it-IT" altLang="it-IT" sz="1600" i="1" dirty="0" smtClean="0">
                <a:solidFill>
                  <a:schemeClr val="bg1"/>
                </a:solidFill>
              </a:rPr>
              <a:t> di  cui  al  comma  1  è  punito  con  la  </a:t>
            </a:r>
            <a:r>
              <a:rPr lang="it-IT" altLang="it-IT" sz="1600" b="1" i="1" dirty="0" smtClean="0">
                <a:solidFill>
                  <a:schemeClr val="bg1"/>
                </a:solidFill>
              </a:rPr>
              <a:t>sanzione amministrativa  da  euro  5.000  ad euro 30.000.</a:t>
            </a:r>
            <a:r>
              <a:rPr lang="it-IT" altLang="it-IT" sz="1600" i="1" dirty="0" smtClean="0">
                <a:solidFill>
                  <a:schemeClr val="bg1"/>
                </a:solidFill>
              </a:rPr>
              <a:t> L'accertamento e l'irrogazione della sanzione sono di  competenza delle Direzioni territoriali del lavoro. Si applicano, in quanto  compatibili,  le disposizioni di cui alla legge 24 novembre 1981, n. 689.</a:t>
            </a:r>
          </a:p>
          <a:p>
            <a:pPr algn="just" eaLnBrk="1" hangingPunct="1">
              <a:spcBef>
                <a:spcPts val="1200"/>
              </a:spcBef>
              <a:buFont typeface="Arial" charset="0"/>
              <a:buNone/>
              <a:defRPr/>
            </a:pPr>
            <a:r>
              <a:rPr lang="it-IT" altLang="it-IT" sz="1600" b="1" i="1" dirty="0" smtClean="0">
                <a:solidFill>
                  <a:schemeClr val="bg1"/>
                </a:solidFill>
              </a:rPr>
              <a:t>6. </a:t>
            </a:r>
            <a:r>
              <a:rPr lang="it-IT" altLang="it-IT" sz="1600" i="1" dirty="0" smtClean="0">
                <a:solidFill>
                  <a:schemeClr val="bg1"/>
                </a:solidFill>
              </a:rPr>
              <a:t>All'attuazione del presente articolo si provvede con le risorse umane, strumentali e finanziarie già disponibili a legislazione vigente e comunque senza nuovi o maggiori oneri a carico del bilancio dello Stato</a:t>
            </a:r>
          </a:p>
          <a:p>
            <a:pPr algn="just" eaLnBrk="1" hangingPunct="1">
              <a:spcBef>
                <a:spcPts val="1200"/>
              </a:spcBef>
              <a:buFont typeface="Arial" charset="0"/>
              <a:buNone/>
              <a:defRPr/>
            </a:pPr>
            <a:r>
              <a:rPr lang="it-IT" altLang="it-IT" sz="1600" b="1" i="1" dirty="0" smtClean="0">
                <a:solidFill>
                  <a:schemeClr val="bg1"/>
                </a:solidFill>
              </a:rPr>
              <a:t>7. </a:t>
            </a:r>
            <a:r>
              <a:rPr lang="it-IT" altLang="it-IT" sz="1600" i="1" dirty="0" smtClean="0">
                <a:solidFill>
                  <a:schemeClr val="bg1"/>
                </a:solidFill>
              </a:rPr>
              <a:t>I commi da 1 a 4 </a:t>
            </a:r>
            <a:r>
              <a:rPr lang="it-IT" altLang="it-IT" sz="1600" b="1" i="1" dirty="0" smtClean="0">
                <a:solidFill>
                  <a:schemeClr val="bg1"/>
                </a:solidFill>
              </a:rPr>
              <a:t>non sono applicabili al lavoro domestico e  nel caso in cui le dimissioni o la risoluzione consensuale intervengono nelle sedi di cui all'articolo 2113, quarto comma, del codice  civile o avanti alle commissioni di certificazione di  cui  all'articolo  76 del decreto legislativo n. 276 del 2003.</a:t>
            </a:r>
          </a:p>
          <a:p>
            <a:pPr algn="just" eaLnBrk="1" hangingPunct="1">
              <a:spcBef>
                <a:spcPts val="1200"/>
              </a:spcBef>
              <a:buFont typeface="Arial" charset="0"/>
              <a:buNone/>
              <a:defRPr/>
            </a:pPr>
            <a:r>
              <a:rPr lang="it-IT" altLang="it-IT" sz="1600" b="1" i="1" dirty="0" smtClean="0">
                <a:solidFill>
                  <a:schemeClr val="bg1"/>
                </a:solidFill>
              </a:rPr>
              <a:t>8. </a:t>
            </a:r>
            <a:r>
              <a:rPr lang="it-IT" altLang="it-IT" sz="1600" i="1" dirty="0" smtClean="0">
                <a:solidFill>
                  <a:schemeClr val="bg1"/>
                </a:solidFill>
              </a:rPr>
              <a:t>Le disposizioni di cui al presente articolo</a:t>
            </a:r>
            <a:r>
              <a:rPr lang="it-IT" altLang="it-IT" sz="1600" b="1" i="1" dirty="0" smtClean="0">
                <a:solidFill>
                  <a:schemeClr val="bg1"/>
                </a:solidFill>
              </a:rPr>
              <a:t> trovano applicazione a far data dal sessantesimo giorno successivo alla data di entrata in vigore del decreto di cui al comma  3  </a:t>
            </a:r>
            <a:r>
              <a:rPr lang="it-IT" altLang="it-IT" sz="1600" i="1" dirty="0" smtClean="0">
                <a:solidFill>
                  <a:schemeClr val="bg1"/>
                </a:solidFill>
              </a:rPr>
              <a:t>e  dalla  medesima  data  sono abrogati i commi da 17 a 23-bis dell'articolo 4 della legge 28 giugno 2012, n. 92</a:t>
            </a:r>
          </a:p>
          <a:p>
            <a:pPr algn="just" eaLnBrk="1" hangingPunct="1">
              <a:defRPr/>
            </a:pPr>
            <a:endParaRPr lang="it-IT" altLang="it-IT" sz="1400" b="1" i="1" dirty="0" smtClean="0">
              <a:solidFill>
                <a:schemeClr val="bg1"/>
              </a:solidFill>
            </a:endParaRPr>
          </a:p>
          <a:p>
            <a:pPr eaLnBrk="1" hangingPunct="1">
              <a:defRPr/>
            </a:pPr>
            <a:endParaRPr lang="it-IT" altLang="it-IT" sz="2400" i="1" dirty="0" smtClean="0">
              <a:solidFill>
                <a:schemeClr val="bg1"/>
              </a:solidFill>
            </a:endParaRPr>
          </a:p>
        </p:txBody>
      </p:sp>
      <p:sp>
        <p:nvSpPr>
          <p:cNvPr id="81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69B8BA-5DEB-46F3-A8E7-4093B3079259}" type="slidenum">
              <a:rPr lang="it-IT" altLang="it-IT" sz="1200">
                <a:solidFill>
                  <a:srgbClr val="FFFFFF"/>
                </a:solidFill>
              </a:rPr>
              <a:pPr>
                <a:spcBef>
                  <a:spcPct val="0"/>
                </a:spcBef>
                <a:buFontTx/>
                <a:buNone/>
              </a:pPr>
              <a:t>5</a:t>
            </a:fld>
            <a:endParaRPr lang="it-IT" altLang="it-IT" sz="1200">
              <a:solidFill>
                <a:srgbClr val="FFFFFF"/>
              </a:solidFill>
            </a:endParaRPr>
          </a:p>
        </p:txBody>
      </p:sp>
      <p:pic>
        <p:nvPicPr>
          <p:cNvPr id="81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	le imprese di spettacoli;</a:t>
            </a:r>
          </a:p>
          <a:p>
            <a:pPr algn="just" eaLnBrk="1" hangingPunct="1">
              <a:defRPr/>
            </a:pPr>
            <a:r>
              <a:rPr lang="it-IT" altLang="it-IT" sz="2000" dirty="0">
                <a:solidFill>
                  <a:schemeClr val="bg1"/>
                </a:solidFill>
              </a:rPr>
              <a:t>-	gli esercenti la piccola pesca e le imprese per la pesca industriale;</a:t>
            </a:r>
          </a:p>
          <a:p>
            <a:pPr algn="just" eaLnBrk="1" hangingPunct="1">
              <a:defRPr/>
            </a:pPr>
            <a:r>
              <a:rPr lang="it-IT" altLang="it-IT" sz="2000" dirty="0">
                <a:solidFill>
                  <a:schemeClr val="bg1"/>
                </a:solidFill>
              </a:rPr>
              <a:t>-	le imprese artigiane ritenute tali agli effetti degli assegni familiari;</a:t>
            </a:r>
          </a:p>
          <a:p>
            <a:pPr algn="just" eaLnBrk="1" hangingPunct="1">
              <a:defRPr/>
            </a:pPr>
            <a:r>
              <a:rPr lang="it-IT" altLang="it-IT" sz="2000" dirty="0">
                <a:solidFill>
                  <a:schemeClr val="bg1"/>
                </a:solidFill>
              </a:rPr>
              <a:t>-	le cooperative, i gruppi, le compagnie e carovane dei facchini, portabagagli, birocciai e simili;</a:t>
            </a:r>
          </a:p>
          <a:p>
            <a:pPr algn="just" eaLnBrk="1" hangingPunct="1">
              <a:defRPr/>
            </a:pPr>
            <a:r>
              <a:rPr lang="it-IT" altLang="it-IT" sz="2000" dirty="0">
                <a:solidFill>
                  <a:schemeClr val="bg1"/>
                </a:solidFill>
              </a:rPr>
              <a:t>-	le imprese industriali degli enti pubblici, anche se municipalizzate, e dello Stato.</a:t>
            </a:r>
          </a:p>
          <a:p>
            <a:pPr algn="just" eaLnBrk="1" hangingPunct="1">
              <a:defRPr/>
            </a:pPr>
            <a:endParaRPr lang="it-IT" altLang="it-IT" sz="2000" dirty="0">
              <a:solidFill>
                <a:schemeClr val="bg1"/>
              </a:solidFill>
            </a:endParaRPr>
          </a:p>
        </p:txBody>
      </p:sp>
      <p:sp>
        <p:nvSpPr>
          <p:cNvPr id="553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F2F9C7-6645-40D1-B82A-ECBDD12E51BE}" type="slidenum">
              <a:rPr lang="it-IT" altLang="it-IT" sz="1200">
                <a:solidFill>
                  <a:srgbClr val="FFFFFF"/>
                </a:solidFill>
              </a:rPr>
              <a:pPr>
                <a:spcBef>
                  <a:spcPct val="0"/>
                </a:spcBef>
                <a:buFontTx/>
                <a:buNone/>
              </a:pPr>
              <a:t>50</a:t>
            </a:fld>
            <a:endParaRPr lang="it-IT" altLang="it-IT" sz="1200">
              <a:solidFill>
                <a:srgbClr val="FFFFFF"/>
              </a:solidFill>
            </a:endParaRPr>
          </a:p>
        </p:txBody>
      </p:sp>
      <p:pic>
        <p:nvPicPr>
          <p:cNvPr id="553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B6A03EB-1A80-4725-B550-B5EE5DEBF3D6}"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24525" y="5416550"/>
            <a:ext cx="2519363" cy="64928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L. 208/2015</a:t>
            </a:r>
          </a:p>
        </p:txBody>
      </p:sp>
      <p:pic>
        <p:nvPicPr>
          <p:cNvPr id="5530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485900"/>
            <a:ext cx="8712968" cy="5372100"/>
          </a:xfrm>
          <a:ln>
            <a:solidFill>
              <a:schemeClr val="accent1"/>
            </a:solidFill>
          </a:ln>
        </p:spPr>
        <p:txBody>
          <a:bodyPr/>
          <a:lstStyle/>
          <a:p>
            <a:pPr lvl="1" eaLnBrk="1" hangingPunct="1"/>
            <a:r>
              <a:rPr lang="it-IT" altLang="it-IT" sz="2000" b="1" dirty="0" smtClean="0">
                <a:solidFill>
                  <a:schemeClr val="bg1"/>
                </a:solidFill>
              </a:rPr>
              <a:t>Incremento occupazionale netto</a:t>
            </a:r>
          </a:p>
          <a:p>
            <a:pPr lvl="1" eaLnBrk="1" hangingPunct="1"/>
            <a:endParaRPr lang="it-IT" altLang="it-IT" sz="2000" b="1" dirty="0">
              <a:solidFill>
                <a:schemeClr val="bg1"/>
              </a:solidFill>
            </a:endParaRPr>
          </a:p>
          <a:p>
            <a:pPr lvl="1" algn="just" eaLnBrk="1" hangingPunct="1"/>
            <a:r>
              <a:rPr lang="it-IT" altLang="it-IT" sz="2000" dirty="0">
                <a:solidFill>
                  <a:schemeClr val="bg1"/>
                </a:solidFill>
              </a:rPr>
              <a:t> Il Decreto Direttoriale, in relazione al calcolo dell’incremento occupazionale netto, precisa le casistiche che non vanno ad influenzare, in diminuzione, la forza aziendale.</a:t>
            </a:r>
          </a:p>
          <a:p>
            <a:pPr lvl="1" algn="just" eaLnBrk="1" hangingPunct="1"/>
            <a:r>
              <a:rPr lang="it-IT" altLang="it-IT" sz="2000" dirty="0">
                <a:solidFill>
                  <a:schemeClr val="bg1"/>
                </a:solidFill>
              </a:rPr>
              <a:t>In  particolare  vanno  considerate  neutrali  nella  composizione  dell’organico  dei dipendenti le seguenti situazioni:</a:t>
            </a:r>
          </a:p>
          <a:p>
            <a:pPr lvl="1" algn="just" eaLnBrk="1" hangingPunct="1"/>
            <a:r>
              <a:rPr lang="it-IT" altLang="it-IT" sz="2000" dirty="0">
                <a:solidFill>
                  <a:schemeClr val="bg1"/>
                </a:solidFill>
              </a:rPr>
              <a:t>•	dimissioni volontarie;</a:t>
            </a:r>
          </a:p>
          <a:p>
            <a:pPr lvl="1" algn="just" eaLnBrk="1" hangingPunct="1"/>
            <a:r>
              <a:rPr lang="it-IT" altLang="it-IT" sz="2000" dirty="0">
                <a:solidFill>
                  <a:schemeClr val="bg1"/>
                </a:solidFill>
              </a:rPr>
              <a:t>•	invalidità;</a:t>
            </a:r>
          </a:p>
          <a:p>
            <a:pPr lvl="1" algn="just" eaLnBrk="1" hangingPunct="1"/>
            <a:r>
              <a:rPr lang="it-IT" altLang="it-IT" sz="2000" dirty="0">
                <a:solidFill>
                  <a:schemeClr val="bg1"/>
                </a:solidFill>
              </a:rPr>
              <a:t>•	pensionamento per raggiunti limiti d'età;</a:t>
            </a:r>
          </a:p>
          <a:p>
            <a:pPr lvl="1" algn="just" eaLnBrk="1" hangingPunct="1"/>
            <a:r>
              <a:rPr lang="it-IT" altLang="it-IT" sz="2000" dirty="0">
                <a:solidFill>
                  <a:schemeClr val="bg1"/>
                </a:solidFill>
              </a:rPr>
              <a:t>•	riduzione volontaria dell'orario di lavoro o licenziamento per giusta causa e non in seguito a licenziamenti per riduzione del personale.</a:t>
            </a:r>
          </a:p>
          <a:p>
            <a:pPr lvl="1" eaLnBrk="1" hangingPunct="1"/>
            <a:r>
              <a:rPr lang="it-IT" altLang="it-IT" sz="2000" b="1" dirty="0">
                <a:solidFill>
                  <a:schemeClr val="bg1"/>
                </a:solidFill>
              </a:rPr>
              <a:t>Di conseguenza, qualora si sia verificato uno degli eventi sopra citati, l’assenza di tale lavoratore non comporterà una diminuzione della forza aziendale, facendo sì che una nuova assunzione rappresenti comunque un incremento occupazionale.</a:t>
            </a:r>
          </a:p>
          <a:p>
            <a:pPr lvl="1" algn="just" eaLnBrk="1" hangingPunct="1"/>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500</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732240" y="1700808"/>
            <a:ext cx="2151224"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D.D. n. 385/2015</a:t>
            </a: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445106"/>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a:solidFill>
                <a:schemeClr val="bg1"/>
              </a:solidFill>
            </a:endParaRPr>
          </a:p>
          <a:p>
            <a:pPr lvl="1" eaLnBrk="1" hangingPunct="1"/>
            <a:r>
              <a:rPr lang="it-IT" altLang="it-IT" sz="2000" b="1" dirty="0" smtClean="0">
                <a:solidFill>
                  <a:schemeClr val="bg1"/>
                </a:solidFill>
              </a:rPr>
              <a:t>Circolare n. 32 del 16 febbraio 2016</a:t>
            </a:r>
          </a:p>
          <a:p>
            <a:pPr lvl="1" eaLnBrk="1" hangingPunct="1"/>
            <a:endParaRPr lang="it-IT" altLang="it-IT" sz="2000" b="1" dirty="0">
              <a:solidFill>
                <a:schemeClr val="bg1"/>
              </a:solidFill>
            </a:endParaRPr>
          </a:p>
          <a:p>
            <a:pPr lvl="1" algn="just" eaLnBrk="1" hangingPunct="1"/>
            <a:r>
              <a:rPr lang="it-IT" altLang="it-IT" sz="2000" dirty="0">
                <a:solidFill>
                  <a:schemeClr val="bg1"/>
                </a:solidFill>
              </a:rPr>
              <a:t>l’INPS, con la Circolare n. 32 del 16 febbraio 2016, riepiloga quanto contenuto nel nuovo decreto direttoriale fornendo ulteriori indicazioni operative in relazione ai seguenti aspetti:</a:t>
            </a:r>
          </a:p>
          <a:p>
            <a:pPr lvl="1" algn="just" eaLnBrk="1" hangingPunct="1"/>
            <a:r>
              <a:rPr lang="it-IT" altLang="it-IT" sz="2000" dirty="0" smtClean="0">
                <a:solidFill>
                  <a:schemeClr val="bg1"/>
                </a:solidFill>
              </a:rPr>
              <a:t> </a:t>
            </a:r>
            <a:endParaRPr lang="it-IT" altLang="it-IT" sz="2000" dirty="0">
              <a:solidFill>
                <a:schemeClr val="bg1"/>
              </a:solidFill>
            </a:endParaRPr>
          </a:p>
          <a:p>
            <a:pPr lvl="1" algn="just" eaLnBrk="1" hangingPunct="1"/>
            <a:r>
              <a:rPr lang="it-IT" altLang="it-IT" sz="2000" dirty="0">
                <a:solidFill>
                  <a:schemeClr val="bg1"/>
                </a:solidFill>
              </a:rPr>
              <a:t>•	incremento occupazionale netto </a:t>
            </a:r>
            <a:r>
              <a:rPr lang="it-IT" altLang="it-IT" sz="2000" dirty="0" smtClean="0">
                <a:solidFill>
                  <a:schemeClr val="bg1"/>
                </a:solidFill>
              </a:rPr>
              <a:t>e</a:t>
            </a:r>
          </a:p>
          <a:p>
            <a:pPr lvl="1" algn="just" eaLnBrk="1" hangingPunct="1"/>
            <a:endParaRPr lang="it-IT" altLang="it-IT" sz="2000" dirty="0">
              <a:solidFill>
                <a:schemeClr val="bg1"/>
              </a:solidFill>
            </a:endParaRPr>
          </a:p>
          <a:p>
            <a:pPr lvl="1" algn="just" eaLnBrk="1" hangingPunct="1"/>
            <a:r>
              <a:rPr lang="it-IT" altLang="it-IT" sz="2000" dirty="0">
                <a:solidFill>
                  <a:schemeClr val="bg1"/>
                </a:solidFill>
              </a:rPr>
              <a:t>•	modelli telematici “GAGI”.</a:t>
            </a:r>
          </a:p>
          <a:p>
            <a:pPr lvl="1" algn="just" eaLnBrk="1" hangingPunct="1"/>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501</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300192" y="5445224"/>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32/2016</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764901"/>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a:solidFill>
                <a:schemeClr val="bg1"/>
              </a:solidFill>
            </a:endParaRPr>
          </a:p>
          <a:p>
            <a:pPr lvl="1" eaLnBrk="1" hangingPunct="1"/>
            <a:r>
              <a:rPr lang="it-IT" altLang="it-IT" sz="2000" b="1" dirty="0" smtClean="0">
                <a:solidFill>
                  <a:schemeClr val="bg1"/>
                </a:solidFill>
              </a:rPr>
              <a:t>Circolare n. 32 del 16 febbraio 2016</a:t>
            </a:r>
          </a:p>
          <a:p>
            <a:pPr lvl="1" eaLnBrk="1" hangingPunct="1"/>
            <a:endParaRPr lang="it-IT" altLang="it-IT" sz="2000" b="1" dirty="0">
              <a:solidFill>
                <a:schemeClr val="bg1"/>
              </a:solidFill>
            </a:endParaRPr>
          </a:p>
          <a:p>
            <a:pPr lvl="1" algn="just" eaLnBrk="1" hangingPunct="1"/>
            <a:r>
              <a:rPr lang="it-IT" altLang="it-IT" sz="2000" dirty="0">
                <a:solidFill>
                  <a:schemeClr val="bg1"/>
                </a:solidFill>
              </a:rPr>
              <a:t>Nell’ipotesi di sforamento dei limiti previsti dal regime “de </a:t>
            </a:r>
            <a:r>
              <a:rPr lang="it-IT" altLang="it-IT" sz="2000" dirty="0" err="1">
                <a:solidFill>
                  <a:schemeClr val="bg1"/>
                </a:solidFill>
              </a:rPr>
              <a:t>minimis</a:t>
            </a:r>
            <a:r>
              <a:rPr lang="it-IT" altLang="it-IT" sz="2000" dirty="0">
                <a:solidFill>
                  <a:schemeClr val="bg1"/>
                </a:solidFill>
              </a:rPr>
              <a:t>” per la fruizione del bonus “GAGI” dovrà riscontrarsi un </a:t>
            </a:r>
            <a:r>
              <a:rPr lang="it-IT" altLang="it-IT" sz="2000" b="1" dirty="0">
                <a:solidFill>
                  <a:schemeClr val="bg1"/>
                </a:solidFill>
              </a:rPr>
              <a:t>incremento netto occupazionale da intendersi </a:t>
            </a:r>
            <a:r>
              <a:rPr lang="it-IT" altLang="it-IT" sz="2000" b="1" dirty="0" smtClean="0">
                <a:solidFill>
                  <a:schemeClr val="bg1"/>
                </a:solidFill>
              </a:rPr>
              <a:t>come</a:t>
            </a:r>
          </a:p>
          <a:p>
            <a:pPr lvl="1" algn="just" eaLnBrk="1" hangingPunct="1"/>
            <a:endParaRPr lang="it-IT" altLang="it-IT" sz="2000" dirty="0">
              <a:solidFill>
                <a:schemeClr val="bg1"/>
              </a:solidFill>
            </a:endParaRPr>
          </a:p>
          <a:p>
            <a:pPr lvl="1" algn="just" eaLnBrk="1" hangingPunct="1"/>
            <a:r>
              <a:rPr lang="it-IT" altLang="it-IT" sz="2000" dirty="0">
                <a:solidFill>
                  <a:schemeClr val="bg1"/>
                </a:solidFill>
              </a:rPr>
              <a:t>      </a:t>
            </a:r>
            <a:r>
              <a:rPr lang="it-IT" altLang="it-IT" sz="2000" i="1" dirty="0">
                <a:solidFill>
                  <a:schemeClr val="bg1"/>
                </a:solidFill>
              </a:rPr>
              <a:t>“(..) l’aumento netto del numero di dipendenti dello stabilimento rispetto alla media relativa ad un periodo di riferimento; i posti di lavoro soppressi in </a:t>
            </a:r>
            <a:r>
              <a:rPr lang="it-IT" altLang="it-IT" sz="2000" i="1" dirty="0" smtClean="0">
                <a:solidFill>
                  <a:schemeClr val="bg1"/>
                </a:solidFill>
              </a:rPr>
              <a:t>tale periodo </a:t>
            </a:r>
            <a:r>
              <a:rPr lang="it-IT" altLang="it-IT" sz="2000" i="1" dirty="0">
                <a:solidFill>
                  <a:schemeClr val="bg1"/>
                </a:solidFill>
              </a:rPr>
              <a:t>devono essere dedotti e il numero di lavoratori occupati a tempo pieno, a tempo parziale o stagionalmente va calcolato considerando le frazioni di unità di lavoro-anno.”</a:t>
            </a:r>
          </a:p>
          <a:p>
            <a:pPr lvl="1" algn="just" eaLnBrk="1" hangingPunct="1"/>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502</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300192" y="5661248"/>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32/2016</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629008"/>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107504" y="1628800"/>
            <a:ext cx="8928992"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endParaRPr lang="it-IT" altLang="it-IT" sz="2000" b="1" dirty="0">
              <a:solidFill>
                <a:schemeClr val="bg1"/>
              </a:solidFill>
            </a:endParaRPr>
          </a:p>
          <a:p>
            <a:pPr lvl="1" eaLnBrk="1" hangingPunct="1"/>
            <a:endParaRPr lang="it-IT" altLang="it-IT" sz="2000" b="1" dirty="0" smtClean="0">
              <a:solidFill>
                <a:schemeClr val="bg1"/>
              </a:solidFill>
            </a:endParaRPr>
          </a:p>
          <a:p>
            <a:pPr lvl="1" eaLnBrk="1" hangingPunct="1"/>
            <a:r>
              <a:rPr lang="it-IT" altLang="it-IT" sz="2000" b="1" dirty="0" smtClean="0">
                <a:solidFill>
                  <a:schemeClr val="bg1"/>
                </a:solidFill>
              </a:rPr>
              <a:t>Come </a:t>
            </a:r>
            <a:r>
              <a:rPr lang="it-IT" altLang="it-IT" sz="2000" b="1" dirty="0">
                <a:solidFill>
                  <a:schemeClr val="bg1"/>
                </a:solidFill>
              </a:rPr>
              <a:t>espressamente previsto dall’articolo 31, comma 1, lettera f) del decreto legislativo n. 150 del 14 settembre 2015, il calcolo della forza lavoro mediamente occupata si effettua mensilmente, confrontando il numero di lavoratori dipendenti equivalente a tempo pieno del mese di riferimento con quello medio dei dodici mesi precedenti, avuto riguardo alla nozione di "impresa unica" di cui all’articolo 2, paragrafo 2, del Regolamento (UE) n. 1408/2013 della Commissione del 18 dicembre 2013</a:t>
            </a:r>
            <a:r>
              <a:rPr lang="it-IT" altLang="it-IT" sz="2000" b="1" dirty="0" smtClean="0">
                <a:solidFill>
                  <a:schemeClr val="bg1"/>
                </a:solidFill>
              </a:rPr>
              <a:t>.</a:t>
            </a:r>
          </a:p>
          <a:p>
            <a:pPr lvl="1" eaLnBrk="1" hangingPunct="1"/>
            <a:endParaRPr lang="it-IT" altLang="it-IT" sz="2000" dirty="0">
              <a:solidFill>
                <a:schemeClr val="bg1"/>
              </a:solidFill>
            </a:endParaRPr>
          </a:p>
          <a:p>
            <a:pPr lvl="1" algn="just" eaLnBrk="1" hangingPunct="1"/>
            <a:r>
              <a:rPr lang="it-IT" altLang="it-IT" sz="2000" b="1" dirty="0" smtClean="0">
                <a:solidFill>
                  <a:schemeClr val="bg1"/>
                </a:solidFill>
              </a:rPr>
              <a:t> </a:t>
            </a:r>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503</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12160" y="5551093"/>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32/2016</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793319"/>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107504" y="1628800"/>
            <a:ext cx="8928992" cy="5112568"/>
          </a:xfrm>
          <a:ln>
            <a:solidFill>
              <a:schemeClr val="accent1"/>
            </a:solidFill>
          </a:ln>
        </p:spPr>
        <p:txBody>
          <a:bodyPr/>
          <a:lstStyle/>
          <a:p>
            <a:pPr lvl="1" eaLnBrk="1" hangingPunct="1"/>
            <a:r>
              <a:rPr lang="it-IT" altLang="it-IT" sz="2000" b="1" dirty="0" smtClean="0">
                <a:solidFill>
                  <a:schemeClr val="bg1"/>
                </a:solidFill>
              </a:rPr>
              <a:t> </a:t>
            </a:r>
          </a:p>
          <a:p>
            <a:pPr lvl="1" eaLnBrk="1" hangingPunct="1"/>
            <a:endParaRPr lang="it-IT" altLang="it-IT" sz="2000" dirty="0" smtClean="0">
              <a:solidFill>
                <a:schemeClr val="bg1"/>
              </a:solidFill>
            </a:endParaRPr>
          </a:p>
          <a:p>
            <a:pPr lvl="1" eaLnBrk="1" hangingPunct="1"/>
            <a:endParaRPr lang="it-IT" altLang="it-IT" sz="2000" dirty="0">
              <a:solidFill>
                <a:schemeClr val="bg1"/>
              </a:solidFill>
            </a:endParaRPr>
          </a:p>
          <a:p>
            <a:pPr lvl="1" algn="just" eaLnBrk="1" hangingPunct="1"/>
            <a:r>
              <a:rPr lang="it-IT" altLang="it-IT" sz="2000" b="1" dirty="0">
                <a:solidFill>
                  <a:schemeClr val="bg1"/>
                </a:solidFill>
              </a:rPr>
              <a:t>L’INPS precisa che l’incremento dovrà mantenersi nel mese dell’assunzione</a:t>
            </a:r>
            <a:r>
              <a:rPr lang="it-IT" altLang="it-IT" sz="2000" dirty="0">
                <a:solidFill>
                  <a:schemeClr val="bg1"/>
                </a:solidFill>
              </a:rPr>
              <a:t> </a:t>
            </a:r>
            <a:r>
              <a:rPr lang="it-IT" altLang="it-IT" sz="2000" u="sng" dirty="0">
                <a:solidFill>
                  <a:schemeClr val="bg1"/>
                </a:solidFill>
              </a:rPr>
              <a:t>ed in particolare andrà verificato se</a:t>
            </a:r>
            <a:r>
              <a:rPr lang="it-IT" altLang="it-IT" sz="2000" dirty="0">
                <a:solidFill>
                  <a:schemeClr val="bg1"/>
                </a:solidFill>
              </a:rPr>
              <a:t>:</a:t>
            </a:r>
          </a:p>
          <a:p>
            <a:pPr lvl="1" algn="just" eaLnBrk="1" hangingPunct="1"/>
            <a:r>
              <a:rPr lang="it-IT" altLang="it-IT" sz="2000" dirty="0">
                <a:solidFill>
                  <a:schemeClr val="bg1"/>
                </a:solidFill>
              </a:rPr>
              <a:t>•	tra il giorno successivo l’assunzione e</a:t>
            </a:r>
          </a:p>
          <a:p>
            <a:pPr lvl="1" algn="just" eaLnBrk="1" hangingPunct="1"/>
            <a:r>
              <a:rPr lang="it-IT" altLang="it-IT" sz="2000" dirty="0">
                <a:solidFill>
                  <a:schemeClr val="bg1"/>
                </a:solidFill>
              </a:rPr>
              <a:t>•	l’ultimo giorno del mese di calendario </a:t>
            </a:r>
            <a:r>
              <a:rPr lang="it-IT" altLang="it-IT" sz="2000" dirty="0" smtClean="0">
                <a:solidFill>
                  <a:schemeClr val="bg1"/>
                </a:solidFill>
              </a:rPr>
              <a:t>dell’assunzione</a:t>
            </a:r>
          </a:p>
          <a:p>
            <a:pPr lvl="1" algn="just" eaLnBrk="1" hangingPunct="1"/>
            <a:r>
              <a:rPr lang="it-IT" altLang="it-IT" sz="2000" dirty="0" smtClean="0">
                <a:solidFill>
                  <a:schemeClr val="bg1"/>
                </a:solidFill>
              </a:rPr>
              <a:t>non </a:t>
            </a:r>
            <a:r>
              <a:rPr lang="it-IT" altLang="it-IT" sz="2000" dirty="0">
                <a:solidFill>
                  <a:schemeClr val="bg1"/>
                </a:solidFill>
              </a:rPr>
              <a:t>si siano verificate cessazioni che abbiano determinato diminuzione della forza aziendale considerando gli eventi di cessazione citati in precedenza.</a:t>
            </a:r>
          </a:p>
          <a:p>
            <a:pPr lvl="1" algn="just" eaLnBrk="1" hangingPunct="1"/>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504</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300192" y="5373216"/>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32/2016</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502505"/>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algn="just" eaLnBrk="1" hangingPunct="1"/>
            <a:r>
              <a:rPr lang="it-IT" altLang="it-IT" sz="2000" b="1" dirty="0" smtClean="0">
                <a:solidFill>
                  <a:schemeClr val="bg1"/>
                </a:solidFill>
              </a:rPr>
              <a:t>Esempio</a:t>
            </a:r>
          </a:p>
          <a:p>
            <a:pPr lvl="1" algn="just" eaLnBrk="1" hangingPunct="1"/>
            <a:endParaRPr lang="it-IT" altLang="it-IT" sz="2000" b="1" dirty="0">
              <a:solidFill>
                <a:schemeClr val="bg1"/>
              </a:solidFill>
            </a:endParaRPr>
          </a:p>
          <a:p>
            <a:pPr lvl="1" algn="just" eaLnBrk="1" hangingPunct="1"/>
            <a:r>
              <a:rPr lang="it-IT" altLang="it-IT" sz="2000" dirty="0">
                <a:solidFill>
                  <a:schemeClr val="bg1"/>
                </a:solidFill>
              </a:rPr>
              <a:t>Si supponga che il giorno </a:t>
            </a:r>
            <a:r>
              <a:rPr lang="it-IT" altLang="it-IT" sz="2000" dirty="0" smtClean="0">
                <a:solidFill>
                  <a:schemeClr val="bg1"/>
                </a:solidFill>
              </a:rPr>
              <a:t>20 maggio </a:t>
            </a:r>
            <a:r>
              <a:rPr lang="it-IT" altLang="it-IT" sz="2000" dirty="0">
                <a:solidFill>
                  <a:schemeClr val="bg1"/>
                </a:solidFill>
              </a:rPr>
              <a:t>2016 si sia provveduto all’assunzione di un NEET e, a quella data, la forza aziendale media dei 12 mesi precedenti l’assunzione </a:t>
            </a:r>
            <a:r>
              <a:rPr lang="it-IT" altLang="it-IT" sz="2000" dirty="0" smtClean="0">
                <a:solidFill>
                  <a:schemeClr val="bg1"/>
                </a:solidFill>
              </a:rPr>
              <a:t>(aprile </a:t>
            </a:r>
            <a:r>
              <a:rPr lang="it-IT" altLang="it-IT" sz="2000" dirty="0">
                <a:solidFill>
                  <a:schemeClr val="bg1"/>
                </a:solidFill>
              </a:rPr>
              <a:t>2016 - </a:t>
            </a:r>
            <a:r>
              <a:rPr lang="it-IT" altLang="it-IT" sz="2000" dirty="0" smtClean="0">
                <a:solidFill>
                  <a:schemeClr val="bg1"/>
                </a:solidFill>
              </a:rPr>
              <a:t>maggio </a:t>
            </a:r>
            <a:r>
              <a:rPr lang="it-IT" altLang="it-IT" sz="2000" dirty="0">
                <a:solidFill>
                  <a:schemeClr val="bg1"/>
                </a:solidFill>
              </a:rPr>
              <a:t>2015) sia stata pari a </a:t>
            </a:r>
            <a:r>
              <a:rPr lang="it-IT" altLang="it-IT" sz="2000" dirty="0" smtClean="0">
                <a:solidFill>
                  <a:schemeClr val="bg1"/>
                </a:solidFill>
              </a:rPr>
              <a:t>11 </a:t>
            </a:r>
            <a:r>
              <a:rPr lang="it-IT" altLang="it-IT" sz="2000" dirty="0">
                <a:solidFill>
                  <a:schemeClr val="bg1"/>
                </a:solidFill>
              </a:rPr>
              <a:t>ULA.</a:t>
            </a:r>
          </a:p>
          <a:p>
            <a:pPr lvl="1" algn="just" eaLnBrk="1" hangingPunct="1"/>
            <a:r>
              <a:rPr lang="it-IT" altLang="it-IT" sz="2000" dirty="0">
                <a:solidFill>
                  <a:schemeClr val="bg1"/>
                </a:solidFill>
              </a:rPr>
              <a:t>Se tra il </a:t>
            </a:r>
            <a:r>
              <a:rPr lang="it-IT" altLang="it-IT" sz="2000" dirty="0" smtClean="0">
                <a:solidFill>
                  <a:schemeClr val="bg1"/>
                </a:solidFill>
              </a:rPr>
              <a:t>21 maggio </a:t>
            </a:r>
            <a:r>
              <a:rPr lang="it-IT" altLang="it-IT" sz="2000" dirty="0">
                <a:solidFill>
                  <a:schemeClr val="bg1"/>
                </a:solidFill>
              </a:rPr>
              <a:t>2016 e il 31 </a:t>
            </a:r>
            <a:r>
              <a:rPr lang="it-IT" altLang="it-IT" sz="2000" dirty="0" smtClean="0">
                <a:solidFill>
                  <a:schemeClr val="bg1"/>
                </a:solidFill>
              </a:rPr>
              <a:t>maggio 2016</a:t>
            </a:r>
          </a:p>
          <a:p>
            <a:pPr lvl="1" algn="just" eaLnBrk="1" hangingPunct="1"/>
            <a:endParaRPr lang="it-IT" altLang="it-IT" sz="2000" dirty="0">
              <a:solidFill>
                <a:schemeClr val="bg1"/>
              </a:solidFill>
            </a:endParaRPr>
          </a:p>
          <a:p>
            <a:pPr lvl="1" algn="just" eaLnBrk="1" hangingPunct="1"/>
            <a:r>
              <a:rPr lang="it-IT" altLang="it-IT" sz="2000" b="1" dirty="0">
                <a:solidFill>
                  <a:schemeClr val="bg1"/>
                </a:solidFill>
              </a:rPr>
              <a:t>1</a:t>
            </a:r>
            <a:r>
              <a:rPr lang="it-IT" altLang="it-IT" sz="2000" dirty="0">
                <a:solidFill>
                  <a:schemeClr val="bg1"/>
                </a:solidFill>
              </a:rPr>
              <a:t>.	</a:t>
            </a:r>
            <a:r>
              <a:rPr lang="it-IT" altLang="it-IT" sz="2000" u="sng" dirty="0">
                <a:solidFill>
                  <a:schemeClr val="bg1"/>
                </a:solidFill>
              </a:rPr>
              <a:t>si verificasse una cessazione per dimissione volontaria </a:t>
            </a:r>
            <a:r>
              <a:rPr lang="it-IT" altLang="it-IT" sz="2000" dirty="0">
                <a:solidFill>
                  <a:schemeClr val="bg1"/>
                </a:solidFill>
              </a:rPr>
              <a:t>(evento ininfluente ai fini del calcolo della forza aziendale), sarà comunque mantenuto l’incremento occupazionale e, per il mese dell’assunzione, si potrà fruire del beneficio;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505</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443663" y="6079295"/>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32/2016</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150840"/>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algn="just" eaLnBrk="1" hangingPunct="1"/>
            <a:r>
              <a:rPr lang="it-IT" altLang="it-IT" sz="2000" b="1" dirty="0" smtClean="0">
                <a:solidFill>
                  <a:schemeClr val="bg1"/>
                </a:solidFill>
              </a:rPr>
              <a:t>Esempio</a:t>
            </a:r>
          </a:p>
          <a:p>
            <a:pPr lvl="1" algn="just" eaLnBrk="1" hangingPunct="1"/>
            <a:endParaRPr lang="it-IT" altLang="it-IT" sz="2000" b="1" dirty="0">
              <a:solidFill>
                <a:schemeClr val="bg1"/>
              </a:solidFill>
            </a:endParaRPr>
          </a:p>
          <a:p>
            <a:pPr marL="914400" lvl="1" indent="-457200" algn="just" eaLnBrk="1" hangingPunct="1">
              <a:buAutoNum type="arabicPeriod" startAt="2"/>
            </a:pPr>
            <a:r>
              <a:rPr lang="it-IT" altLang="it-IT" sz="2000" u="sng" dirty="0" smtClean="0">
                <a:solidFill>
                  <a:schemeClr val="bg1"/>
                </a:solidFill>
              </a:rPr>
              <a:t>l’azienda </a:t>
            </a:r>
            <a:r>
              <a:rPr lang="it-IT" altLang="it-IT" sz="2000" u="sng" dirty="0">
                <a:solidFill>
                  <a:schemeClr val="bg1"/>
                </a:solidFill>
              </a:rPr>
              <a:t>procedesse ad un licenziamento per GMO </a:t>
            </a:r>
            <a:r>
              <a:rPr lang="it-IT" altLang="it-IT" sz="2000" dirty="0">
                <a:solidFill>
                  <a:schemeClr val="bg1"/>
                </a:solidFill>
              </a:rPr>
              <a:t>(giustificato motivo oggettivo ad esempio per motivi tecnico organizzativi), l’assunzione del NEET non comporterà incremento occupazionale</a:t>
            </a:r>
            <a:r>
              <a:rPr lang="it-IT" altLang="it-IT" sz="2000" dirty="0" smtClean="0">
                <a:solidFill>
                  <a:schemeClr val="bg1"/>
                </a:solidFill>
              </a:rPr>
              <a:t>.</a:t>
            </a:r>
          </a:p>
          <a:p>
            <a:pPr lvl="1" algn="just" eaLnBrk="1" hangingPunct="1"/>
            <a:endParaRPr lang="it-IT" altLang="it-IT" sz="2000" dirty="0">
              <a:solidFill>
                <a:schemeClr val="bg1"/>
              </a:solidFill>
            </a:endParaRPr>
          </a:p>
          <a:p>
            <a:pPr lvl="1" algn="just" eaLnBrk="1" hangingPunct="1"/>
            <a:r>
              <a:rPr lang="it-IT" altLang="it-IT" sz="2000" b="1" dirty="0" smtClean="0">
                <a:solidFill>
                  <a:schemeClr val="bg1"/>
                </a:solidFill>
              </a:rPr>
              <a:t>In tale ipotesi l’INPS, rispetto al decreto ministeriale, precisa che si </a:t>
            </a:r>
            <a:r>
              <a:rPr lang="it-IT" altLang="it-IT" sz="2000" b="1" dirty="0">
                <a:solidFill>
                  <a:schemeClr val="bg1"/>
                </a:solidFill>
              </a:rPr>
              <a:t>dovrà provvedere al ricalcolo dell’incremento occupazionale, confrontando la media in ULA dei 12 mesi precedenti l’assunzione con la forza occupazionale media previsionale dei 12 mesi successivi l’assunzione stessa, al fine di verificare il mantenimento (previsionale) dell’incremento occupazionale.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506</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443663" y="6079295"/>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32/2016</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28213"/>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endParaRPr lang="it-IT" altLang="it-IT" sz="2000" b="1" dirty="0" smtClean="0">
              <a:solidFill>
                <a:schemeClr val="bg1"/>
              </a:solidFill>
            </a:endParaRPr>
          </a:p>
          <a:p>
            <a:pPr lvl="1" algn="just" eaLnBrk="1" hangingPunct="1"/>
            <a:endParaRPr lang="it-IT" altLang="it-IT" sz="2000" dirty="0" smtClean="0">
              <a:solidFill>
                <a:schemeClr val="bg1"/>
              </a:solidFill>
            </a:endParaRPr>
          </a:p>
          <a:p>
            <a:pPr marL="800100" lvl="1" indent="-342900" algn="just" eaLnBrk="1" hangingPunct="1">
              <a:buFont typeface="Arial" panose="020B0604020202020204" pitchFamily="34" charset="0"/>
              <a:buChar char="•"/>
            </a:pPr>
            <a:r>
              <a:rPr lang="it-IT" altLang="it-IT" sz="2000" b="1" dirty="0" smtClean="0">
                <a:solidFill>
                  <a:schemeClr val="bg1"/>
                </a:solidFill>
              </a:rPr>
              <a:t>La </a:t>
            </a:r>
            <a:r>
              <a:rPr lang="it-IT" altLang="it-IT" sz="2000" b="1" dirty="0">
                <a:solidFill>
                  <a:schemeClr val="bg1"/>
                </a:solidFill>
              </a:rPr>
              <a:t>suindicata verifica deve essere ripetuta per i dodici mesi di calendario successivi all’assunzione per la quale si è beneficiato dell’incentivo. </a:t>
            </a:r>
            <a:endParaRPr lang="it-IT" altLang="it-IT" sz="2000" b="1" dirty="0" smtClean="0">
              <a:solidFill>
                <a:schemeClr val="bg1"/>
              </a:solidFill>
            </a:endParaRPr>
          </a:p>
          <a:p>
            <a:pPr lvl="1" algn="just" eaLnBrk="1" hangingPunct="1"/>
            <a:endParaRPr lang="it-IT" altLang="it-IT" sz="2000" dirty="0">
              <a:solidFill>
                <a:schemeClr val="bg1"/>
              </a:solidFill>
            </a:endParaRPr>
          </a:p>
          <a:p>
            <a:pPr marL="800100" lvl="1" indent="-342900" algn="just" eaLnBrk="1" hangingPunct="1">
              <a:buFont typeface="Arial" panose="020B0604020202020204" pitchFamily="34" charset="0"/>
              <a:buChar char="•"/>
            </a:pPr>
            <a:r>
              <a:rPr lang="it-IT" altLang="it-IT" sz="2000" dirty="0" smtClean="0">
                <a:solidFill>
                  <a:schemeClr val="bg1"/>
                </a:solidFill>
              </a:rPr>
              <a:t>La </a:t>
            </a:r>
            <a:r>
              <a:rPr lang="it-IT" altLang="it-IT" sz="2000" dirty="0">
                <a:solidFill>
                  <a:schemeClr val="bg1"/>
                </a:solidFill>
              </a:rPr>
              <a:t>base di computo della forza aziendale per la valutazione dell’incremento occupazionale comprende le varie tipologie di lavoratori a tempo determinato e indeterminato. Il lavoratore assunto - o utilizzato mediante somministrazione - in </a:t>
            </a:r>
            <a:r>
              <a:rPr lang="it-IT" altLang="it-IT" sz="2000" u="sng" dirty="0">
                <a:solidFill>
                  <a:schemeClr val="bg1"/>
                </a:solidFill>
              </a:rPr>
              <a:t>sostituzione di un lavoratore assente non deve essere computato nella base di calcolo, mentre va computato il lavoratore sostituito.</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507</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28184" y="5755259"/>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32/2016</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182828"/>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r>
              <a:rPr lang="it-IT" altLang="it-IT" sz="2000" b="1" dirty="0" smtClean="0">
                <a:solidFill>
                  <a:schemeClr val="bg1"/>
                </a:solidFill>
              </a:rPr>
              <a:t>Moduli Telematici</a:t>
            </a:r>
          </a:p>
          <a:p>
            <a:pPr lvl="1" algn="just" eaLnBrk="1" hangingPunct="1"/>
            <a:endParaRPr lang="it-IT" altLang="it-IT" sz="2000" dirty="0" smtClean="0">
              <a:solidFill>
                <a:schemeClr val="bg1"/>
              </a:solidFill>
            </a:endParaRPr>
          </a:p>
          <a:p>
            <a:pPr lvl="1" algn="just" eaLnBrk="1" hangingPunct="1"/>
            <a:r>
              <a:rPr lang="it-IT" altLang="it-IT" sz="2000" u="sng" dirty="0">
                <a:solidFill>
                  <a:schemeClr val="bg1"/>
                </a:solidFill>
              </a:rPr>
              <a:t>I moduli telematici "GAGI" sono stati aggiornati </a:t>
            </a:r>
            <a:r>
              <a:rPr lang="it-IT" altLang="it-IT" sz="2000" dirty="0">
                <a:solidFill>
                  <a:schemeClr val="bg1"/>
                </a:solidFill>
              </a:rPr>
              <a:t>per recepire le innovazioni descritte nella presente circolare.</a:t>
            </a:r>
          </a:p>
          <a:p>
            <a:pPr lvl="1" algn="just" eaLnBrk="1" hangingPunct="1"/>
            <a:endParaRPr lang="it-IT" altLang="it-IT" sz="2000" dirty="0">
              <a:solidFill>
                <a:schemeClr val="bg1"/>
              </a:solidFill>
            </a:endParaRPr>
          </a:p>
          <a:p>
            <a:pPr lvl="1" eaLnBrk="1" hangingPunct="1"/>
            <a:r>
              <a:rPr lang="it-IT" altLang="it-IT" sz="2000" b="1" dirty="0">
                <a:solidFill>
                  <a:schemeClr val="bg1"/>
                </a:solidFill>
              </a:rPr>
              <a:t>Pertanto, nelle ipotesi in cui si voglia godere del bonus occupazionale oltre le soglie previste dal regime "de </a:t>
            </a:r>
            <a:r>
              <a:rPr lang="it-IT" altLang="it-IT" sz="2000" b="1" dirty="0" err="1">
                <a:solidFill>
                  <a:schemeClr val="bg1"/>
                </a:solidFill>
              </a:rPr>
              <a:t>minimis</a:t>
            </a:r>
            <a:r>
              <a:rPr lang="it-IT" altLang="it-IT" sz="2000" b="1" dirty="0">
                <a:solidFill>
                  <a:schemeClr val="bg1"/>
                </a:solidFill>
              </a:rPr>
              <a:t>", per il lavoratore assunto dovranno essere rispettate, nonché indicate nel modulo di richiesta dell’incentivo, le ulteriori condizioni sopra illustrate.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508</a:t>
            </a:fld>
            <a:endParaRPr lang="it-IT" altLang="it-IT" sz="120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28184" y="5755259"/>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INPS circ. 32/2016</a:t>
            </a:r>
            <a:endParaRPr lang="it-IT" sz="1400" b="1" dirty="0">
              <a:solidFill>
                <a:prstClr val="black"/>
              </a:solidFill>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664536"/>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endParaRPr lang="it-IT" altLang="it-IT" sz="2000" b="1" dirty="0" smtClean="0">
              <a:solidFill>
                <a:schemeClr val="bg1"/>
              </a:solidFill>
            </a:endParaRPr>
          </a:p>
          <a:p>
            <a:pPr lvl="1" eaLnBrk="1" hangingPunct="1"/>
            <a:r>
              <a:rPr lang="it-IT" altLang="it-IT" sz="2000" b="1" dirty="0" smtClean="0">
                <a:solidFill>
                  <a:schemeClr val="bg1"/>
                </a:solidFill>
              </a:rPr>
              <a:t>Decreto n. 16 del 3 febbraio 2016 </a:t>
            </a:r>
          </a:p>
          <a:p>
            <a:pPr lvl="1" eaLnBrk="1" hangingPunct="1"/>
            <a:endParaRPr lang="it-IT" altLang="it-IT" sz="2000" b="1" dirty="0" smtClean="0">
              <a:solidFill>
                <a:schemeClr val="bg1"/>
              </a:solidFill>
            </a:endParaRPr>
          </a:p>
          <a:p>
            <a:pPr lvl="1" eaLnBrk="1" hangingPunct="1"/>
            <a:r>
              <a:rPr lang="it-IT" altLang="it-IT" sz="2400" b="1" dirty="0" smtClean="0">
                <a:solidFill>
                  <a:schemeClr val="bg1"/>
                </a:solidFill>
              </a:rPr>
              <a:t>«Super Bonus occupazione – trasformazione tirocini» nell’ambito del programma Garanzia Giovani</a:t>
            </a:r>
          </a:p>
          <a:p>
            <a:pPr lvl="1" algn="just" eaLnBrk="1" hangingPunct="1"/>
            <a:endParaRPr lang="it-IT" altLang="it-IT" sz="2000" dirty="0" smtClean="0">
              <a:solidFill>
                <a:schemeClr val="bg1"/>
              </a:solidFill>
            </a:endParaRPr>
          </a:p>
          <a:p>
            <a:pPr lvl="1" eaLnBrk="1" hangingPunct="1"/>
            <a:r>
              <a:rPr lang="it-IT" altLang="it-IT" sz="2000" dirty="0" smtClean="0">
                <a:solidFill>
                  <a:schemeClr val="bg1"/>
                </a:solidFill>
              </a:rPr>
              <a:t>Il </a:t>
            </a:r>
            <a:r>
              <a:rPr lang="it-IT" altLang="it-IT" sz="2000" dirty="0">
                <a:solidFill>
                  <a:schemeClr val="bg1"/>
                </a:solidFill>
              </a:rPr>
              <a:t>Ministero ha istituito un ulteriore bonus per la stabilizzazione a tempo indeterminato di tirocini stipulati nell’ambito del “Programma Garanzia Giovani”.</a:t>
            </a:r>
            <a:endParaRPr lang="it-IT" altLang="it-IT" sz="2000" b="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509</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28184" y="5755259"/>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D.D. n. 16/2016</a:t>
            </a:r>
            <a:endParaRPr lang="it-IT" sz="1400" b="1" dirty="0">
              <a:solidFill>
                <a:prstClr val="black"/>
              </a:solidFill>
            </a:endParaRPr>
          </a:p>
        </p:txBody>
      </p:sp>
    </p:spTree>
    <p:extLst>
      <p:ext uri="{BB962C8B-B14F-4D97-AF65-F5344CB8AC3E}">
        <p14:creationId xmlns:p14="http://schemas.microsoft.com/office/powerpoint/2010/main" val="5445331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Misura delle Integrazioni salariali (art. 3)</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L’art. 3, relativo alla misura del trattamento di integrazione salariale, </a:t>
            </a:r>
            <a:r>
              <a:rPr lang="it-IT" altLang="it-IT" sz="2000" b="1" dirty="0">
                <a:solidFill>
                  <a:schemeClr val="bg1"/>
                </a:solidFill>
              </a:rPr>
              <a:t>conferma quanto già previsto dalla precedente normativa</a:t>
            </a:r>
            <a:r>
              <a:rPr lang="it-IT" altLang="it-IT" sz="2000" dirty="0">
                <a:solidFill>
                  <a:schemeClr val="bg1"/>
                </a:solidFill>
              </a:rPr>
              <a:t> riassumendo in un unico articolo una serie di disposizioni contenute in vari provvedimenti normativi stratificatisi nel tempo e contestualmente abrogati dall’attuale decreto legislativo.</a:t>
            </a:r>
            <a:endParaRPr lang="it-IT" altLang="it-IT" sz="2000" b="1" i="1" dirty="0">
              <a:solidFill>
                <a:schemeClr val="bg1"/>
              </a:solidFill>
            </a:endParaRPr>
          </a:p>
          <a:p>
            <a:pPr algn="just" eaLnBrk="1" hangingPunct="1">
              <a:defRPr/>
            </a:pPr>
            <a:endParaRPr lang="it-IT" altLang="it-IT" sz="2000" dirty="0">
              <a:solidFill>
                <a:schemeClr val="bg1"/>
              </a:solidFill>
            </a:endParaRPr>
          </a:p>
        </p:txBody>
      </p:sp>
      <p:sp>
        <p:nvSpPr>
          <p:cNvPr id="563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AAD038-0D5A-4D0B-BC6C-C31C48B333DB}" type="slidenum">
              <a:rPr lang="it-IT" altLang="it-IT" sz="1200">
                <a:solidFill>
                  <a:srgbClr val="FFFFFF"/>
                </a:solidFill>
              </a:rPr>
              <a:pPr>
                <a:spcBef>
                  <a:spcPct val="0"/>
                </a:spcBef>
                <a:buFontTx/>
                <a:buNone/>
              </a:pPr>
              <a:t>51</a:t>
            </a:fld>
            <a:endParaRPr lang="it-IT" altLang="it-IT" sz="1200">
              <a:solidFill>
                <a:srgbClr val="FFFFFF"/>
              </a:solidFill>
            </a:endParaRPr>
          </a:p>
        </p:txBody>
      </p:sp>
      <p:pic>
        <p:nvPicPr>
          <p:cNvPr id="563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17F8FE92-B7A0-4619-A0D0-85D465C585E0}"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95963" y="54324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Freccia in giù 2"/>
          <p:cNvSpPr/>
          <p:nvPr/>
        </p:nvSpPr>
        <p:spPr>
          <a:xfrm>
            <a:off x="4284663" y="4365625"/>
            <a:ext cx="484187"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5632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r>
              <a:rPr lang="it-IT" altLang="it-IT" sz="2000" b="1" dirty="0">
                <a:solidFill>
                  <a:schemeClr val="bg1"/>
                </a:solidFill>
              </a:rPr>
              <a:t>Destinatari  </a:t>
            </a:r>
            <a:r>
              <a:rPr lang="it-IT" altLang="it-IT" sz="2000" b="1" dirty="0" smtClean="0">
                <a:solidFill>
                  <a:schemeClr val="bg1"/>
                </a:solidFill>
              </a:rPr>
              <a:t>dell'incentivo</a:t>
            </a:r>
          </a:p>
          <a:p>
            <a:pPr lvl="1" eaLnBrk="1" hangingPunct="1"/>
            <a:endParaRPr lang="it-IT" altLang="it-IT" sz="2000" b="1" dirty="0">
              <a:solidFill>
                <a:schemeClr val="bg1"/>
              </a:solidFill>
            </a:endParaRPr>
          </a:p>
          <a:p>
            <a:pPr marL="914400" lvl="1" indent="-457200" algn="just" eaLnBrk="1" hangingPunct="1">
              <a:buAutoNum type="arabicPeriod"/>
            </a:pPr>
            <a:r>
              <a:rPr lang="it-IT" altLang="it-IT" sz="2000" b="1" dirty="0" smtClean="0">
                <a:solidFill>
                  <a:schemeClr val="bg1"/>
                </a:solidFill>
              </a:rPr>
              <a:t>Ai </a:t>
            </a:r>
            <a:r>
              <a:rPr lang="it-IT" altLang="it-IT" sz="2000" b="1" dirty="0">
                <a:solidFill>
                  <a:schemeClr val="bg1"/>
                </a:solidFill>
              </a:rPr>
              <a:t>datori di lavoro che assumono un giovane </a:t>
            </a:r>
            <a:r>
              <a:rPr lang="it-IT" altLang="it-IT" sz="2000" dirty="0">
                <a:solidFill>
                  <a:schemeClr val="bg1"/>
                </a:solidFill>
              </a:rPr>
              <a:t>che </a:t>
            </a:r>
            <a:r>
              <a:rPr lang="it-IT" altLang="it-IT" sz="2000" b="1" dirty="0">
                <a:solidFill>
                  <a:schemeClr val="bg1"/>
                </a:solidFill>
              </a:rPr>
              <a:t>abbia svolto</a:t>
            </a:r>
            <a:r>
              <a:rPr lang="it-IT" altLang="it-IT" sz="2000" dirty="0">
                <a:solidFill>
                  <a:schemeClr val="bg1"/>
                </a:solidFill>
              </a:rPr>
              <a:t>, </a:t>
            </a:r>
            <a:r>
              <a:rPr lang="it-IT" altLang="it-IT" sz="2000" b="1" dirty="0">
                <a:solidFill>
                  <a:schemeClr val="bg1"/>
                </a:solidFill>
              </a:rPr>
              <a:t>ovvero stia svolgendo</a:t>
            </a:r>
            <a:r>
              <a:rPr lang="it-IT" altLang="it-IT" sz="2000" dirty="0">
                <a:solidFill>
                  <a:schemeClr val="bg1"/>
                </a:solidFill>
              </a:rPr>
              <a:t>, un </a:t>
            </a:r>
            <a:r>
              <a:rPr lang="it-IT" altLang="it-IT" sz="2000" b="1" dirty="0">
                <a:solidFill>
                  <a:schemeClr val="bg1"/>
                </a:solidFill>
              </a:rPr>
              <a:t>tirocinio</a:t>
            </a:r>
            <a:r>
              <a:rPr lang="it-IT" altLang="it-IT" sz="2000" dirty="0">
                <a:solidFill>
                  <a:schemeClr val="bg1"/>
                </a:solidFill>
              </a:rPr>
              <a:t> curriculare e/o extracurriculare </a:t>
            </a:r>
            <a:r>
              <a:rPr lang="it-IT" altLang="it-IT" sz="2000" b="1" dirty="0">
                <a:solidFill>
                  <a:schemeClr val="bg1"/>
                </a:solidFill>
              </a:rPr>
              <a:t>nell'ambito del Programma "Garanzia Giovani</a:t>
            </a:r>
            <a:r>
              <a:rPr lang="it-IT" altLang="it-IT" sz="2000" dirty="0">
                <a:solidFill>
                  <a:schemeClr val="bg1"/>
                </a:solidFill>
              </a:rPr>
              <a:t>", purché </a:t>
            </a:r>
            <a:r>
              <a:rPr lang="it-IT" altLang="it-IT" sz="2000" b="1" dirty="0">
                <a:solidFill>
                  <a:schemeClr val="bg1"/>
                </a:solidFill>
              </a:rPr>
              <a:t>avviato entro il 31 gennaio 2016</a:t>
            </a:r>
            <a:r>
              <a:rPr lang="it-IT" altLang="it-IT" sz="2000" dirty="0">
                <a:solidFill>
                  <a:schemeClr val="bg1"/>
                </a:solidFill>
              </a:rPr>
              <a:t>, è riconosciuto un </a:t>
            </a:r>
            <a:r>
              <a:rPr lang="it-IT" altLang="it-IT" sz="2000" b="1" dirty="0">
                <a:solidFill>
                  <a:schemeClr val="bg1"/>
                </a:solidFill>
              </a:rPr>
              <a:t>incentivo economico </a:t>
            </a:r>
            <a:r>
              <a:rPr lang="it-IT" altLang="it-IT" sz="2000" dirty="0">
                <a:solidFill>
                  <a:schemeClr val="bg1"/>
                </a:solidFill>
              </a:rPr>
              <a:t>il cui importo è definito ai sensi del successivo articolo </a:t>
            </a:r>
            <a:r>
              <a:rPr lang="it-IT" altLang="it-IT" sz="2000" dirty="0" smtClean="0">
                <a:solidFill>
                  <a:schemeClr val="bg1"/>
                </a:solidFill>
              </a:rPr>
              <a:t>4.</a:t>
            </a:r>
          </a:p>
          <a:p>
            <a:pPr marL="914400" lvl="1" indent="-457200" algn="just" eaLnBrk="1" hangingPunct="1">
              <a:buAutoNum type="arabicPeriod"/>
            </a:pPr>
            <a:endParaRPr lang="it-IT" altLang="it-IT" sz="2000" dirty="0">
              <a:solidFill>
                <a:schemeClr val="bg1"/>
              </a:solidFill>
            </a:endParaRPr>
          </a:p>
          <a:p>
            <a:pPr marL="914400" lvl="1" indent="-457200" algn="just" eaLnBrk="1" hangingPunct="1">
              <a:buAutoNum type="arabicPeriod"/>
            </a:pPr>
            <a:r>
              <a:rPr lang="it-IT" altLang="it-IT" sz="2000" dirty="0" smtClean="0">
                <a:solidFill>
                  <a:schemeClr val="bg1"/>
                </a:solidFill>
              </a:rPr>
              <a:t>L'incentivo </a:t>
            </a:r>
            <a:r>
              <a:rPr lang="it-IT" altLang="it-IT" sz="2000" dirty="0">
                <a:solidFill>
                  <a:schemeClr val="bg1"/>
                </a:solidFill>
              </a:rPr>
              <a:t>è riconosciuto </a:t>
            </a:r>
            <a:r>
              <a:rPr lang="it-IT" altLang="it-IT" sz="2000" b="1" dirty="0">
                <a:solidFill>
                  <a:schemeClr val="bg1"/>
                </a:solidFill>
              </a:rPr>
              <a:t>per le assunzioni effettuate dal primo marzo 2016 e fino al 31 dicembre 2016</a:t>
            </a:r>
            <a:r>
              <a:rPr lang="it-IT" altLang="it-IT" sz="2000" dirty="0">
                <a:solidFill>
                  <a:schemeClr val="bg1"/>
                </a:solidFill>
              </a:rPr>
              <a:t>, nei limiti delle disponibilità finanziarie allocate.</a:t>
            </a:r>
          </a:p>
          <a:p>
            <a:pPr lvl="1" eaLnBrk="1" hangingPunct="1"/>
            <a:endParaRPr lang="it-IT" altLang="it-IT" sz="2000" b="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510</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p:cNvSpPr/>
          <p:nvPr/>
        </p:nvSpPr>
        <p:spPr>
          <a:xfrm>
            <a:off x="6228184" y="5755259"/>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D.D. n. 16/2016</a:t>
            </a: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12201"/>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r>
              <a:rPr lang="it-IT" altLang="it-IT" sz="2000" b="1" dirty="0">
                <a:solidFill>
                  <a:schemeClr val="bg1"/>
                </a:solidFill>
              </a:rPr>
              <a:t>Destinatari  </a:t>
            </a:r>
            <a:r>
              <a:rPr lang="it-IT" altLang="it-IT" sz="2000" b="1" dirty="0" smtClean="0">
                <a:solidFill>
                  <a:schemeClr val="bg1"/>
                </a:solidFill>
              </a:rPr>
              <a:t>dell'incentivo</a:t>
            </a:r>
          </a:p>
          <a:p>
            <a:pPr lvl="1" eaLnBrk="1" hangingPunct="1"/>
            <a:endParaRPr lang="it-IT" altLang="it-IT" sz="2000" b="1" dirty="0">
              <a:solidFill>
                <a:schemeClr val="bg1"/>
              </a:solidFill>
            </a:endParaRPr>
          </a:p>
          <a:p>
            <a:pPr marL="914400" lvl="1" indent="-457200" algn="just" eaLnBrk="1" hangingPunct="1">
              <a:buAutoNum type="arabicPeriod" startAt="3"/>
            </a:pPr>
            <a:r>
              <a:rPr lang="it-IT" altLang="it-IT" sz="2000" b="1" dirty="0" smtClean="0">
                <a:solidFill>
                  <a:schemeClr val="bg1"/>
                </a:solidFill>
              </a:rPr>
              <a:t>L'incentivo </a:t>
            </a:r>
            <a:r>
              <a:rPr lang="it-IT" altLang="it-IT" sz="2000" b="1" dirty="0">
                <a:solidFill>
                  <a:schemeClr val="bg1"/>
                </a:solidFill>
              </a:rPr>
              <a:t>è autorizzato ove sussistano le seguenti condizioni</a:t>
            </a:r>
            <a:r>
              <a:rPr lang="it-IT" altLang="it-IT" sz="2000" b="1" dirty="0" smtClean="0">
                <a:solidFill>
                  <a:schemeClr val="bg1"/>
                </a:solidFill>
              </a:rPr>
              <a:t>:</a:t>
            </a:r>
          </a:p>
          <a:p>
            <a:pPr lvl="1" algn="just" eaLnBrk="1" hangingPunct="1"/>
            <a:endParaRPr lang="it-IT" altLang="it-IT" sz="2000" b="1" dirty="0">
              <a:solidFill>
                <a:schemeClr val="bg1"/>
              </a:solidFill>
            </a:endParaRPr>
          </a:p>
          <a:p>
            <a:pPr marL="914400" lvl="1" indent="-457200" algn="just" eaLnBrk="1" hangingPunct="1">
              <a:buAutoNum type="alphaLcPeriod"/>
            </a:pPr>
            <a:r>
              <a:rPr lang="it-IT" altLang="it-IT" sz="2000" dirty="0" smtClean="0">
                <a:solidFill>
                  <a:schemeClr val="bg1"/>
                </a:solidFill>
              </a:rPr>
              <a:t>il </a:t>
            </a:r>
            <a:r>
              <a:rPr lang="it-IT" altLang="it-IT" sz="2000" u="sng" dirty="0">
                <a:solidFill>
                  <a:schemeClr val="bg1"/>
                </a:solidFill>
              </a:rPr>
              <a:t>tirocinio </a:t>
            </a:r>
            <a:r>
              <a:rPr lang="it-IT" altLang="it-IT" sz="2000" dirty="0">
                <a:solidFill>
                  <a:schemeClr val="bg1"/>
                </a:solidFill>
              </a:rPr>
              <a:t>curriculare e/o extracurriculare oggetto della trasformazione in rapporto di lavoro a tempo indeterminato sia </a:t>
            </a:r>
            <a:r>
              <a:rPr lang="it-IT" altLang="it-IT" sz="2000" u="sng" dirty="0">
                <a:solidFill>
                  <a:schemeClr val="bg1"/>
                </a:solidFill>
              </a:rPr>
              <a:t>finanziato con risorse del Programma "Garanzia Giovani</a:t>
            </a:r>
            <a:r>
              <a:rPr lang="it-IT" altLang="it-IT" sz="2000" u="sng" dirty="0" smtClean="0">
                <a:solidFill>
                  <a:schemeClr val="bg1"/>
                </a:solidFill>
              </a:rPr>
              <a:t>";</a:t>
            </a:r>
          </a:p>
          <a:p>
            <a:pPr marL="914400" lvl="1" indent="-457200" algn="just" eaLnBrk="1" hangingPunct="1">
              <a:buAutoNum type="alphaLcPeriod"/>
            </a:pPr>
            <a:endParaRPr lang="it-IT" altLang="it-IT" sz="2000" dirty="0" smtClean="0">
              <a:solidFill>
                <a:schemeClr val="bg1"/>
              </a:solidFill>
            </a:endParaRPr>
          </a:p>
          <a:p>
            <a:pPr marL="914400" lvl="1" indent="-457200" algn="just" eaLnBrk="1" hangingPunct="1">
              <a:buAutoNum type="alphaLcPeriod"/>
            </a:pPr>
            <a:r>
              <a:rPr lang="it-IT" altLang="it-IT" sz="2000" dirty="0" smtClean="0">
                <a:solidFill>
                  <a:schemeClr val="bg1"/>
                </a:solidFill>
              </a:rPr>
              <a:t>il </a:t>
            </a:r>
            <a:r>
              <a:rPr lang="it-IT" altLang="it-IT" sz="2000" dirty="0">
                <a:solidFill>
                  <a:schemeClr val="bg1"/>
                </a:solidFill>
              </a:rPr>
              <a:t>giovane che ha svolto ovvero svolge il tirocinio, all'inizio del percorso, sia in possesso del requisito di NEET.</a:t>
            </a:r>
          </a:p>
          <a:p>
            <a:pPr lvl="1" eaLnBrk="1" hangingPunct="1"/>
            <a:endParaRPr lang="it-IT" altLang="it-IT" sz="2000" b="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511</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p:cNvSpPr/>
          <p:nvPr/>
        </p:nvSpPr>
        <p:spPr>
          <a:xfrm>
            <a:off x="6228184" y="5755259"/>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D.D. n. 16/2016</a:t>
            </a: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936098"/>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endParaRPr lang="it-IT" altLang="it-IT" sz="2000" b="1" dirty="0">
              <a:solidFill>
                <a:schemeClr val="bg1"/>
              </a:solidFill>
            </a:endParaRPr>
          </a:p>
          <a:p>
            <a:pPr lvl="1" eaLnBrk="1" hangingPunct="1"/>
            <a:endParaRPr lang="it-IT" altLang="it-IT" sz="2000" b="1" dirty="0" smtClean="0">
              <a:solidFill>
                <a:schemeClr val="bg1"/>
              </a:solidFill>
            </a:endParaRPr>
          </a:p>
          <a:p>
            <a:pPr lvl="1" eaLnBrk="1" hangingPunct="1"/>
            <a:r>
              <a:rPr lang="it-IT" altLang="it-IT" sz="2000" b="1" dirty="0" smtClean="0">
                <a:solidFill>
                  <a:schemeClr val="bg1"/>
                </a:solidFill>
              </a:rPr>
              <a:t>Tipologia contrattuale incentivata</a:t>
            </a:r>
          </a:p>
          <a:p>
            <a:pPr lvl="1" eaLnBrk="1" hangingPunct="1"/>
            <a:endParaRPr lang="it-IT" altLang="it-IT" sz="2000" b="1" dirty="0">
              <a:solidFill>
                <a:schemeClr val="bg1"/>
              </a:solidFill>
            </a:endParaRPr>
          </a:p>
          <a:p>
            <a:pPr lvl="1" algn="just" eaLnBrk="1" hangingPunct="1"/>
            <a:r>
              <a:rPr lang="it-IT" altLang="it-IT" sz="2000" dirty="0" smtClean="0">
                <a:solidFill>
                  <a:schemeClr val="bg1"/>
                </a:solidFill>
              </a:rPr>
              <a:t>L'incentivo </a:t>
            </a:r>
            <a:r>
              <a:rPr lang="it-IT" altLang="it-IT" sz="2000" dirty="0">
                <a:solidFill>
                  <a:schemeClr val="bg1"/>
                </a:solidFill>
              </a:rPr>
              <a:t>è riconosciuto ai datori di lavoro che assumono i giovani di cui all'articolo 2 con un contratto a tempo indeterminato, anche a scopo di somministrazione.</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512</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p:cNvSpPr/>
          <p:nvPr/>
        </p:nvSpPr>
        <p:spPr>
          <a:xfrm>
            <a:off x="6228184" y="5755259"/>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D.D. n. 16/2016</a:t>
            </a:r>
            <a:endParaRPr lang="it-IT" sz="1400" b="1" dirty="0">
              <a:solidFill>
                <a:prstClr val="black"/>
              </a:solidFill>
            </a:endParaRP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961449"/>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r>
              <a:rPr lang="it-IT" altLang="it-IT" sz="2000" b="1" dirty="0" smtClean="0">
                <a:solidFill>
                  <a:schemeClr val="bg1"/>
                </a:solidFill>
              </a:rPr>
              <a:t>Misura dell’incentivo</a:t>
            </a:r>
          </a:p>
          <a:p>
            <a:pPr lvl="1" eaLnBrk="1" hangingPunct="1"/>
            <a:endParaRPr lang="it-IT" altLang="it-IT" sz="2000" b="1" dirty="0">
              <a:solidFill>
                <a:schemeClr val="bg1"/>
              </a:solidFill>
            </a:endParaRPr>
          </a:p>
          <a:p>
            <a:pPr lvl="1" algn="just" eaLnBrk="1" hangingPunct="1"/>
            <a:r>
              <a:rPr lang="it-IT" altLang="it-IT" sz="2000" dirty="0" smtClean="0">
                <a:solidFill>
                  <a:schemeClr val="bg1"/>
                </a:solidFill>
              </a:rPr>
              <a:t>Così come l’incentivo </a:t>
            </a:r>
            <a:r>
              <a:rPr lang="it-IT" altLang="it-IT" sz="2000" dirty="0">
                <a:solidFill>
                  <a:schemeClr val="bg1"/>
                </a:solidFill>
              </a:rPr>
              <a:t>previsto dal “Programma Garanzia giovani”, </a:t>
            </a:r>
            <a:r>
              <a:rPr lang="it-IT" altLang="it-IT" sz="2000" b="1" dirty="0">
                <a:solidFill>
                  <a:schemeClr val="bg1"/>
                </a:solidFill>
              </a:rPr>
              <a:t>anche il “</a:t>
            </a:r>
            <a:r>
              <a:rPr lang="it-IT" altLang="it-IT" sz="2000" b="1" dirty="0" err="1">
                <a:solidFill>
                  <a:schemeClr val="bg1"/>
                </a:solidFill>
              </a:rPr>
              <a:t>Superbonus</a:t>
            </a:r>
            <a:r>
              <a:rPr lang="it-IT" altLang="it-IT" sz="2000" b="1" dirty="0">
                <a:solidFill>
                  <a:schemeClr val="bg1"/>
                </a:solidFill>
              </a:rPr>
              <a:t>” viene riconosciuto in valori differenti a seconda della </a:t>
            </a:r>
            <a:r>
              <a:rPr lang="it-IT" altLang="it-IT" sz="2000" b="1" dirty="0" err="1">
                <a:solidFill>
                  <a:schemeClr val="bg1"/>
                </a:solidFill>
              </a:rPr>
              <a:t>profilazione</a:t>
            </a:r>
            <a:r>
              <a:rPr lang="it-IT" altLang="it-IT" sz="2000" b="1" dirty="0">
                <a:solidFill>
                  <a:schemeClr val="bg1"/>
                </a:solidFill>
              </a:rPr>
              <a:t> del </a:t>
            </a:r>
            <a:r>
              <a:rPr lang="it-IT" altLang="it-IT" sz="2000" b="1" dirty="0" smtClean="0">
                <a:solidFill>
                  <a:schemeClr val="bg1"/>
                </a:solidFill>
              </a:rPr>
              <a:t>tirocinante.</a:t>
            </a:r>
          </a:p>
          <a:p>
            <a:pPr lvl="1" algn="just" eaLnBrk="1" hangingPunct="1"/>
            <a:endParaRPr lang="it-IT" altLang="it-IT" sz="2000" b="1" dirty="0">
              <a:solidFill>
                <a:schemeClr val="bg1"/>
              </a:solidFill>
            </a:endParaRPr>
          </a:p>
          <a:p>
            <a:pPr lvl="1" algn="just" eaLnBrk="1" hangingPunct="1"/>
            <a:endParaRPr lang="it-IT" altLang="it-IT" sz="2000" b="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513</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p:cNvSpPr/>
          <p:nvPr/>
        </p:nvSpPr>
        <p:spPr>
          <a:xfrm>
            <a:off x="6228184" y="5755259"/>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D.D. n. 16/2016</a:t>
            </a:r>
            <a:endParaRPr lang="it-IT" sz="1400" b="1" dirty="0">
              <a:solidFill>
                <a:prstClr val="black"/>
              </a:solidFill>
            </a:endParaRPr>
          </a:p>
        </p:txBody>
      </p:sp>
      <p:graphicFrame>
        <p:nvGraphicFramePr>
          <p:cNvPr id="2" name="Tabella 1"/>
          <p:cNvGraphicFramePr>
            <a:graphicFrameLocks noGrp="1"/>
          </p:cNvGraphicFramePr>
          <p:nvPr>
            <p:extLst/>
          </p:nvPr>
        </p:nvGraphicFramePr>
        <p:xfrm>
          <a:off x="1823718" y="4077072"/>
          <a:ext cx="5436235" cy="1097280"/>
        </p:xfrm>
        <a:graphic>
          <a:graphicData uri="http://schemas.openxmlformats.org/drawingml/2006/table">
            <a:tbl>
              <a:tblPr firstRow="1" firstCol="1" lastRow="1" lastCol="1" bandRow="1" bandCol="1"/>
              <a:tblGrid>
                <a:gridCol w="1065530"/>
                <a:gridCol w="1036320"/>
                <a:gridCol w="1069975"/>
                <a:gridCol w="1158240"/>
                <a:gridCol w="1106170"/>
              </a:tblGrid>
              <a:tr h="303530">
                <a:tc gridSpan="5">
                  <a:txBody>
                    <a:bodyPr/>
                    <a:lstStyle/>
                    <a:p>
                      <a:pPr>
                        <a:spcBef>
                          <a:spcPts val="420"/>
                        </a:spcBef>
                        <a:spcAft>
                          <a:spcPts val="0"/>
                        </a:spcAft>
                        <a:tabLst>
                          <a:tab pos="971550" algn="l"/>
                          <a:tab pos="5461000" algn="l"/>
                        </a:tabLst>
                      </a:pPr>
                      <a:r>
                        <a:rPr lang="it-IT" sz="1200" b="1" dirty="0">
                          <a:solidFill>
                            <a:schemeClr val="bg1"/>
                          </a:solidFill>
                          <a:effectLst/>
                          <a:highlight>
                            <a:srgbClr val="D3D3D3"/>
                          </a:highlight>
                          <a:latin typeface="Calibri"/>
                          <a:ea typeface="Calibri"/>
                          <a:cs typeface="Times New Roman"/>
                        </a:rPr>
                        <a:t> 	</a:t>
                      </a:r>
                      <a:r>
                        <a:rPr lang="it-IT" sz="1200" b="1" spc="-5" dirty="0">
                          <a:solidFill>
                            <a:schemeClr val="bg1"/>
                          </a:solidFill>
                          <a:effectLst/>
                          <a:highlight>
                            <a:srgbClr val="D3D3D3"/>
                          </a:highlight>
                          <a:latin typeface="Calibri"/>
                          <a:ea typeface="Calibri"/>
                          <a:cs typeface="Times New Roman"/>
                        </a:rPr>
                        <a:t>ASSUNZIONE</a:t>
                      </a:r>
                      <a:r>
                        <a:rPr lang="it-IT" sz="1200" b="1" spc="-50" dirty="0">
                          <a:solidFill>
                            <a:schemeClr val="bg1"/>
                          </a:solidFill>
                          <a:effectLst/>
                          <a:highlight>
                            <a:srgbClr val="D3D3D3"/>
                          </a:highlight>
                          <a:latin typeface="Calibri"/>
                          <a:ea typeface="Calibri"/>
                          <a:cs typeface="Times New Roman"/>
                        </a:rPr>
                        <a:t> </a:t>
                      </a:r>
                      <a:r>
                        <a:rPr lang="it-IT" sz="1200" b="1" spc="-5" dirty="0">
                          <a:solidFill>
                            <a:schemeClr val="bg1"/>
                          </a:solidFill>
                          <a:effectLst/>
                          <a:highlight>
                            <a:srgbClr val="D3D3D3"/>
                          </a:highlight>
                          <a:latin typeface="Calibri"/>
                          <a:ea typeface="Calibri"/>
                          <a:cs typeface="Times New Roman"/>
                        </a:rPr>
                        <a:t>TIROCINANTE</a:t>
                      </a:r>
                      <a:r>
                        <a:rPr lang="it-IT" sz="1200" b="1" spc="-50" dirty="0">
                          <a:solidFill>
                            <a:schemeClr val="bg1"/>
                          </a:solidFill>
                          <a:effectLst/>
                          <a:highlight>
                            <a:srgbClr val="D3D3D3"/>
                          </a:highlight>
                          <a:latin typeface="Calibri"/>
                          <a:ea typeface="Calibri"/>
                          <a:cs typeface="Times New Roman"/>
                        </a:rPr>
                        <a:t> </a:t>
                      </a:r>
                      <a:r>
                        <a:rPr lang="it-IT" sz="1200" b="1" dirty="0">
                          <a:solidFill>
                            <a:schemeClr val="bg1"/>
                          </a:solidFill>
                          <a:effectLst/>
                          <a:highlight>
                            <a:srgbClr val="D3D3D3"/>
                          </a:highlight>
                          <a:latin typeface="Calibri"/>
                          <a:ea typeface="Calibri"/>
                          <a:cs typeface="Times New Roman"/>
                        </a:rPr>
                        <a:t>A</a:t>
                      </a:r>
                      <a:r>
                        <a:rPr lang="it-IT" sz="1200" b="1" spc="-35" dirty="0">
                          <a:solidFill>
                            <a:schemeClr val="bg1"/>
                          </a:solidFill>
                          <a:effectLst/>
                          <a:highlight>
                            <a:srgbClr val="D3D3D3"/>
                          </a:highlight>
                          <a:latin typeface="Calibri"/>
                          <a:ea typeface="Calibri"/>
                          <a:cs typeface="Times New Roman"/>
                        </a:rPr>
                        <a:t> </a:t>
                      </a:r>
                      <a:r>
                        <a:rPr lang="it-IT" sz="1200" b="1" spc="-5" dirty="0">
                          <a:solidFill>
                            <a:schemeClr val="bg1"/>
                          </a:solidFill>
                          <a:effectLst/>
                          <a:highlight>
                            <a:srgbClr val="D3D3D3"/>
                          </a:highlight>
                          <a:latin typeface="Calibri"/>
                          <a:ea typeface="Calibri"/>
                          <a:cs typeface="Times New Roman"/>
                        </a:rPr>
                        <a:t>TEMPO</a:t>
                      </a:r>
                      <a:r>
                        <a:rPr lang="it-IT" sz="1200" b="1" spc="-40" dirty="0">
                          <a:solidFill>
                            <a:schemeClr val="bg1"/>
                          </a:solidFill>
                          <a:effectLst/>
                          <a:highlight>
                            <a:srgbClr val="D3D3D3"/>
                          </a:highlight>
                          <a:latin typeface="Calibri"/>
                          <a:ea typeface="Calibri"/>
                          <a:cs typeface="Times New Roman"/>
                        </a:rPr>
                        <a:t> </a:t>
                      </a:r>
                      <a:r>
                        <a:rPr lang="it-IT" sz="1200" b="1" spc="-5" dirty="0">
                          <a:solidFill>
                            <a:schemeClr val="bg1"/>
                          </a:solidFill>
                          <a:effectLst/>
                          <a:highlight>
                            <a:srgbClr val="D3D3D3"/>
                          </a:highlight>
                          <a:latin typeface="Calibri"/>
                          <a:ea typeface="Calibri"/>
                          <a:cs typeface="Times New Roman"/>
                        </a:rPr>
                        <a:t>INDETERMINATO</a:t>
                      </a:r>
                      <a:r>
                        <a:rPr lang="it-IT" sz="1200" b="1" dirty="0">
                          <a:solidFill>
                            <a:schemeClr val="bg1"/>
                          </a:solidFill>
                          <a:effectLst/>
                          <a:highlight>
                            <a:srgbClr val="D3D3D3"/>
                          </a:highlight>
                          <a:latin typeface="Calibri"/>
                          <a:ea typeface="Calibri"/>
                          <a:cs typeface="Times New Roman"/>
                        </a:rPr>
                        <a:t> 	</a:t>
                      </a:r>
                      <a:endParaRPr lang="it-IT" sz="1100" dirty="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86385">
                <a:tc>
                  <a:txBody>
                    <a:bodyPr/>
                    <a:lstStyle/>
                    <a:p>
                      <a:pPr>
                        <a:spcBef>
                          <a:spcPts val="360"/>
                        </a:spcBef>
                        <a:spcAft>
                          <a:spcPts val="0"/>
                        </a:spcAft>
                        <a:tabLst>
                          <a:tab pos="1089660" algn="l"/>
                        </a:tabLst>
                      </a:pPr>
                      <a:r>
                        <a:rPr lang="it-IT" sz="1200" b="1">
                          <a:solidFill>
                            <a:schemeClr val="bg1"/>
                          </a:solidFill>
                          <a:effectLst/>
                          <a:highlight>
                            <a:srgbClr val="D3D3D3"/>
                          </a:highlight>
                          <a:latin typeface="Calibri"/>
                          <a:ea typeface="Calibri"/>
                          <a:cs typeface="Times New Roman"/>
                        </a:rPr>
                        <a:t> </a:t>
                      </a:r>
                      <a:r>
                        <a:rPr lang="it-IT" sz="1200" b="1" spc="-30">
                          <a:solidFill>
                            <a:schemeClr val="bg1"/>
                          </a:solidFill>
                          <a:effectLst/>
                          <a:highlight>
                            <a:srgbClr val="D3D3D3"/>
                          </a:highlight>
                          <a:latin typeface="Calibri"/>
                          <a:ea typeface="Calibri"/>
                          <a:cs typeface="Times New Roman"/>
                        </a:rPr>
                        <a:t> </a:t>
                      </a:r>
                      <a:r>
                        <a:rPr lang="en-US" sz="1200" b="1" spc="-5">
                          <a:solidFill>
                            <a:schemeClr val="bg1"/>
                          </a:solidFill>
                          <a:effectLst/>
                          <a:highlight>
                            <a:srgbClr val="D3D3D3"/>
                          </a:highlight>
                          <a:latin typeface="Calibri"/>
                          <a:ea typeface="Calibri"/>
                          <a:cs typeface="Times New Roman"/>
                        </a:rPr>
                        <a:t>PROFILAZIONE</a:t>
                      </a:r>
                      <a:r>
                        <a:rPr lang="en-US" sz="1200" b="1">
                          <a:solidFill>
                            <a:schemeClr val="bg1"/>
                          </a:solidFill>
                          <a:effectLst/>
                          <a:highlight>
                            <a:srgbClr val="D3D3D3"/>
                          </a:highlight>
                          <a:latin typeface="Calibri"/>
                          <a:ea typeface="Calibri"/>
                          <a:cs typeface="Times New Roman"/>
                        </a:rPr>
                        <a:t> 	</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339090">
                        <a:spcBef>
                          <a:spcPts val="360"/>
                        </a:spcBef>
                        <a:spcAft>
                          <a:spcPts val="0"/>
                        </a:spcAft>
                      </a:pPr>
                      <a:r>
                        <a:rPr lang="en-US" sz="1200" spc="-5">
                          <a:solidFill>
                            <a:schemeClr val="bg1"/>
                          </a:solidFill>
                          <a:effectLst/>
                          <a:latin typeface="Calibri"/>
                          <a:ea typeface="Calibri"/>
                          <a:cs typeface="Times New Roman"/>
                        </a:rPr>
                        <a:t>Bassa</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2740">
                        <a:spcBef>
                          <a:spcPts val="360"/>
                        </a:spcBef>
                        <a:spcAft>
                          <a:spcPts val="0"/>
                        </a:spcAft>
                      </a:pPr>
                      <a:r>
                        <a:rPr lang="en-US" sz="1200">
                          <a:solidFill>
                            <a:schemeClr val="bg1"/>
                          </a:solidFill>
                          <a:effectLst/>
                          <a:latin typeface="Calibri"/>
                          <a:ea typeface="Calibri"/>
                          <a:cs typeface="Times New Roman"/>
                        </a:rPr>
                        <a:t>Media</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spcBef>
                          <a:spcPts val="360"/>
                        </a:spcBef>
                        <a:spcAft>
                          <a:spcPts val="0"/>
                        </a:spcAft>
                      </a:pPr>
                      <a:r>
                        <a:rPr lang="en-US" sz="1200">
                          <a:solidFill>
                            <a:schemeClr val="bg1"/>
                          </a:solidFill>
                          <a:effectLst/>
                          <a:latin typeface="Calibri"/>
                          <a:ea typeface="Calibri"/>
                          <a:cs typeface="Times New Roman"/>
                        </a:rPr>
                        <a:t>Alta</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7330">
                        <a:spcBef>
                          <a:spcPts val="360"/>
                        </a:spcBef>
                        <a:spcAft>
                          <a:spcPts val="0"/>
                        </a:spcAft>
                      </a:pPr>
                      <a:r>
                        <a:rPr lang="en-US" sz="1200" spc="-5">
                          <a:solidFill>
                            <a:schemeClr val="bg1"/>
                          </a:solidFill>
                          <a:effectLst/>
                          <a:latin typeface="Calibri"/>
                          <a:ea typeface="Calibri"/>
                          <a:cs typeface="Times New Roman"/>
                        </a:rPr>
                        <a:t>Molto</a:t>
                      </a:r>
                      <a:r>
                        <a:rPr lang="en-US" sz="1200" spc="-10">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alta</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50">
                <a:tc>
                  <a:txBody>
                    <a:bodyPr/>
                    <a:lstStyle/>
                    <a:p>
                      <a:pPr>
                        <a:spcBef>
                          <a:spcPts val="315"/>
                        </a:spcBef>
                        <a:spcAft>
                          <a:spcPts val="0"/>
                        </a:spcAft>
                        <a:tabLst>
                          <a:tab pos="218440" algn="l"/>
                          <a:tab pos="1089660" algn="l"/>
                        </a:tabLst>
                      </a:pPr>
                      <a:r>
                        <a:rPr lang="en-US" sz="1200" b="1">
                          <a:solidFill>
                            <a:schemeClr val="bg1"/>
                          </a:solidFill>
                          <a:effectLst/>
                          <a:highlight>
                            <a:srgbClr val="D3D3D3"/>
                          </a:highlight>
                          <a:latin typeface="Calibri"/>
                          <a:ea typeface="Calibri"/>
                          <a:cs typeface="Times New Roman"/>
                        </a:rPr>
                        <a:t> 	</a:t>
                      </a:r>
                      <a:r>
                        <a:rPr lang="en-US" sz="1200" b="1" spc="-5">
                          <a:solidFill>
                            <a:schemeClr val="bg1"/>
                          </a:solidFill>
                          <a:effectLst/>
                          <a:highlight>
                            <a:srgbClr val="D3D3D3"/>
                          </a:highlight>
                          <a:latin typeface="Calibri"/>
                          <a:ea typeface="Calibri"/>
                          <a:cs typeface="Times New Roman"/>
                        </a:rPr>
                        <a:t>IMPORTO</a:t>
                      </a:r>
                      <a:r>
                        <a:rPr lang="en-US" sz="1200" b="1">
                          <a:solidFill>
                            <a:schemeClr val="bg1"/>
                          </a:solidFill>
                          <a:effectLst/>
                          <a:highlight>
                            <a:srgbClr val="D3D3D3"/>
                          </a:highlight>
                          <a:latin typeface="Calibri"/>
                          <a:ea typeface="Calibri"/>
                          <a:cs typeface="Times New Roman"/>
                        </a:rPr>
                        <a:t> 	</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243205">
                        <a:spcBef>
                          <a:spcPts val="315"/>
                        </a:spcBef>
                        <a:spcAft>
                          <a:spcPts val="0"/>
                        </a:spcAft>
                      </a:pPr>
                      <a:r>
                        <a:rPr lang="en-US" sz="1200" spc="-5" dirty="0">
                          <a:solidFill>
                            <a:schemeClr val="bg1"/>
                          </a:solidFill>
                          <a:effectLst/>
                          <a:latin typeface="Calibri"/>
                          <a:ea typeface="Calibri"/>
                          <a:cs typeface="Times New Roman"/>
                        </a:rPr>
                        <a:t>3.000,00</a:t>
                      </a:r>
                      <a:endParaRPr lang="it-IT" sz="1100" dirty="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7790">
                        <a:spcBef>
                          <a:spcPts val="315"/>
                        </a:spcBef>
                        <a:spcAft>
                          <a:spcPts val="0"/>
                        </a:spcAft>
                      </a:pPr>
                      <a:r>
                        <a:rPr lang="en-US" sz="1200" spc="-5">
                          <a:solidFill>
                            <a:schemeClr val="bg1"/>
                          </a:solidFill>
                          <a:effectLst/>
                          <a:latin typeface="Calibri"/>
                          <a:ea typeface="Calibri"/>
                          <a:cs typeface="Times New Roman"/>
                        </a:rPr>
                        <a:t>6.000,00</a:t>
                      </a:r>
                      <a:r>
                        <a:rPr lang="en-US" sz="1200" spc="-55">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euro</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2240">
                        <a:spcBef>
                          <a:spcPts val="315"/>
                        </a:spcBef>
                        <a:spcAft>
                          <a:spcPts val="0"/>
                        </a:spcAft>
                      </a:pPr>
                      <a:r>
                        <a:rPr lang="en-US" sz="1200" spc="-5">
                          <a:solidFill>
                            <a:schemeClr val="bg1"/>
                          </a:solidFill>
                          <a:effectLst/>
                          <a:latin typeface="Calibri"/>
                          <a:ea typeface="Calibri"/>
                          <a:cs typeface="Times New Roman"/>
                        </a:rPr>
                        <a:t>9.000,00</a:t>
                      </a:r>
                      <a:r>
                        <a:rPr lang="en-US" sz="1200" spc="-55">
                          <a:solidFill>
                            <a:schemeClr val="bg1"/>
                          </a:solidFill>
                          <a:effectLst/>
                          <a:latin typeface="Calibri"/>
                          <a:ea typeface="Calibri"/>
                          <a:cs typeface="Times New Roman"/>
                        </a:rPr>
                        <a:t> </a:t>
                      </a:r>
                      <a:r>
                        <a:rPr lang="en-US" sz="1200" spc="-5">
                          <a:solidFill>
                            <a:schemeClr val="bg1"/>
                          </a:solidFill>
                          <a:effectLst/>
                          <a:latin typeface="Calibri"/>
                          <a:ea typeface="Calibri"/>
                          <a:cs typeface="Times New Roman"/>
                        </a:rPr>
                        <a:t>euro</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a:spcBef>
                          <a:spcPts val="315"/>
                        </a:spcBef>
                        <a:spcAft>
                          <a:spcPts val="0"/>
                        </a:spcAft>
                      </a:pPr>
                      <a:r>
                        <a:rPr lang="en-US" sz="1200" spc="-5" dirty="0">
                          <a:solidFill>
                            <a:schemeClr val="bg1"/>
                          </a:solidFill>
                          <a:effectLst/>
                          <a:latin typeface="Calibri"/>
                          <a:ea typeface="Calibri"/>
                          <a:cs typeface="Times New Roman"/>
                        </a:rPr>
                        <a:t>12.000,00</a:t>
                      </a:r>
                      <a:r>
                        <a:rPr lang="en-US" sz="1200" spc="-70" dirty="0">
                          <a:solidFill>
                            <a:schemeClr val="bg1"/>
                          </a:solidFill>
                          <a:effectLst/>
                          <a:latin typeface="Calibri"/>
                          <a:ea typeface="Calibri"/>
                          <a:cs typeface="Times New Roman"/>
                        </a:rPr>
                        <a:t> </a:t>
                      </a:r>
                      <a:r>
                        <a:rPr lang="en-US" sz="1200" dirty="0">
                          <a:solidFill>
                            <a:schemeClr val="bg1"/>
                          </a:solidFill>
                          <a:effectLst/>
                          <a:latin typeface="Calibri"/>
                          <a:ea typeface="Calibri"/>
                          <a:cs typeface="Times New Roman"/>
                        </a:rPr>
                        <a:t>euro</a:t>
                      </a:r>
                      <a:endParaRPr lang="it-IT" sz="1100" dirty="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5720"/>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r>
              <a:rPr lang="it-IT" altLang="it-IT" sz="2000" b="1" dirty="0" smtClean="0">
                <a:solidFill>
                  <a:schemeClr val="bg1"/>
                </a:solidFill>
              </a:rPr>
              <a:t>Misura dell’incentivo</a:t>
            </a:r>
          </a:p>
          <a:p>
            <a:pPr lvl="1" eaLnBrk="1" hangingPunct="1"/>
            <a:endParaRPr lang="it-IT" altLang="it-IT" sz="2000" b="1" dirty="0">
              <a:solidFill>
                <a:schemeClr val="bg1"/>
              </a:solidFill>
            </a:endParaRPr>
          </a:p>
          <a:p>
            <a:pPr lvl="1" algn="just" eaLnBrk="1" hangingPunct="1"/>
            <a:r>
              <a:rPr lang="it-IT" altLang="it-IT" sz="2000" dirty="0" smtClean="0">
                <a:solidFill>
                  <a:schemeClr val="bg1"/>
                </a:solidFill>
              </a:rPr>
              <a:t> </a:t>
            </a:r>
            <a:endParaRPr lang="it-IT" altLang="it-IT" sz="2000" dirty="0">
              <a:solidFill>
                <a:schemeClr val="bg1"/>
              </a:solidFill>
            </a:endParaRPr>
          </a:p>
          <a:p>
            <a:pPr lvl="1" algn="just" eaLnBrk="1" hangingPunct="1"/>
            <a:endParaRPr lang="it-IT" altLang="it-IT" sz="2000" dirty="0">
              <a:solidFill>
                <a:schemeClr val="bg1"/>
              </a:solidFill>
            </a:endParaRPr>
          </a:p>
          <a:p>
            <a:pPr lvl="1" algn="just" eaLnBrk="1" hangingPunct="1"/>
            <a:endParaRPr lang="it-IT" altLang="it-IT" sz="2000" b="1" dirty="0">
              <a:solidFill>
                <a:schemeClr val="bg1"/>
              </a:solidFill>
            </a:endParaRPr>
          </a:p>
          <a:p>
            <a:pPr lvl="1" algn="just" eaLnBrk="1" hangingPunct="1"/>
            <a:endParaRPr lang="it-IT" altLang="it-IT" sz="2000" b="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514</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p:cNvSpPr/>
          <p:nvPr/>
        </p:nvSpPr>
        <p:spPr>
          <a:xfrm>
            <a:off x="6084168" y="5447844"/>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D.D. n. 16/2016</a:t>
            </a:r>
            <a:endParaRPr lang="it-IT" sz="1400" b="1" dirty="0">
              <a:solidFill>
                <a:prstClr val="black"/>
              </a:solidFill>
            </a:endParaRPr>
          </a:p>
        </p:txBody>
      </p:sp>
      <p:sp>
        <p:nvSpPr>
          <p:cNvPr id="3" name="Rettangolo arrotondato 2"/>
          <p:cNvSpPr/>
          <p:nvPr/>
        </p:nvSpPr>
        <p:spPr>
          <a:xfrm>
            <a:off x="1298206" y="3108469"/>
            <a:ext cx="6984776" cy="182137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Il “</a:t>
            </a:r>
            <a:r>
              <a:rPr lang="it-IT" dirty="0" err="1">
                <a:solidFill>
                  <a:schemeClr val="bg1"/>
                </a:solidFill>
              </a:rPr>
              <a:t>Superbonus</a:t>
            </a:r>
            <a:r>
              <a:rPr lang="it-IT" dirty="0">
                <a:solidFill>
                  <a:schemeClr val="bg1"/>
                </a:solidFill>
              </a:rPr>
              <a:t>” viene riconosciuto nel limite delle risorse stanziate a tale titolo nell’ambito del “Programma Garanzia Giovani calcolato in ambito nazionale  in </a:t>
            </a:r>
            <a:r>
              <a:rPr lang="it-IT" b="1" dirty="0">
                <a:solidFill>
                  <a:schemeClr val="bg1"/>
                </a:solidFill>
              </a:rPr>
              <a:t>12 quote mensili di pari importo </a:t>
            </a:r>
            <a:r>
              <a:rPr lang="it-IT" dirty="0">
                <a:solidFill>
                  <a:schemeClr val="bg1"/>
                </a:solidFill>
              </a:rPr>
              <a:t>e, qualora il rapporto di lavoro si  concluda anticipatamente, il numero  di quote mensili verrà riconosciuto in proporzione alla durata del rapporto di lavoro.</a:t>
            </a: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022886"/>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r>
              <a:rPr lang="it-IT" altLang="it-IT" sz="2000" b="1" dirty="0" smtClean="0">
                <a:solidFill>
                  <a:schemeClr val="bg1"/>
                </a:solidFill>
              </a:rPr>
              <a:t> </a:t>
            </a:r>
          </a:p>
          <a:p>
            <a:pPr lvl="1" eaLnBrk="1" hangingPunct="1"/>
            <a:endParaRPr lang="it-IT" altLang="it-IT" sz="2000" b="1" dirty="0">
              <a:solidFill>
                <a:schemeClr val="bg1"/>
              </a:solidFill>
            </a:endParaRPr>
          </a:p>
          <a:p>
            <a:pPr lvl="1" algn="just" eaLnBrk="1" hangingPunct="1"/>
            <a:r>
              <a:rPr lang="it-IT" altLang="it-IT" sz="2000" dirty="0" smtClean="0">
                <a:solidFill>
                  <a:schemeClr val="bg1"/>
                </a:solidFill>
              </a:rPr>
              <a:t> </a:t>
            </a:r>
            <a:endParaRPr lang="it-IT" altLang="it-IT" sz="2000" dirty="0">
              <a:solidFill>
                <a:schemeClr val="bg1"/>
              </a:solidFill>
            </a:endParaRPr>
          </a:p>
          <a:p>
            <a:pPr lvl="1" algn="just" eaLnBrk="1" hangingPunct="1"/>
            <a:endParaRPr lang="it-IT" altLang="it-IT" sz="2000" dirty="0">
              <a:solidFill>
                <a:schemeClr val="bg1"/>
              </a:solidFill>
            </a:endParaRPr>
          </a:p>
          <a:p>
            <a:pPr lvl="1" algn="just" eaLnBrk="1" hangingPunct="1"/>
            <a:endParaRPr lang="it-IT" altLang="it-IT" sz="2000" b="1" dirty="0">
              <a:solidFill>
                <a:schemeClr val="bg1"/>
              </a:solidFill>
            </a:endParaRPr>
          </a:p>
          <a:p>
            <a:pPr lvl="1" algn="just" eaLnBrk="1" hangingPunct="1"/>
            <a:endParaRPr lang="it-IT" altLang="it-IT" sz="2000" b="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515</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p:cNvSpPr/>
          <p:nvPr/>
        </p:nvSpPr>
        <p:spPr>
          <a:xfrm>
            <a:off x="6084168" y="5447844"/>
            <a:ext cx="2063538" cy="648072"/>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prstClr val="black"/>
                </a:solidFill>
              </a:rPr>
              <a:t>D.D. n. 16/2016</a:t>
            </a:r>
            <a:endParaRPr lang="it-IT" sz="1400" b="1" dirty="0">
              <a:solidFill>
                <a:prstClr val="black"/>
              </a:solidFill>
            </a:endParaRPr>
          </a:p>
        </p:txBody>
      </p:sp>
      <p:sp>
        <p:nvSpPr>
          <p:cNvPr id="3" name="Rettangolo arrotondato 2"/>
          <p:cNvSpPr/>
          <p:nvPr/>
        </p:nvSpPr>
        <p:spPr>
          <a:xfrm>
            <a:off x="1295114" y="2420888"/>
            <a:ext cx="6984776" cy="182137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1"/>
                </a:solidFill>
              </a:rPr>
              <a:t>Relativamente alla </a:t>
            </a:r>
            <a:r>
              <a:rPr lang="it-IT" b="1" dirty="0" smtClean="0">
                <a:solidFill>
                  <a:schemeClr val="bg1"/>
                </a:solidFill>
              </a:rPr>
              <a:t>compatibilità con il regime de </a:t>
            </a:r>
            <a:r>
              <a:rPr lang="it-IT" b="1" dirty="0" err="1" smtClean="0">
                <a:solidFill>
                  <a:schemeClr val="bg1"/>
                </a:solidFill>
              </a:rPr>
              <a:t>minimis</a:t>
            </a:r>
            <a:r>
              <a:rPr lang="it-IT" b="1" dirty="0" smtClean="0">
                <a:solidFill>
                  <a:schemeClr val="bg1"/>
                </a:solidFill>
              </a:rPr>
              <a:t> </a:t>
            </a:r>
            <a:r>
              <a:rPr lang="it-IT" dirty="0" smtClean="0">
                <a:solidFill>
                  <a:schemeClr val="bg1"/>
                </a:solidFill>
              </a:rPr>
              <a:t>e alla </a:t>
            </a:r>
            <a:r>
              <a:rPr lang="it-IT" b="1" dirty="0" smtClean="0">
                <a:solidFill>
                  <a:schemeClr val="bg1"/>
                </a:solidFill>
              </a:rPr>
              <a:t>cumulabilità con altri incentivi </a:t>
            </a:r>
            <a:r>
              <a:rPr lang="it-IT" dirty="0" smtClean="0">
                <a:solidFill>
                  <a:schemeClr val="bg1"/>
                </a:solidFill>
              </a:rPr>
              <a:t>il Decreto16/2016 rispetta totalmente quanto previsto dal Decreto direttoriale n. 385/2015</a:t>
            </a:r>
            <a:endParaRPr lang="it-IT" dirty="0">
              <a:solidFill>
                <a:schemeClr val="bg1"/>
              </a:solidFill>
            </a:endParaRPr>
          </a:p>
        </p:txBody>
      </p:sp>
      <p:sp>
        <p:nvSpPr>
          <p:cNvPr id="2" name="Freccia in giù 1"/>
          <p:cNvSpPr/>
          <p:nvPr/>
        </p:nvSpPr>
        <p:spPr>
          <a:xfrm>
            <a:off x="4545186" y="5052099"/>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502716"/>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eaLnBrk="1" hangingPunct="1"/>
            <a:r>
              <a:rPr lang="it-IT" altLang="it-IT" sz="2000" b="1" dirty="0" smtClean="0">
                <a:solidFill>
                  <a:schemeClr val="bg1"/>
                </a:solidFill>
              </a:rPr>
              <a:t> </a:t>
            </a:r>
          </a:p>
          <a:p>
            <a:pPr lvl="1" eaLnBrk="1" hangingPunct="1"/>
            <a:endParaRPr lang="it-IT" altLang="it-IT" sz="2000" b="1" dirty="0">
              <a:solidFill>
                <a:schemeClr val="bg1"/>
              </a:solidFill>
            </a:endParaRPr>
          </a:p>
          <a:p>
            <a:pPr lvl="1" algn="just" eaLnBrk="1" hangingPunct="1"/>
            <a:r>
              <a:rPr lang="it-IT" altLang="it-IT" sz="2000" dirty="0" smtClean="0">
                <a:solidFill>
                  <a:schemeClr val="bg1"/>
                </a:solidFill>
              </a:rPr>
              <a:t> </a:t>
            </a:r>
            <a:endParaRPr lang="it-IT" altLang="it-IT" sz="2000" dirty="0">
              <a:solidFill>
                <a:schemeClr val="bg1"/>
              </a:solidFill>
            </a:endParaRPr>
          </a:p>
          <a:p>
            <a:pPr lvl="1" algn="just" eaLnBrk="1" hangingPunct="1"/>
            <a:endParaRPr lang="it-IT" altLang="it-IT" sz="2000" dirty="0">
              <a:solidFill>
                <a:schemeClr val="bg1"/>
              </a:solidFill>
            </a:endParaRPr>
          </a:p>
          <a:p>
            <a:pPr lvl="1" algn="just" eaLnBrk="1" hangingPunct="1"/>
            <a:endParaRPr lang="it-IT" altLang="it-IT" sz="2000" b="1" dirty="0">
              <a:solidFill>
                <a:schemeClr val="bg1"/>
              </a:solidFill>
            </a:endParaRPr>
          </a:p>
          <a:p>
            <a:pPr lvl="1" algn="just" eaLnBrk="1" hangingPunct="1"/>
            <a:endParaRPr lang="it-IT" altLang="it-IT" sz="2000" b="1"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516</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827584" y="2420888"/>
            <a:ext cx="7632848" cy="367240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bg1"/>
                </a:solidFill>
              </a:rPr>
              <a:t>Caso «potenziale»</a:t>
            </a:r>
          </a:p>
          <a:p>
            <a:pPr algn="ctr"/>
            <a:endParaRPr lang="it-IT" dirty="0">
              <a:solidFill>
                <a:schemeClr val="bg1"/>
              </a:solidFill>
            </a:endParaRPr>
          </a:p>
          <a:p>
            <a:pPr algn="ctr"/>
            <a:r>
              <a:rPr lang="it-IT" dirty="0" smtClean="0">
                <a:solidFill>
                  <a:schemeClr val="bg1"/>
                </a:solidFill>
              </a:rPr>
              <a:t>Stabilizzazione </a:t>
            </a:r>
            <a:r>
              <a:rPr lang="it-IT" dirty="0">
                <a:solidFill>
                  <a:schemeClr val="bg1"/>
                </a:solidFill>
              </a:rPr>
              <a:t>di un proprio tirocinante con assunzione in apprendistato professionalizzante in caso di aziende fino a 9 </a:t>
            </a:r>
            <a:r>
              <a:rPr lang="it-IT" dirty="0" smtClean="0">
                <a:solidFill>
                  <a:schemeClr val="bg1"/>
                </a:solidFill>
              </a:rPr>
              <a:t>dipendenti</a:t>
            </a:r>
            <a:r>
              <a:rPr lang="it-IT" dirty="0">
                <a:solidFill>
                  <a:schemeClr val="bg1"/>
                </a:solidFill>
              </a:rPr>
              <a:t>.</a:t>
            </a:r>
          </a:p>
          <a:p>
            <a:pPr algn="ctr"/>
            <a:r>
              <a:rPr lang="it-IT" dirty="0">
                <a:solidFill>
                  <a:schemeClr val="bg1"/>
                </a:solidFill>
              </a:rPr>
              <a:t>In tal caso, infatti, </a:t>
            </a:r>
            <a:r>
              <a:rPr lang="it-IT" dirty="0" smtClean="0">
                <a:solidFill>
                  <a:schemeClr val="bg1"/>
                </a:solidFill>
              </a:rPr>
              <a:t>l’impresa</a:t>
            </a:r>
          </a:p>
          <a:p>
            <a:pPr algn="ctr"/>
            <a:endParaRPr lang="it-IT" dirty="0">
              <a:solidFill>
                <a:schemeClr val="bg1"/>
              </a:solidFill>
            </a:endParaRPr>
          </a:p>
          <a:p>
            <a:pPr algn="just"/>
            <a:r>
              <a:rPr lang="it-IT" dirty="0" smtClean="0">
                <a:solidFill>
                  <a:schemeClr val="bg1"/>
                </a:solidFill>
              </a:rPr>
              <a:t>• potrà </a:t>
            </a:r>
            <a:r>
              <a:rPr lang="it-IT" dirty="0">
                <a:solidFill>
                  <a:schemeClr val="bg1"/>
                </a:solidFill>
              </a:rPr>
              <a:t>fruire </a:t>
            </a:r>
            <a:r>
              <a:rPr lang="it-IT" dirty="0" smtClean="0">
                <a:solidFill>
                  <a:schemeClr val="bg1"/>
                </a:solidFill>
              </a:rPr>
              <a:t>di «Garanzia Giovani» </a:t>
            </a:r>
            <a:r>
              <a:rPr lang="it-IT" dirty="0">
                <a:solidFill>
                  <a:schemeClr val="bg1"/>
                </a:solidFill>
              </a:rPr>
              <a:t>durante il periodo di tirocinio e, una volta assunto il NEET come apprendista</a:t>
            </a:r>
            <a:r>
              <a:rPr lang="it-IT" dirty="0" smtClean="0">
                <a:solidFill>
                  <a:schemeClr val="bg1"/>
                </a:solidFill>
              </a:rPr>
              <a:t>,</a:t>
            </a:r>
          </a:p>
          <a:p>
            <a:pPr algn="just"/>
            <a:endParaRPr lang="it-IT" dirty="0">
              <a:solidFill>
                <a:schemeClr val="bg1"/>
              </a:solidFill>
            </a:endParaRPr>
          </a:p>
          <a:p>
            <a:pPr algn="just"/>
            <a:r>
              <a:rPr lang="it-IT" dirty="0" smtClean="0">
                <a:solidFill>
                  <a:schemeClr val="bg1"/>
                </a:solidFill>
              </a:rPr>
              <a:t>• potrà </a:t>
            </a:r>
            <a:r>
              <a:rPr lang="it-IT" dirty="0">
                <a:solidFill>
                  <a:schemeClr val="bg1"/>
                </a:solidFill>
              </a:rPr>
              <a:t>cumulare il “</a:t>
            </a:r>
            <a:r>
              <a:rPr lang="it-IT" dirty="0" err="1">
                <a:solidFill>
                  <a:schemeClr val="bg1"/>
                </a:solidFill>
              </a:rPr>
              <a:t>Superbonus</a:t>
            </a:r>
            <a:r>
              <a:rPr lang="it-IT" dirty="0">
                <a:solidFill>
                  <a:schemeClr val="bg1"/>
                </a:solidFill>
              </a:rPr>
              <a:t>” con lo sgravio contributivo al 100%, nel limite del 50% costo salariale.</a:t>
            </a: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022326"/>
      </p:ext>
    </p:extLst>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algn="just" eaLnBrk="1" hangingPunct="1"/>
            <a:r>
              <a:rPr lang="it-IT" altLang="it-IT" sz="2000" b="1" dirty="0" smtClean="0">
                <a:solidFill>
                  <a:schemeClr val="bg1"/>
                </a:solidFill>
              </a:rPr>
              <a:t>La </a:t>
            </a:r>
            <a:r>
              <a:rPr lang="it-IT" altLang="it-IT" sz="2000" b="1" dirty="0">
                <a:solidFill>
                  <a:schemeClr val="bg1"/>
                </a:solidFill>
              </a:rPr>
              <a:t>seconda </a:t>
            </a:r>
            <a:r>
              <a:rPr lang="it-IT" altLang="it-IT" sz="2000" b="1" dirty="0" smtClean="0">
                <a:solidFill>
                  <a:schemeClr val="bg1"/>
                </a:solidFill>
              </a:rPr>
              <a:t>novità dal 1 marzo  </a:t>
            </a:r>
            <a:r>
              <a:rPr lang="it-IT" altLang="it-IT" sz="2000" dirty="0">
                <a:solidFill>
                  <a:schemeClr val="bg1"/>
                </a:solidFill>
              </a:rPr>
              <a:t>riguarda la modifica alla misura dei tirocini (Misura 5), con la </a:t>
            </a:r>
            <a:r>
              <a:rPr lang="it-IT" altLang="it-IT" sz="2000" u="sng" dirty="0">
                <a:solidFill>
                  <a:schemeClr val="bg1"/>
                </a:solidFill>
              </a:rPr>
              <a:t>previsione di una quota di finanziamento privato a carico dell’impresa ospitante per le indennità da corrispondere al tirocinante</a:t>
            </a:r>
            <a:r>
              <a:rPr lang="it-IT" altLang="it-IT" sz="2000" dirty="0">
                <a:solidFill>
                  <a:schemeClr val="bg1"/>
                </a:solidFill>
              </a:rPr>
              <a:t>. </a:t>
            </a:r>
            <a:endParaRPr lang="it-IT" altLang="it-IT" sz="2000" dirty="0" smtClean="0">
              <a:solidFill>
                <a:schemeClr val="bg1"/>
              </a:solidFill>
            </a:endParaRPr>
          </a:p>
          <a:p>
            <a:pPr marL="800100" lvl="1" indent="-342900" algn="just" eaLnBrk="1" hangingPunct="1">
              <a:buFont typeface="Arial" panose="020B0604020202020204" pitchFamily="34" charset="0"/>
              <a:buChar char="•"/>
            </a:pPr>
            <a:r>
              <a:rPr lang="it-IT" altLang="it-IT" sz="2000" dirty="0" smtClean="0">
                <a:solidFill>
                  <a:schemeClr val="bg1"/>
                </a:solidFill>
              </a:rPr>
              <a:t>L’indennità </a:t>
            </a:r>
            <a:r>
              <a:rPr lang="it-IT" altLang="it-IT" sz="2000" dirty="0">
                <a:solidFill>
                  <a:schemeClr val="bg1"/>
                </a:solidFill>
              </a:rPr>
              <a:t>potrà essere composta da una quota pubblica massima di 300 euro e un importo variabile a carico dell’impresa ospitante determinato dalle Regioni. </a:t>
            </a:r>
            <a:endParaRPr lang="it-IT" altLang="it-IT" sz="2000" dirty="0" smtClean="0">
              <a:solidFill>
                <a:schemeClr val="bg1"/>
              </a:solidFill>
            </a:endParaRPr>
          </a:p>
          <a:p>
            <a:pPr marL="800100" lvl="1" indent="-342900" algn="just" eaLnBrk="1" hangingPunct="1">
              <a:buFont typeface="Arial" panose="020B0604020202020204" pitchFamily="34" charset="0"/>
              <a:buChar char="•"/>
            </a:pPr>
            <a:r>
              <a:rPr lang="it-IT" altLang="it-IT" sz="2000" dirty="0" smtClean="0">
                <a:solidFill>
                  <a:schemeClr val="bg1"/>
                </a:solidFill>
              </a:rPr>
              <a:t>Nel </a:t>
            </a:r>
            <a:r>
              <a:rPr lang="it-IT" altLang="it-IT" sz="2000" dirty="0">
                <a:solidFill>
                  <a:schemeClr val="bg1"/>
                </a:solidFill>
              </a:rPr>
              <a:t>caso in cui l’indennità prevista dalla normativa regionale coincida con l’importo massimo (300 euro), il contributo pubblico dovrà essere riparametrato perché non è ammesso pagare l’indennità a carico dell’azienda solo con il contributo pubblico. </a:t>
            </a:r>
            <a:endParaRPr lang="it-IT" altLang="it-IT" sz="2000" dirty="0" smtClean="0">
              <a:solidFill>
                <a:schemeClr val="bg1"/>
              </a:solidFill>
            </a:endParaRPr>
          </a:p>
          <a:p>
            <a:pPr marL="800100" lvl="1" indent="-342900" algn="just" eaLnBrk="1" hangingPunct="1">
              <a:buFont typeface="Arial" panose="020B0604020202020204" pitchFamily="34" charset="0"/>
              <a:buChar char="•"/>
            </a:pPr>
            <a:r>
              <a:rPr lang="it-IT" altLang="it-IT" sz="2000" dirty="0" smtClean="0">
                <a:solidFill>
                  <a:schemeClr val="bg1"/>
                </a:solidFill>
              </a:rPr>
              <a:t>Questa </a:t>
            </a:r>
            <a:r>
              <a:rPr lang="it-IT" altLang="it-IT" sz="2000" dirty="0">
                <a:solidFill>
                  <a:schemeClr val="bg1"/>
                </a:solidFill>
              </a:rPr>
              <a:t>disciplina si applicherà agli avvisi regionali emanati dal 1° marzo, mentre per i tirocini attivati sulla base dei precedenti avvisi continuano ad applicarsi le precedenti disposizioni. </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517</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432420"/>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251520" y="1628800"/>
            <a:ext cx="8712968" cy="5112568"/>
          </a:xfrm>
          <a:ln>
            <a:solidFill>
              <a:schemeClr val="accent1"/>
            </a:solidFill>
          </a:ln>
        </p:spPr>
        <p:txBody>
          <a:bodyPr/>
          <a:lstStyle/>
          <a:p>
            <a:pPr lvl="1" eaLnBrk="1" hangingPunct="1"/>
            <a:endParaRPr lang="it-IT" altLang="it-IT" sz="2000" b="1" dirty="0" smtClean="0">
              <a:solidFill>
                <a:schemeClr val="bg1"/>
              </a:solidFill>
            </a:endParaRPr>
          </a:p>
          <a:p>
            <a:pPr lvl="1" algn="just" eaLnBrk="1" hangingPunct="1"/>
            <a:endParaRPr lang="it-IT" altLang="it-IT" sz="2000" dirty="0" smtClean="0">
              <a:solidFill>
                <a:schemeClr val="bg1"/>
              </a:solidFill>
            </a:endParaRPr>
          </a:p>
          <a:p>
            <a:pPr lvl="1" algn="just" eaLnBrk="1" hangingPunct="1"/>
            <a:r>
              <a:rPr lang="it-IT" altLang="it-IT" sz="2000" b="1" dirty="0" smtClean="0">
                <a:solidFill>
                  <a:schemeClr val="bg1"/>
                </a:solidFill>
              </a:rPr>
              <a:t>Infine</a:t>
            </a:r>
            <a:r>
              <a:rPr lang="it-IT" altLang="it-IT" sz="2000" b="1" dirty="0">
                <a:solidFill>
                  <a:schemeClr val="bg1"/>
                </a:solidFill>
              </a:rPr>
              <a:t>, dal 1° marzo</a:t>
            </a:r>
            <a:r>
              <a:rPr lang="it-IT" altLang="it-IT" sz="2000" dirty="0">
                <a:solidFill>
                  <a:schemeClr val="bg1"/>
                </a:solidFill>
              </a:rPr>
              <a:t>, è attivo a livello nazionale il </a:t>
            </a:r>
            <a:r>
              <a:rPr lang="it-IT" altLang="it-IT" sz="2000" b="1" dirty="0">
                <a:solidFill>
                  <a:schemeClr val="bg1"/>
                </a:solidFill>
              </a:rPr>
              <a:t>fondo “</a:t>
            </a:r>
            <a:r>
              <a:rPr lang="it-IT" altLang="it-IT" sz="2000" b="1" dirty="0" err="1">
                <a:solidFill>
                  <a:schemeClr val="bg1"/>
                </a:solidFill>
              </a:rPr>
              <a:t>Selfieemployment</a:t>
            </a:r>
            <a:r>
              <a:rPr lang="it-IT" altLang="it-IT" sz="2000" b="1" dirty="0">
                <a:solidFill>
                  <a:schemeClr val="bg1"/>
                </a:solidFill>
              </a:rPr>
              <a:t> ” </a:t>
            </a:r>
            <a:r>
              <a:rPr lang="it-IT" altLang="it-IT" sz="2000" dirty="0">
                <a:solidFill>
                  <a:schemeClr val="bg1"/>
                </a:solidFill>
              </a:rPr>
              <a:t>rivolto ai giovani </a:t>
            </a:r>
            <a:r>
              <a:rPr lang="it-IT" altLang="it-IT" sz="2000" dirty="0" err="1">
                <a:solidFill>
                  <a:schemeClr val="bg1"/>
                </a:solidFill>
              </a:rPr>
              <a:t>Neet</a:t>
            </a:r>
            <a:r>
              <a:rPr lang="it-IT" altLang="it-IT" sz="2000" dirty="0">
                <a:solidFill>
                  <a:schemeClr val="bg1"/>
                </a:solidFill>
              </a:rPr>
              <a:t> che hanno già concluso il percorso di accompagnamento all’</a:t>
            </a:r>
            <a:r>
              <a:rPr lang="it-IT" altLang="it-IT" sz="2000" dirty="0" err="1">
                <a:solidFill>
                  <a:schemeClr val="bg1"/>
                </a:solidFill>
              </a:rPr>
              <a:t>autoimprenditoria</a:t>
            </a:r>
            <a:r>
              <a:rPr lang="it-IT" altLang="it-IT" sz="2000" dirty="0">
                <a:solidFill>
                  <a:schemeClr val="bg1"/>
                </a:solidFill>
              </a:rPr>
              <a:t>, con azioni mirate e personalizzate di accompagnamento allo start up di impresa. </a:t>
            </a:r>
            <a:endParaRPr lang="it-IT" altLang="it-IT" sz="2000" dirty="0" smtClean="0">
              <a:solidFill>
                <a:schemeClr val="bg1"/>
              </a:solidFill>
            </a:endParaRPr>
          </a:p>
          <a:p>
            <a:pPr lvl="1" algn="just" eaLnBrk="1" hangingPunct="1"/>
            <a:endParaRPr lang="it-IT" altLang="it-IT" sz="2000" dirty="0">
              <a:solidFill>
                <a:schemeClr val="bg1"/>
              </a:solidFill>
            </a:endParaRPr>
          </a:p>
          <a:p>
            <a:pPr lvl="1" algn="just" eaLnBrk="1" hangingPunct="1"/>
            <a:r>
              <a:rPr lang="it-IT" altLang="it-IT" sz="2000" dirty="0" smtClean="0">
                <a:solidFill>
                  <a:schemeClr val="bg1"/>
                </a:solidFill>
              </a:rPr>
              <a:t>Attraverso </a:t>
            </a:r>
            <a:r>
              <a:rPr lang="it-IT" altLang="it-IT" sz="2000" dirty="0">
                <a:solidFill>
                  <a:schemeClr val="bg1"/>
                </a:solidFill>
              </a:rPr>
              <a:t>il fondo, gestito da </a:t>
            </a:r>
            <a:r>
              <a:rPr lang="it-IT" altLang="it-IT" sz="2000" dirty="0" err="1">
                <a:solidFill>
                  <a:schemeClr val="bg1"/>
                </a:solidFill>
              </a:rPr>
              <a:t>Invitalia</a:t>
            </a:r>
            <a:r>
              <a:rPr lang="it-IT" altLang="it-IT" sz="2000" dirty="0">
                <a:solidFill>
                  <a:schemeClr val="bg1"/>
                </a:solidFill>
              </a:rPr>
              <a:t> Spa, verranno finanziate iniziative con piani di investimento da 5mila a 50mila euro, attraverso la concessione di prestiti a tasso </a:t>
            </a:r>
            <a:r>
              <a:rPr lang="it-IT" altLang="it-IT" sz="2000" dirty="0" smtClean="0">
                <a:solidFill>
                  <a:schemeClr val="bg1"/>
                </a:solidFill>
              </a:rPr>
              <a:t>zero.</a:t>
            </a:r>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C32B45-C6B9-4ACB-ACDA-01920D2D1034}" type="slidenum">
              <a:rPr lang="it-IT" altLang="it-IT" sz="1200" smtClean="0">
                <a:solidFill>
                  <a:srgbClr val="FFFFFF"/>
                </a:solidFill>
              </a:rPr>
              <a:pPr>
                <a:spcBef>
                  <a:spcPct val="0"/>
                </a:spcBef>
                <a:buFontTx/>
                <a:buNone/>
              </a:pPr>
              <a:t>518</a:t>
            </a:fld>
            <a:endParaRPr lang="it-IT" altLang="it-IT" sz="1200" dirty="0">
              <a:solidFill>
                <a:srgbClr val="FFFFFF"/>
              </a:solidFill>
            </a:endParaRPr>
          </a:p>
        </p:txBody>
      </p:sp>
      <p:pic>
        <p:nvPicPr>
          <p:cNvPr id="60422"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7074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Misura delle Integrazioni salariali (art. 3)</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L’ammontare dell’indennità di integrazione salariale è fissato nella misura dell’80% della </a:t>
            </a:r>
            <a:r>
              <a:rPr lang="it-IT" altLang="it-IT" sz="2000" b="1" dirty="0">
                <a:solidFill>
                  <a:schemeClr val="bg1"/>
                </a:solidFill>
              </a:rPr>
              <a:t>retribuzione globale </a:t>
            </a:r>
            <a:r>
              <a:rPr lang="it-IT" altLang="it-IT" sz="2000" dirty="0">
                <a:solidFill>
                  <a:schemeClr val="bg1"/>
                </a:solidFill>
              </a:rPr>
              <a:t>che sarebbe spettata al lavoratore per le ore di lavoro non prestate, comprese fra le ore zero e il limite dell’orario contrattuale (che può essere anche superiore a 40 ore settimanali).</a:t>
            </a:r>
          </a:p>
          <a:p>
            <a:pPr algn="just" eaLnBrk="1" hangingPunct="1">
              <a:defRPr/>
            </a:pPr>
            <a:r>
              <a:rPr lang="it-IT" altLang="it-IT" sz="2000" dirty="0">
                <a:solidFill>
                  <a:schemeClr val="bg1"/>
                </a:solidFill>
              </a:rPr>
              <a:t>L’importo dell’indennità è:</a:t>
            </a:r>
          </a:p>
          <a:p>
            <a:pPr algn="just" eaLnBrk="1" hangingPunct="1">
              <a:defRPr/>
            </a:pPr>
            <a:r>
              <a:rPr lang="it-IT" altLang="it-IT" sz="2000" dirty="0">
                <a:solidFill>
                  <a:schemeClr val="bg1"/>
                </a:solidFill>
              </a:rPr>
              <a:t>•	ridotto del 5,84% (aliquota contributiva posta a carico degli apprendisti);</a:t>
            </a:r>
          </a:p>
          <a:p>
            <a:pPr algn="just" eaLnBrk="1" hangingPunct="1">
              <a:defRPr/>
            </a:pPr>
            <a:r>
              <a:rPr lang="it-IT" altLang="it-IT" sz="2000" dirty="0">
                <a:solidFill>
                  <a:schemeClr val="bg1"/>
                </a:solidFill>
              </a:rPr>
              <a:t>•	soggetto al rispetto dei massimali </a:t>
            </a:r>
            <a:r>
              <a:rPr lang="it-IT" altLang="it-IT" sz="2000" dirty="0" smtClean="0">
                <a:solidFill>
                  <a:schemeClr val="bg1"/>
                </a:solidFill>
              </a:rPr>
              <a:t>mensili seguenti che vanno:</a:t>
            </a:r>
            <a:endParaRPr lang="it-IT" altLang="it-IT" sz="2000" dirty="0">
              <a:solidFill>
                <a:schemeClr val="bg1"/>
              </a:solidFill>
            </a:endParaRPr>
          </a:p>
        </p:txBody>
      </p:sp>
      <p:sp>
        <p:nvSpPr>
          <p:cNvPr id="573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18693D-14CF-4921-92FF-98EF947D8EB9}" type="slidenum">
              <a:rPr lang="it-IT" altLang="it-IT" sz="1200">
                <a:solidFill>
                  <a:srgbClr val="FFFFFF"/>
                </a:solidFill>
              </a:rPr>
              <a:pPr>
                <a:spcBef>
                  <a:spcPct val="0"/>
                </a:spcBef>
                <a:buFontTx/>
                <a:buNone/>
              </a:pPr>
              <a:t>52</a:t>
            </a:fld>
            <a:endParaRPr lang="it-IT" altLang="it-IT" sz="1200">
              <a:solidFill>
                <a:srgbClr val="FFFFFF"/>
              </a:solidFill>
            </a:endParaRPr>
          </a:p>
        </p:txBody>
      </p:sp>
      <p:pic>
        <p:nvPicPr>
          <p:cNvPr id="5734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4C0377E6-D868-4CEF-BC32-E013FB8C0AD1}"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95963" y="54324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5735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0403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Misura delle Integrazioni salariali (art. 3)</a:t>
            </a:r>
          </a:p>
          <a:p>
            <a:pPr algn="just" eaLnBrk="1" hangingPunct="1">
              <a:defRPr/>
            </a:pPr>
            <a:endParaRPr lang="it-IT" altLang="it-IT" sz="2000" b="1" i="1" dirty="0" smtClean="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	rapportati alle ore di integrazione salariale autorizzate, e </a:t>
            </a:r>
            <a:r>
              <a:rPr lang="it-IT" altLang="it-IT" sz="2000" dirty="0" smtClean="0">
                <a:solidFill>
                  <a:schemeClr val="bg1"/>
                </a:solidFill>
              </a:rPr>
              <a:t>sono</a:t>
            </a: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	comprensivi dei ratei di mensilità aggiuntive</a:t>
            </a:r>
            <a:r>
              <a:rPr lang="it-IT" altLang="it-IT" sz="2000" dirty="0" smtClean="0">
                <a:solidFill>
                  <a:schemeClr val="bg1"/>
                </a:solidFill>
              </a:rPr>
              <a:t>.</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algn="just" eaLnBrk="1" hangingPunct="1">
              <a:defRPr/>
            </a:pPr>
            <a:r>
              <a:rPr lang="it-IT" altLang="it-IT" sz="2000" dirty="0">
                <a:solidFill>
                  <a:schemeClr val="bg1"/>
                </a:solidFill>
              </a:rPr>
              <a:t>a)	euro 971,71 quando la retribuzione mensile di riferimento per il calcolo del trattamento, comprensiva dei ratei di mensilità aggiuntive, è pari o inferiore a euro 2.102,24;</a:t>
            </a:r>
          </a:p>
          <a:p>
            <a:pPr marL="457200" indent="-457200" algn="just" eaLnBrk="1" hangingPunct="1">
              <a:buFont typeface="+mj-lt"/>
              <a:buAutoNum type="alphaLcParenR"/>
              <a:defRPr/>
            </a:pPr>
            <a:endParaRPr lang="it-IT" altLang="it-IT" sz="2000" dirty="0">
              <a:solidFill>
                <a:schemeClr val="bg1"/>
              </a:solidFill>
            </a:endParaRPr>
          </a:p>
          <a:p>
            <a:pPr algn="just" eaLnBrk="1" hangingPunct="1">
              <a:defRPr/>
            </a:pPr>
            <a:r>
              <a:rPr lang="it-IT" altLang="it-IT" sz="2000" dirty="0">
                <a:solidFill>
                  <a:schemeClr val="bg1"/>
                </a:solidFill>
              </a:rPr>
              <a:t>b)	euro 1.167,91 quando la retribuzione mensile di riferimento per il calcolo del trattamento, comprensiva dei ratei di mensilità aggiuntive, è superiore a euro 2.102,24.</a:t>
            </a:r>
          </a:p>
          <a:p>
            <a:pPr marL="457200" indent="-457200" algn="just" eaLnBrk="1" hangingPunct="1">
              <a:buFont typeface="+mj-lt"/>
              <a:buAutoNum type="alphaLcParenR"/>
              <a:defRPr/>
            </a:pPr>
            <a:endParaRPr lang="it-IT" altLang="it-IT" sz="2000" dirty="0">
              <a:solidFill>
                <a:schemeClr val="bg1"/>
              </a:solidFill>
            </a:endParaRPr>
          </a:p>
        </p:txBody>
      </p:sp>
      <p:sp>
        <p:nvSpPr>
          <p:cNvPr id="583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833A79-922C-49D9-B34D-4F0081662B7B}" type="slidenum">
              <a:rPr lang="it-IT" altLang="it-IT" sz="1200">
                <a:solidFill>
                  <a:srgbClr val="FFFFFF"/>
                </a:solidFill>
              </a:rPr>
              <a:pPr>
                <a:spcBef>
                  <a:spcPct val="0"/>
                </a:spcBef>
                <a:buFontTx/>
                <a:buNone/>
              </a:pPr>
              <a:t>53</a:t>
            </a:fld>
            <a:endParaRPr lang="it-IT" altLang="it-IT" sz="1200">
              <a:solidFill>
                <a:srgbClr val="FFFFFF"/>
              </a:solidFill>
            </a:endParaRPr>
          </a:p>
        </p:txBody>
      </p:sp>
      <p:pic>
        <p:nvPicPr>
          <p:cNvPr id="583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947591DA-8AAD-4753-8A8C-84EBDF6ACC9C}"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550025" y="2133600"/>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5837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0403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Misura delle Integrazioni salariali (art. 3)</a:t>
            </a:r>
          </a:p>
          <a:p>
            <a:pPr algn="just" eaLnBrk="1" hangingPunct="1">
              <a:defRPr/>
            </a:pPr>
            <a:endParaRPr lang="it-IT" altLang="it-IT" sz="2000" b="1" i="1" dirty="0" smtClean="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Con effetto dal 1° gennaio di ciascun anno, a decorrere dall’anno 2016, gli importi del trattamento di cui alle lettere a) e b), nonché la retribuzione mensile di riferimento di cui alle medesime lettere, sono </a:t>
            </a:r>
            <a:r>
              <a:rPr lang="it-IT" altLang="it-IT" sz="2000" b="1" dirty="0">
                <a:solidFill>
                  <a:schemeClr val="bg1"/>
                </a:solidFill>
              </a:rPr>
              <a:t>aumentati nella misura del 100 per cento dell’aumento derivante dalla variazione annuale dell’indice ISTAT</a:t>
            </a:r>
            <a:r>
              <a:rPr lang="it-IT" altLang="it-IT" sz="2000" dirty="0">
                <a:solidFill>
                  <a:schemeClr val="bg1"/>
                </a:solidFill>
              </a:rPr>
              <a:t> dei prezzi al consumo per le famiglie degli operai e impiegati.</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Gli </a:t>
            </a:r>
            <a:r>
              <a:rPr lang="it-IT" altLang="it-IT" sz="2000" b="1" dirty="0">
                <a:solidFill>
                  <a:schemeClr val="bg1"/>
                </a:solidFill>
              </a:rPr>
              <a:t>importi massimi devono essere incrementati</a:t>
            </a:r>
            <a:r>
              <a:rPr lang="it-IT" altLang="it-IT" sz="2000" dirty="0">
                <a:solidFill>
                  <a:schemeClr val="bg1"/>
                </a:solidFill>
              </a:rPr>
              <a:t>, in relazione a quanto disposto dall’articolo 2, comma 17, della legge 28 dicembre 1995, n. 549, </a:t>
            </a:r>
            <a:r>
              <a:rPr lang="it-IT" altLang="it-IT" sz="2000" b="1" dirty="0">
                <a:solidFill>
                  <a:schemeClr val="bg1"/>
                </a:solidFill>
              </a:rPr>
              <a:t>nella misura ulteriore del 20 per cento</a:t>
            </a:r>
            <a:r>
              <a:rPr lang="it-IT" altLang="it-IT" sz="2000" dirty="0">
                <a:solidFill>
                  <a:schemeClr val="bg1"/>
                </a:solidFill>
              </a:rPr>
              <a:t> per i </a:t>
            </a:r>
            <a:r>
              <a:rPr lang="it-IT" altLang="it-IT" sz="2000" b="1" dirty="0">
                <a:solidFill>
                  <a:schemeClr val="bg1"/>
                </a:solidFill>
              </a:rPr>
              <a:t>trattamenti di integrazione salariale concessi in favore delle imprese del settore edile</a:t>
            </a:r>
            <a:r>
              <a:rPr lang="it-IT" altLang="it-IT" sz="2000" dirty="0">
                <a:solidFill>
                  <a:schemeClr val="bg1"/>
                </a:solidFill>
              </a:rPr>
              <a:t> e lapideo per intemperie stagionali.</a:t>
            </a:r>
          </a:p>
          <a:p>
            <a:pPr algn="just" eaLnBrk="1" hangingPunct="1">
              <a:defRPr/>
            </a:pPr>
            <a:r>
              <a:rPr lang="it-IT" altLang="it-IT" sz="2000" dirty="0" smtClean="0">
                <a:solidFill>
                  <a:schemeClr val="bg1"/>
                </a:solidFill>
              </a:rPr>
              <a:t>.</a:t>
            </a:r>
            <a:endParaRPr lang="it-IT" altLang="it-IT" sz="2000" dirty="0">
              <a:solidFill>
                <a:schemeClr val="bg1"/>
              </a:solidFill>
            </a:endParaRPr>
          </a:p>
          <a:p>
            <a:pPr marL="457200" indent="-457200" algn="just" eaLnBrk="1" hangingPunct="1">
              <a:buFont typeface="+mj-lt"/>
              <a:buAutoNum type="alphaLcParenR"/>
              <a:defRPr/>
            </a:pPr>
            <a:endParaRPr lang="it-IT" altLang="it-IT" sz="2000" dirty="0">
              <a:solidFill>
                <a:schemeClr val="bg1"/>
              </a:solidFill>
            </a:endParaRPr>
          </a:p>
        </p:txBody>
      </p:sp>
      <p:sp>
        <p:nvSpPr>
          <p:cNvPr id="593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BC42DE-28DC-45A4-B4AA-A5860B753E84}" type="slidenum">
              <a:rPr lang="it-IT" altLang="it-IT" sz="1200">
                <a:solidFill>
                  <a:srgbClr val="FFFFFF"/>
                </a:solidFill>
              </a:rPr>
              <a:pPr>
                <a:spcBef>
                  <a:spcPct val="0"/>
                </a:spcBef>
                <a:buFontTx/>
                <a:buNone/>
              </a:pPr>
              <a:t>54</a:t>
            </a:fld>
            <a:endParaRPr lang="it-IT" altLang="it-IT" sz="1200">
              <a:solidFill>
                <a:srgbClr val="FFFFFF"/>
              </a:solidFill>
            </a:endParaRPr>
          </a:p>
        </p:txBody>
      </p:sp>
      <p:pic>
        <p:nvPicPr>
          <p:cNvPr id="593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2F3C380-EFF1-4477-8163-060D45F8DDBB}"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430963" y="213360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5940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0403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Misura delle Integrazioni salariali (art. 3)</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L’Inps, con la </a:t>
            </a:r>
            <a:r>
              <a:rPr lang="it-IT" altLang="it-IT" sz="2000" b="1" i="1" dirty="0">
                <a:solidFill>
                  <a:schemeClr val="bg1"/>
                </a:solidFill>
              </a:rPr>
              <a:t>circolare n. 48 del 14 marzo 2016 </a:t>
            </a:r>
            <a:r>
              <a:rPr lang="it-IT" altLang="it-IT" sz="2000" dirty="0">
                <a:solidFill>
                  <a:schemeClr val="bg1"/>
                </a:solidFill>
              </a:rPr>
              <a:t>,  comunica la </a:t>
            </a:r>
            <a:r>
              <a:rPr lang="it-IT" altLang="it-IT" sz="2000" b="1" dirty="0">
                <a:solidFill>
                  <a:schemeClr val="bg1"/>
                </a:solidFill>
              </a:rPr>
              <a:t>misura, in vigore dal 1° gennaio 2016, degli importi massimi dei trattamenti di integrazione salariale</a:t>
            </a:r>
            <a:r>
              <a:rPr lang="it-IT" altLang="it-IT" sz="2000" dirty="0">
                <a:solidFill>
                  <a:schemeClr val="bg1"/>
                </a:solidFill>
              </a:rPr>
              <a:t>, dell’assegno ordinario e dell’assegno emergenziale per il Fondo del Credito, dell’assegno emergenziale per il Fondo del Credito Cooperativo , della mobilità, dei trattamenti speciali di disoccupazione per l’edilizia, dell’indennità di disoccupazione </a:t>
            </a:r>
            <a:r>
              <a:rPr lang="it-IT" altLang="it-IT" sz="2000" dirty="0" err="1">
                <a:solidFill>
                  <a:schemeClr val="bg1"/>
                </a:solidFill>
              </a:rPr>
              <a:t>NASpI</a:t>
            </a:r>
            <a:r>
              <a:rPr lang="it-IT" altLang="it-IT" sz="2000" dirty="0">
                <a:solidFill>
                  <a:schemeClr val="bg1"/>
                </a:solidFill>
              </a:rPr>
              <a:t>, dell’indennità di disoccupazione DIS-COLL, nonché la misura dell’importo mensile dell’ assegno per le attività socialmente utili .</a:t>
            </a:r>
          </a:p>
          <a:p>
            <a:pPr marL="457200" indent="-457200" algn="just" eaLnBrk="1" hangingPunct="1">
              <a:buFont typeface="+mj-lt"/>
              <a:buAutoNum type="alphaLcParenR"/>
              <a:defRPr/>
            </a:pPr>
            <a:endParaRPr lang="it-IT" altLang="it-IT" sz="2000" dirty="0">
              <a:solidFill>
                <a:schemeClr val="bg1"/>
              </a:solidFill>
            </a:endParaRP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3BE6ED-0353-4DCC-B881-77A9BBECD406}" type="slidenum">
              <a:rPr lang="it-IT" altLang="it-IT" sz="1200">
                <a:solidFill>
                  <a:srgbClr val="FFFFFF"/>
                </a:solidFill>
              </a:rPr>
              <a:pPr>
                <a:spcBef>
                  <a:spcPct val="0"/>
                </a:spcBef>
                <a:buFontTx/>
                <a:buNone/>
              </a:pPr>
              <a:t>55</a:t>
            </a:fld>
            <a:endParaRPr lang="it-IT" altLang="it-IT" sz="1200">
              <a:solidFill>
                <a:srgbClr val="FFFFFF"/>
              </a:solidFill>
            </a:endParaRPr>
          </a:p>
        </p:txBody>
      </p:sp>
      <p:pic>
        <p:nvPicPr>
          <p:cNvPr id="604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2F3C380-EFF1-4477-8163-060D45F8DDBB}"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5805488"/>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48/16</a:t>
            </a:r>
          </a:p>
        </p:txBody>
      </p:sp>
      <p:pic>
        <p:nvPicPr>
          <p:cNvPr id="6042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0403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Misura delle Integrazioni salariali (art. 3)</a:t>
            </a:r>
          </a:p>
          <a:p>
            <a:pPr algn="just" eaLnBrk="1" hangingPunct="1">
              <a:defRPr/>
            </a:pPr>
            <a:endParaRPr lang="it-IT" altLang="it-IT" sz="2000" b="1" i="1" dirty="0" smtClean="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a:p>
            <a:pPr marL="457200" indent="-457200" algn="just" eaLnBrk="1" hangingPunct="1">
              <a:buFont typeface="+mj-lt"/>
              <a:buAutoNum type="alphaLcParenR"/>
              <a:defRPr/>
            </a:pPr>
            <a:endParaRPr lang="it-IT" altLang="it-IT" sz="2000" dirty="0">
              <a:solidFill>
                <a:schemeClr val="bg1"/>
              </a:solidFill>
            </a:endParaRPr>
          </a:p>
        </p:txBody>
      </p:sp>
      <p:sp>
        <p:nvSpPr>
          <p:cNvPr id="614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6A2577-9E21-4B7E-A37D-A61077CFF43D}" type="slidenum">
              <a:rPr lang="it-IT" altLang="it-IT" sz="1200">
                <a:solidFill>
                  <a:srgbClr val="FFFFFF"/>
                </a:solidFill>
              </a:rPr>
              <a:pPr>
                <a:spcBef>
                  <a:spcPct val="0"/>
                </a:spcBef>
                <a:buFontTx/>
                <a:buNone/>
              </a:pPr>
              <a:t>56</a:t>
            </a:fld>
            <a:endParaRPr lang="it-IT" altLang="it-IT" sz="1200">
              <a:solidFill>
                <a:srgbClr val="FFFFFF"/>
              </a:solidFill>
            </a:endParaRPr>
          </a:p>
        </p:txBody>
      </p:sp>
      <p:pic>
        <p:nvPicPr>
          <p:cNvPr id="614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2F3C380-EFF1-4477-8163-060D45F8DDBB}"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867400" y="5481638"/>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48/16</a:t>
            </a:r>
          </a:p>
        </p:txBody>
      </p:sp>
      <p:graphicFrame>
        <p:nvGraphicFramePr>
          <p:cNvPr id="3" name="Tabella 2"/>
          <p:cNvGraphicFramePr>
            <a:graphicFrameLocks noGrp="1"/>
          </p:cNvGraphicFramePr>
          <p:nvPr/>
        </p:nvGraphicFramePr>
        <p:xfrm>
          <a:off x="684213" y="3213100"/>
          <a:ext cx="7935911" cy="1463676"/>
        </p:xfrm>
        <a:graphic>
          <a:graphicData uri="http://schemas.openxmlformats.org/drawingml/2006/table">
            <a:tbl>
              <a:tblPr firstRow="1" firstCol="1" lastRow="1" lastCol="1" bandRow="1" bandCol="1"/>
              <a:tblGrid>
                <a:gridCol w="3040237"/>
                <a:gridCol w="659463"/>
                <a:gridCol w="2101340"/>
                <a:gridCol w="2134871"/>
              </a:tblGrid>
              <a:tr h="365919">
                <a:tc gridSpan="4">
                  <a:txBody>
                    <a:bodyPr/>
                    <a:lstStyle/>
                    <a:p>
                      <a:pPr marL="27940">
                        <a:spcBef>
                          <a:spcPts val="75"/>
                        </a:spcBef>
                        <a:spcAft>
                          <a:spcPts val="0"/>
                        </a:spcAft>
                      </a:pPr>
                      <a:r>
                        <a:rPr lang="en-US" sz="1400" b="1">
                          <a:solidFill>
                            <a:schemeClr val="bg1"/>
                          </a:solidFill>
                          <a:effectLst/>
                          <a:latin typeface="Verdana"/>
                          <a:ea typeface="Calibri"/>
                          <a:cs typeface="Times New Roman"/>
                        </a:rPr>
                        <a:t>Trattamenti</a:t>
                      </a:r>
                      <a:r>
                        <a:rPr lang="en-US" sz="1400" b="1" spc="140">
                          <a:solidFill>
                            <a:schemeClr val="bg1"/>
                          </a:solidFill>
                          <a:effectLst/>
                          <a:latin typeface="Verdana"/>
                          <a:ea typeface="Calibri"/>
                          <a:cs typeface="Times New Roman"/>
                        </a:rPr>
                        <a:t> </a:t>
                      </a:r>
                      <a:r>
                        <a:rPr lang="en-US" sz="1400" b="1">
                          <a:solidFill>
                            <a:schemeClr val="bg1"/>
                          </a:solidFill>
                          <a:effectLst/>
                          <a:latin typeface="Verdana"/>
                          <a:ea typeface="Calibri"/>
                          <a:cs typeface="Times New Roman"/>
                        </a:rPr>
                        <a:t>di</a:t>
                      </a:r>
                      <a:r>
                        <a:rPr lang="en-US" sz="1400" b="1" spc="170">
                          <a:solidFill>
                            <a:schemeClr val="bg1"/>
                          </a:solidFill>
                          <a:effectLst/>
                          <a:latin typeface="Verdana"/>
                          <a:ea typeface="Calibri"/>
                          <a:cs typeface="Times New Roman"/>
                        </a:rPr>
                        <a:t> </a:t>
                      </a:r>
                      <a:r>
                        <a:rPr lang="en-US" sz="1400" b="1">
                          <a:solidFill>
                            <a:schemeClr val="bg1"/>
                          </a:solidFill>
                          <a:effectLst/>
                          <a:latin typeface="Verdana"/>
                          <a:ea typeface="Calibri"/>
                          <a:cs typeface="Times New Roman"/>
                        </a:rPr>
                        <a:t>integrazione</a:t>
                      </a:r>
                      <a:r>
                        <a:rPr lang="en-US" sz="1400" b="1" spc="170">
                          <a:solidFill>
                            <a:schemeClr val="bg1"/>
                          </a:solidFill>
                          <a:effectLst/>
                          <a:latin typeface="Verdana"/>
                          <a:ea typeface="Calibri"/>
                          <a:cs typeface="Times New Roman"/>
                        </a:rPr>
                        <a:t> </a:t>
                      </a:r>
                      <a:r>
                        <a:rPr lang="en-US" sz="1400" b="1">
                          <a:solidFill>
                            <a:schemeClr val="bg1"/>
                          </a:solidFill>
                          <a:effectLst/>
                          <a:latin typeface="Verdana"/>
                          <a:ea typeface="Calibri"/>
                          <a:cs typeface="Times New Roman"/>
                        </a:rPr>
                        <a:t>salariale</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365919">
                <a:tc>
                  <a:txBody>
                    <a:bodyPr/>
                    <a:lstStyle/>
                    <a:p>
                      <a:pPr marL="27940">
                        <a:spcBef>
                          <a:spcPts val="75"/>
                        </a:spcBef>
                        <a:spcAft>
                          <a:spcPts val="0"/>
                        </a:spcAft>
                      </a:pPr>
                      <a:r>
                        <a:rPr lang="en-US" sz="1400">
                          <a:solidFill>
                            <a:schemeClr val="bg1"/>
                          </a:solidFill>
                          <a:effectLst/>
                          <a:latin typeface="Verdana"/>
                          <a:ea typeface="Calibri"/>
                          <a:cs typeface="Times New Roman"/>
                        </a:rPr>
                        <a:t>Retribuzione</a:t>
                      </a:r>
                      <a:r>
                        <a:rPr lang="en-US" sz="1400" spc="255">
                          <a:solidFill>
                            <a:schemeClr val="bg1"/>
                          </a:solidFill>
                          <a:effectLst/>
                          <a:latin typeface="Verdana"/>
                          <a:ea typeface="Calibri"/>
                          <a:cs typeface="Times New Roman"/>
                        </a:rPr>
                        <a:t> </a:t>
                      </a:r>
                      <a:r>
                        <a:rPr lang="en-US" sz="1400">
                          <a:solidFill>
                            <a:schemeClr val="bg1"/>
                          </a:solidFill>
                          <a:effectLst/>
                          <a:latin typeface="Verdana"/>
                          <a:ea typeface="Calibri"/>
                          <a:cs typeface="Times New Roman"/>
                        </a:rPr>
                        <a:t>(euro)</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spcBef>
                          <a:spcPts val="75"/>
                        </a:spcBef>
                        <a:spcAft>
                          <a:spcPts val="0"/>
                        </a:spcAft>
                      </a:pPr>
                      <a:r>
                        <a:rPr lang="en-US" sz="1400">
                          <a:solidFill>
                            <a:schemeClr val="bg1"/>
                          </a:solidFill>
                          <a:effectLst/>
                          <a:latin typeface="Verdana"/>
                          <a:ea typeface="Calibri"/>
                          <a:cs typeface="Times New Roman"/>
                        </a:rPr>
                        <a:t>Tetto</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spcBef>
                          <a:spcPts val="75"/>
                        </a:spcBef>
                        <a:spcAft>
                          <a:spcPts val="0"/>
                        </a:spcAft>
                      </a:pPr>
                      <a:r>
                        <a:rPr lang="en-US" sz="1400">
                          <a:solidFill>
                            <a:schemeClr val="bg1"/>
                          </a:solidFill>
                          <a:effectLst/>
                          <a:latin typeface="Verdana"/>
                          <a:ea typeface="Calibri"/>
                          <a:cs typeface="Times New Roman"/>
                        </a:rPr>
                        <a:t>Importo</a:t>
                      </a:r>
                      <a:r>
                        <a:rPr lang="en-US" sz="1400" spc="100">
                          <a:solidFill>
                            <a:schemeClr val="bg1"/>
                          </a:solidFill>
                          <a:effectLst/>
                          <a:latin typeface="Verdana"/>
                          <a:ea typeface="Calibri"/>
                          <a:cs typeface="Times New Roman"/>
                        </a:rPr>
                        <a:t> </a:t>
                      </a:r>
                      <a:r>
                        <a:rPr lang="en-US" sz="1400">
                          <a:solidFill>
                            <a:schemeClr val="bg1"/>
                          </a:solidFill>
                          <a:effectLst/>
                          <a:latin typeface="Verdana"/>
                          <a:ea typeface="Calibri"/>
                          <a:cs typeface="Times New Roman"/>
                        </a:rPr>
                        <a:t>lordo</a:t>
                      </a:r>
                      <a:r>
                        <a:rPr lang="en-US" sz="1400" spc="165">
                          <a:solidFill>
                            <a:schemeClr val="bg1"/>
                          </a:solidFill>
                          <a:effectLst/>
                          <a:latin typeface="Verdana"/>
                          <a:ea typeface="Calibri"/>
                          <a:cs typeface="Times New Roman"/>
                        </a:rPr>
                        <a:t> </a:t>
                      </a:r>
                      <a:r>
                        <a:rPr lang="en-US" sz="1400">
                          <a:solidFill>
                            <a:schemeClr val="bg1"/>
                          </a:solidFill>
                          <a:effectLst/>
                          <a:latin typeface="Verdana"/>
                          <a:ea typeface="Calibri"/>
                          <a:cs typeface="Times New Roman"/>
                        </a:rPr>
                        <a:t>(euro)</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spcBef>
                          <a:spcPts val="75"/>
                        </a:spcBef>
                        <a:spcAft>
                          <a:spcPts val="0"/>
                        </a:spcAft>
                      </a:pPr>
                      <a:r>
                        <a:rPr lang="en-US" sz="1400">
                          <a:solidFill>
                            <a:schemeClr val="bg1"/>
                          </a:solidFill>
                          <a:effectLst/>
                          <a:latin typeface="Verdana"/>
                          <a:ea typeface="Calibri"/>
                          <a:cs typeface="Times New Roman"/>
                        </a:rPr>
                        <a:t>Importo</a:t>
                      </a:r>
                      <a:r>
                        <a:rPr lang="en-US" sz="1400" spc="100">
                          <a:solidFill>
                            <a:schemeClr val="bg1"/>
                          </a:solidFill>
                          <a:effectLst/>
                          <a:latin typeface="Verdana"/>
                          <a:ea typeface="Calibri"/>
                          <a:cs typeface="Times New Roman"/>
                        </a:rPr>
                        <a:t> </a:t>
                      </a:r>
                      <a:r>
                        <a:rPr lang="en-US" sz="1400">
                          <a:solidFill>
                            <a:schemeClr val="bg1"/>
                          </a:solidFill>
                          <a:effectLst/>
                          <a:latin typeface="Verdana"/>
                          <a:ea typeface="Calibri"/>
                          <a:cs typeface="Times New Roman"/>
                        </a:rPr>
                        <a:t>netto</a:t>
                      </a:r>
                      <a:r>
                        <a:rPr lang="en-US" sz="1400" spc="150">
                          <a:solidFill>
                            <a:schemeClr val="bg1"/>
                          </a:solidFill>
                          <a:effectLst/>
                          <a:latin typeface="Verdana"/>
                          <a:ea typeface="Calibri"/>
                          <a:cs typeface="Times New Roman"/>
                        </a:rPr>
                        <a:t> </a:t>
                      </a:r>
                      <a:r>
                        <a:rPr lang="en-US" sz="1400">
                          <a:solidFill>
                            <a:schemeClr val="bg1"/>
                          </a:solidFill>
                          <a:effectLst/>
                          <a:latin typeface="Verdana"/>
                          <a:ea typeface="Calibri"/>
                          <a:cs typeface="Times New Roman"/>
                        </a:rPr>
                        <a:t>(euro)</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919">
                <a:tc>
                  <a:txBody>
                    <a:bodyPr/>
                    <a:lstStyle/>
                    <a:p>
                      <a:pPr marL="27305">
                        <a:spcBef>
                          <a:spcPts val="75"/>
                        </a:spcBef>
                        <a:spcAft>
                          <a:spcPts val="0"/>
                        </a:spcAft>
                      </a:pPr>
                      <a:r>
                        <a:rPr lang="en-US" sz="1400">
                          <a:solidFill>
                            <a:schemeClr val="bg1"/>
                          </a:solidFill>
                          <a:effectLst/>
                          <a:latin typeface="Verdana"/>
                          <a:ea typeface="Calibri"/>
                          <a:cs typeface="Times New Roman"/>
                        </a:rPr>
                        <a:t>Inferiore</a:t>
                      </a:r>
                      <a:r>
                        <a:rPr lang="en-US" sz="1400" spc="50">
                          <a:solidFill>
                            <a:schemeClr val="bg1"/>
                          </a:solidFill>
                          <a:effectLst/>
                          <a:latin typeface="Verdana"/>
                          <a:ea typeface="Calibri"/>
                          <a:cs typeface="Times New Roman"/>
                        </a:rPr>
                        <a:t> </a:t>
                      </a:r>
                      <a:r>
                        <a:rPr lang="en-US" sz="1400">
                          <a:solidFill>
                            <a:schemeClr val="bg1"/>
                          </a:solidFill>
                          <a:effectLst/>
                          <a:latin typeface="Verdana"/>
                          <a:ea typeface="Calibri"/>
                          <a:cs typeface="Times New Roman"/>
                        </a:rPr>
                        <a:t>o</a:t>
                      </a:r>
                      <a:r>
                        <a:rPr lang="en-US" sz="1400" spc="135">
                          <a:solidFill>
                            <a:schemeClr val="bg1"/>
                          </a:solidFill>
                          <a:effectLst/>
                          <a:latin typeface="Verdana"/>
                          <a:ea typeface="Calibri"/>
                          <a:cs typeface="Times New Roman"/>
                        </a:rPr>
                        <a:t> </a:t>
                      </a:r>
                      <a:r>
                        <a:rPr lang="en-US" sz="1400">
                          <a:solidFill>
                            <a:schemeClr val="bg1"/>
                          </a:solidFill>
                          <a:effectLst/>
                          <a:latin typeface="Verdana"/>
                          <a:ea typeface="Calibri"/>
                          <a:cs typeface="Times New Roman"/>
                        </a:rPr>
                        <a:t>uguale</a:t>
                      </a:r>
                      <a:r>
                        <a:rPr lang="en-US" sz="1400" spc="105">
                          <a:solidFill>
                            <a:schemeClr val="bg1"/>
                          </a:solidFill>
                          <a:effectLst/>
                          <a:latin typeface="Verdana"/>
                          <a:ea typeface="Calibri"/>
                          <a:cs typeface="Times New Roman"/>
                        </a:rPr>
                        <a:t> </a:t>
                      </a:r>
                      <a:r>
                        <a:rPr lang="en-US" sz="1400">
                          <a:solidFill>
                            <a:schemeClr val="bg1"/>
                          </a:solidFill>
                          <a:effectLst/>
                          <a:latin typeface="Verdana"/>
                          <a:ea typeface="Calibri"/>
                          <a:cs typeface="Times New Roman"/>
                        </a:rPr>
                        <a:t>a</a:t>
                      </a:r>
                      <a:r>
                        <a:rPr lang="en-US" sz="1400" spc="145">
                          <a:solidFill>
                            <a:schemeClr val="bg1"/>
                          </a:solidFill>
                          <a:effectLst/>
                          <a:latin typeface="Verdana"/>
                          <a:ea typeface="Calibri"/>
                          <a:cs typeface="Times New Roman"/>
                        </a:rPr>
                        <a:t> </a:t>
                      </a:r>
                      <a:r>
                        <a:rPr lang="en-US" sz="1400" b="1">
                          <a:solidFill>
                            <a:schemeClr val="bg1"/>
                          </a:solidFill>
                          <a:effectLst/>
                          <a:latin typeface="Verdana"/>
                          <a:ea typeface="Calibri"/>
                          <a:cs typeface="Times New Roman"/>
                        </a:rPr>
                        <a:t>2.102,24</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spcBef>
                          <a:spcPts val="75"/>
                        </a:spcBef>
                        <a:spcAft>
                          <a:spcPts val="0"/>
                        </a:spcAft>
                      </a:pPr>
                      <a:r>
                        <a:rPr lang="en-US" sz="1400">
                          <a:solidFill>
                            <a:schemeClr val="bg1"/>
                          </a:solidFill>
                          <a:effectLst/>
                          <a:latin typeface="Verdana"/>
                          <a:ea typeface="Calibri"/>
                          <a:cs typeface="Times New Roman"/>
                        </a:rPr>
                        <a:t>Basso</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spcBef>
                          <a:spcPts val="75"/>
                        </a:spcBef>
                        <a:spcAft>
                          <a:spcPts val="0"/>
                        </a:spcAft>
                      </a:pPr>
                      <a:r>
                        <a:rPr lang="en-US" sz="1400" b="1">
                          <a:solidFill>
                            <a:schemeClr val="bg1"/>
                          </a:solidFill>
                          <a:effectLst/>
                          <a:latin typeface="Verdana"/>
                          <a:ea typeface="Calibri"/>
                          <a:cs typeface="Times New Roman"/>
                        </a:rPr>
                        <a:t>971,71</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spcBef>
                          <a:spcPts val="75"/>
                        </a:spcBef>
                        <a:spcAft>
                          <a:spcPts val="0"/>
                        </a:spcAft>
                      </a:pPr>
                      <a:r>
                        <a:rPr lang="en-US" sz="1400" b="1">
                          <a:solidFill>
                            <a:schemeClr val="bg1"/>
                          </a:solidFill>
                          <a:effectLst/>
                          <a:latin typeface="Verdana"/>
                          <a:ea typeface="Calibri"/>
                          <a:cs typeface="Times New Roman"/>
                        </a:rPr>
                        <a:t>914,96</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919">
                <a:tc>
                  <a:txBody>
                    <a:bodyPr/>
                    <a:lstStyle/>
                    <a:p>
                      <a:pPr marL="27305">
                        <a:spcBef>
                          <a:spcPts val="75"/>
                        </a:spcBef>
                        <a:spcAft>
                          <a:spcPts val="0"/>
                        </a:spcAft>
                      </a:pPr>
                      <a:r>
                        <a:rPr lang="en-US" sz="1400">
                          <a:solidFill>
                            <a:schemeClr val="bg1"/>
                          </a:solidFill>
                          <a:effectLst/>
                          <a:latin typeface="Verdana"/>
                          <a:ea typeface="Calibri"/>
                          <a:cs typeface="Times New Roman"/>
                        </a:rPr>
                        <a:t>Superiore</a:t>
                      </a:r>
                      <a:r>
                        <a:rPr lang="en-US" sz="1400" spc="85">
                          <a:solidFill>
                            <a:schemeClr val="bg1"/>
                          </a:solidFill>
                          <a:effectLst/>
                          <a:latin typeface="Verdana"/>
                          <a:ea typeface="Calibri"/>
                          <a:cs typeface="Times New Roman"/>
                        </a:rPr>
                        <a:t> </a:t>
                      </a:r>
                      <a:r>
                        <a:rPr lang="en-US" sz="1400">
                          <a:solidFill>
                            <a:schemeClr val="bg1"/>
                          </a:solidFill>
                          <a:effectLst/>
                          <a:latin typeface="Verdana"/>
                          <a:ea typeface="Calibri"/>
                          <a:cs typeface="Times New Roman"/>
                        </a:rPr>
                        <a:t>a</a:t>
                      </a:r>
                      <a:r>
                        <a:rPr lang="en-US" sz="1400" spc="190">
                          <a:solidFill>
                            <a:schemeClr val="bg1"/>
                          </a:solidFill>
                          <a:effectLst/>
                          <a:latin typeface="Verdana"/>
                          <a:ea typeface="Calibri"/>
                          <a:cs typeface="Times New Roman"/>
                        </a:rPr>
                        <a:t> </a:t>
                      </a:r>
                      <a:r>
                        <a:rPr lang="en-US" sz="1400" b="1">
                          <a:solidFill>
                            <a:schemeClr val="bg1"/>
                          </a:solidFill>
                          <a:effectLst/>
                          <a:latin typeface="Verdana"/>
                          <a:ea typeface="Calibri"/>
                          <a:cs typeface="Times New Roman"/>
                        </a:rPr>
                        <a:t>2.102,24</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spcBef>
                          <a:spcPts val="75"/>
                        </a:spcBef>
                        <a:spcAft>
                          <a:spcPts val="0"/>
                        </a:spcAft>
                      </a:pPr>
                      <a:r>
                        <a:rPr lang="en-US" sz="1400">
                          <a:solidFill>
                            <a:schemeClr val="bg1"/>
                          </a:solidFill>
                          <a:effectLst/>
                          <a:latin typeface="Verdana"/>
                          <a:ea typeface="Calibri"/>
                          <a:cs typeface="Times New Roman"/>
                        </a:rPr>
                        <a:t>Alto</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spcBef>
                          <a:spcPts val="75"/>
                        </a:spcBef>
                        <a:spcAft>
                          <a:spcPts val="0"/>
                        </a:spcAft>
                      </a:pPr>
                      <a:r>
                        <a:rPr lang="en-US" sz="1400" b="1">
                          <a:solidFill>
                            <a:schemeClr val="bg1"/>
                          </a:solidFill>
                          <a:effectLst/>
                          <a:latin typeface="Verdana"/>
                          <a:ea typeface="Calibri"/>
                          <a:cs typeface="Times New Roman"/>
                        </a:rPr>
                        <a:t>1.167,91</a:t>
                      </a:r>
                      <a:endParaRPr lang="it-IT" sz="14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spcBef>
                          <a:spcPts val="75"/>
                        </a:spcBef>
                        <a:spcAft>
                          <a:spcPts val="0"/>
                        </a:spcAft>
                      </a:pPr>
                      <a:r>
                        <a:rPr lang="en-US" sz="1400" b="1" dirty="0">
                          <a:solidFill>
                            <a:schemeClr val="bg1"/>
                          </a:solidFill>
                          <a:effectLst/>
                          <a:latin typeface="Verdana"/>
                          <a:ea typeface="Calibri"/>
                          <a:cs typeface="Times New Roman"/>
                        </a:rPr>
                        <a:t>1.099,70</a:t>
                      </a:r>
                      <a:endParaRPr lang="it-IT" sz="1400" dirty="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7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0403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Misura delle Integrazioni salariali (art. 3)</a:t>
            </a:r>
          </a:p>
          <a:p>
            <a:pPr algn="just" eaLnBrk="1" hangingPunct="1">
              <a:defRPr/>
            </a:pPr>
            <a:endParaRPr lang="it-IT" altLang="it-IT" sz="2000" b="1" i="1" dirty="0" smtClean="0">
              <a:solidFill>
                <a:schemeClr val="bg1"/>
              </a:solidFill>
            </a:endParaRPr>
          </a:p>
          <a:p>
            <a:pPr algn="just" eaLnBrk="1" hangingPunct="1">
              <a:defRPr/>
            </a:pPr>
            <a:r>
              <a:rPr lang="it-IT" altLang="it-IT" sz="2000" i="1" dirty="0">
                <a:solidFill>
                  <a:schemeClr val="bg1"/>
                </a:solidFill>
              </a:rPr>
              <a:t>Si sottolinea inoltre che, in base al combinato disposto dell’art. 3 e del comma 1, </a:t>
            </a:r>
            <a:r>
              <a:rPr lang="it-IT" altLang="it-IT" sz="2000" i="1" dirty="0" err="1">
                <a:solidFill>
                  <a:schemeClr val="bg1"/>
                </a:solidFill>
              </a:rPr>
              <a:t>lett</a:t>
            </a:r>
            <a:r>
              <a:rPr lang="it-IT" altLang="it-IT" sz="2000" i="1" dirty="0">
                <a:solidFill>
                  <a:schemeClr val="bg1"/>
                </a:solidFill>
              </a:rPr>
              <a:t>. I e M, dell’art. 46 (abrogazione art. 1 L. 863/84 e art. 13 L. 223/91), per le integrazioni salariali relative a </a:t>
            </a:r>
            <a:r>
              <a:rPr lang="it-IT" altLang="it-IT" sz="2000" b="1" i="1" dirty="0">
                <a:solidFill>
                  <a:schemeClr val="bg1"/>
                </a:solidFill>
              </a:rPr>
              <a:t>contratti di solidarietà</a:t>
            </a:r>
            <a:r>
              <a:rPr lang="it-IT" altLang="it-IT" sz="2000" i="1" dirty="0">
                <a:solidFill>
                  <a:schemeClr val="bg1"/>
                </a:solidFill>
              </a:rPr>
              <a:t>, il trattamento ammonterà all’80% della retribuzione globale che sarebbe spettata al lavoratore per le ore di lavoro non prestate con il limite dei massimali che, quindi</a:t>
            </a:r>
            <a:r>
              <a:rPr lang="it-IT" altLang="it-IT" sz="2000" b="1" i="1" dirty="0">
                <a:solidFill>
                  <a:schemeClr val="bg1"/>
                </a:solidFill>
              </a:rPr>
              <a:t>, si applicheranno anche ai trattamenti relativi ai contratti di solidarietà sottoposti alla nuova disciplina del </a:t>
            </a:r>
            <a:r>
              <a:rPr lang="it-IT" altLang="it-IT" sz="2000" b="1" i="1" dirty="0" err="1">
                <a:solidFill>
                  <a:schemeClr val="bg1"/>
                </a:solidFill>
              </a:rPr>
              <a:t>D.Lgs.</a:t>
            </a:r>
            <a:r>
              <a:rPr lang="it-IT" altLang="it-IT" sz="2000" b="1" i="1" dirty="0">
                <a:solidFill>
                  <a:schemeClr val="bg1"/>
                </a:solidFill>
              </a:rPr>
              <a:t> n. 148/2015.</a:t>
            </a:r>
          </a:p>
        </p:txBody>
      </p:sp>
      <p:sp>
        <p:nvSpPr>
          <p:cNvPr id="624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23C182-B39A-426F-88D5-2299734884CC}" type="slidenum">
              <a:rPr lang="it-IT" altLang="it-IT" sz="1200">
                <a:solidFill>
                  <a:srgbClr val="FFFFFF"/>
                </a:solidFill>
              </a:rPr>
              <a:pPr>
                <a:spcBef>
                  <a:spcPct val="0"/>
                </a:spcBef>
                <a:buFontTx/>
                <a:buNone/>
              </a:pPr>
              <a:t>57</a:t>
            </a:fld>
            <a:endParaRPr lang="it-IT" altLang="it-IT" sz="1200">
              <a:solidFill>
                <a:srgbClr val="FFFFFF"/>
              </a:solidFill>
            </a:endParaRPr>
          </a:p>
        </p:txBody>
      </p:sp>
      <p:pic>
        <p:nvPicPr>
          <p:cNvPr id="624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2F3C380-EFF1-4477-8163-060D45F8DDBB}"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5805488"/>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48/16</a:t>
            </a:r>
          </a:p>
        </p:txBody>
      </p:sp>
      <p:pic>
        <p:nvPicPr>
          <p:cNvPr id="6247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0403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Misura delle Integrazioni salariali (art. 3)</a:t>
            </a:r>
          </a:p>
          <a:p>
            <a:pPr algn="just" eaLnBrk="1" hangingPunct="1">
              <a:defRPr/>
            </a:pPr>
            <a:endParaRPr lang="it-IT" altLang="it-IT" sz="2000" b="1" i="1" dirty="0" smtClean="0">
              <a:solidFill>
                <a:schemeClr val="bg1"/>
              </a:solidFill>
            </a:endParaRPr>
          </a:p>
          <a:p>
            <a:pPr algn="just" eaLnBrk="1" hangingPunct="1">
              <a:defRPr/>
            </a:pPr>
            <a:r>
              <a:rPr lang="it-IT" altLang="it-IT" sz="2000" i="1" dirty="0" smtClean="0">
                <a:solidFill>
                  <a:schemeClr val="bg1"/>
                </a:solidFill>
              </a:rPr>
              <a:t> </a:t>
            </a:r>
          </a:p>
          <a:p>
            <a:pPr algn="just" eaLnBrk="1" hangingPunct="1">
              <a:defRPr/>
            </a:pPr>
            <a:endParaRPr lang="it-IT" altLang="it-IT" sz="2000" b="1" i="1" dirty="0">
              <a:solidFill>
                <a:schemeClr val="bg1"/>
              </a:solidFill>
            </a:endParaRPr>
          </a:p>
          <a:p>
            <a:pPr algn="just" eaLnBrk="1" hangingPunct="1">
              <a:defRPr/>
            </a:pPr>
            <a:endParaRPr lang="it-IT" altLang="it-IT" sz="2000" b="1" i="1" dirty="0" smtClean="0">
              <a:solidFill>
                <a:schemeClr val="bg1"/>
              </a:solidFill>
            </a:endParaRPr>
          </a:p>
          <a:p>
            <a:pPr algn="just" eaLnBrk="1" hangingPunct="1">
              <a:defRPr/>
            </a:pPr>
            <a:endParaRPr lang="it-IT" altLang="it-IT" sz="2000" b="1" i="1" dirty="0">
              <a:solidFill>
                <a:schemeClr val="bg1"/>
              </a:solidFill>
            </a:endParaRPr>
          </a:p>
          <a:p>
            <a:pPr algn="just" eaLnBrk="1" hangingPunct="1">
              <a:defRPr/>
            </a:pPr>
            <a:endParaRPr lang="it-IT" altLang="it-IT" sz="2000" b="1" i="1" dirty="0" smtClean="0">
              <a:solidFill>
                <a:schemeClr val="bg1"/>
              </a:solidFill>
            </a:endParaRPr>
          </a:p>
          <a:p>
            <a:pPr algn="just" eaLnBrk="1" hangingPunct="1">
              <a:defRPr/>
            </a:pPr>
            <a:endParaRPr lang="it-IT" altLang="it-IT" sz="2000" b="1" i="1" dirty="0">
              <a:solidFill>
                <a:schemeClr val="bg1"/>
              </a:solidFill>
            </a:endParaRPr>
          </a:p>
          <a:p>
            <a:pPr algn="just" eaLnBrk="1" hangingPunct="1">
              <a:defRPr/>
            </a:pPr>
            <a:r>
              <a:rPr lang="it-IT" altLang="it-IT" sz="2000" i="1" dirty="0">
                <a:solidFill>
                  <a:schemeClr val="bg1"/>
                </a:solidFill>
              </a:rPr>
              <a:t>La previsione degli </a:t>
            </a:r>
            <a:r>
              <a:rPr lang="it-IT" altLang="it-IT" sz="2000" b="1" i="1" dirty="0">
                <a:solidFill>
                  <a:schemeClr val="bg1"/>
                </a:solidFill>
              </a:rPr>
              <a:t>importi massimi delle prestazioni</a:t>
            </a:r>
            <a:r>
              <a:rPr lang="it-IT" altLang="it-IT" sz="2000" i="1" dirty="0">
                <a:solidFill>
                  <a:schemeClr val="bg1"/>
                </a:solidFill>
              </a:rPr>
              <a:t>, di cui all’art.3 comma 5, del Decreto Legislativo n. 148/15, </a:t>
            </a:r>
            <a:r>
              <a:rPr lang="it-IT" altLang="it-IT" sz="2000" b="1" i="1" dirty="0">
                <a:solidFill>
                  <a:schemeClr val="bg1"/>
                </a:solidFill>
              </a:rPr>
              <a:t>non si applica ai trattamenti concessi per le intemperie stagionali nel settore agricolo,</a:t>
            </a:r>
            <a:r>
              <a:rPr lang="it-IT" altLang="it-IT" sz="2000" i="1" dirty="0">
                <a:solidFill>
                  <a:schemeClr val="bg1"/>
                </a:solidFill>
              </a:rPr>
              <a:t> stante quanto disposto dall’art. 18, comma 2, del già richiamato Decreto Legislativo.</a:t>
            </a:r>
          </a:p>
        </p:txBody>
      </p:sp>
      <p:sp>
        <p:nvSpPr>
          <p:cNvPr id="634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329B89-5F38-4C80-A597-8E531530B399}" type="slidenum">
              <a:rPr lang="it-IT" altLang="it-IT" sz="1200">
                <a:solidFill>
                  <a:srgbClr val="FFFFFF"/>
                </a:solidFill>
              </a:rPr>
              <a:pPr>
                <a:spcBef>
                  <a:spcPct val="0"/>
                </a:spcBef>
                <a:buFontTx/>
                <a:buNone/>
              </a:pPr>
              <a:t>58</a:t>
            </a:fld>
            <a:endParaRPr lang="it-IT" altLang="it-IT" sz="1200">
              <a:solidFill>
                <a:srgbClr val="FFFFFF"/>
              </a:solidFill>
            </a:endParaRPr>
          </a:p>
        </p:txBody>
      </p:sp>
      <p:pic>
        <p:nvPicPr>
          <p:cNvPr id="634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2F3C380-EFF1-4477-8163-060D45F8DDBB}"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594995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48/16</a:t>
            </a:r>
          </a:p>
        </p:txBody>
      </p:sp>
      <p:graphicFrame>
        <p:nvGraphicFramePr>
          <p:cNvPr id="3" name="Tabella 2"/>
          <p:cNvGraphicFramePr>
            <a:graphicFrameLocks noGrp="1"/>
          </p:cNvGraphicFramePr>
          <p:nvPr/>
        </p:nvGraphicFramePr>
        <p:xfrm>
          <a:off x="900113" y="3529013"/>
          <a:ext cx="7053262" cy="1123949"/>
        </p:xfrm>
        <a:graphic>
          <a:graphicData uri="http://schemas.openxmlformats.org/drawingml/2006/table">
            <a:tbl>
              <a:tblPr firstRow="1" firstCol="1" lastRow="1" lastCol="1" bandRow="1" bandCol="1"/>
              <a:tblGrid>
                <a:gridCol w="2692161"/>
                <a:gridCol w="586116"/>
                <a:gridCol w="1867624"/>
                <a:gridCol w="1907361"/>
              </a:tblGrid>
              <a:tr h="355437">
                <a:tc>
                  <a:txBody>
                    <a:bodyPr/>
                    <a:lstStyle/>
                    <a:p>
                      <a:pPr marL="27305">
                        <a:lnSpc>
                          <a:spcPts val="1330"/>
                        </a:lnSpc>
                        <a:spcAft>
                          <a:spcPts val="0"/>
                        </a:spcAft>
                      </a:pPr>
                      <a:r>
                        <a:rPr lang="en-US" sz="1100" dirty="0" err="1">
                          <a:solidFill>
                            <a:schemeClr val="bg1"/>
                          </a:solidFill>
                          <a:effectLst/>
                          <a:latin typeface="Verdana"/>
                          <a:ea typeface="Calibri"/>
                          <a:cs typeface="Times New Roman"/>
                        </a:rPr>
                        <a:t>Retribuzione</a:t>
                      </a:r>
                      <a:r>
                        <a:rPr lang="en-US" sz="1100" spc="255" dirty="0">
                          <a:solidFill>
                            <a:schemeClr val="bg1"/>
                          </a:solidFill>
                          <a:effectLst/>
                          <a:latin typeface="Verdana"/>
                          <a:ea typeface="Calibri"/>
                          <a:cs typeface="Times New Roman"/>
                        </a:rPr>
                        <a:t> </a:t>
                      </a:r>
                      <a:r>
                        <a:rPr lang="en-US" sz="1100" dirty="0">
                          <a:solidFill>
                            <a:schemeClr val="bg1"/>
                          </a:solidFill>
                          <a:effectLst/>
                          <a:latin typeface="Verdana"/>
                          <a:ea typeface="Calibri"/>
                          <a:cs typeface="Times New Roman"/>
                        </a:rPr>
                        <a:t>(euro)</a:t>
                      </a:r>
                      <a:endParaRPr lang="it-IT" sz="1100" dirty="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27940">
                        <a:lnSpc>
                          <a:spcPts val="1330"/>
                        </a:lnSpc>
                        <a:spcAft>
                          <a:spcPts val="0"/>
                        </a:spcAft>
                      </a:pPr>
                      <a:r>
                        <a:rPr lang="en-US" sz="1100">
                          <a:solidFill>
                            <a:schemeClr val="bg1"/>
                          </a:solidFill>
                          <a:effectLst/>
                          <a:latin typeface="Verdana"/>
                          <a:ea typeface="Calibri"/>
                          <a:cs typeface="Times New Roman"/>
                        </a:rPr>
                        <a:t>Tetto</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27305">
                        <a:lnSpc>
                          <a:spcPts val="1330"/>
                        </a:lnSpc>
                        <a:spcAft>
                          <a:spcPts val="0"/>
                        </a:spcAft>
                      </a:pPr>
                      <a:r>
                        <a:rPr lang="en-US" sz="1100">
                          <a:solidFill>
                            <a:schemeClr val="bg1"/>
                          </a:solidFill>
                          <a:effectLst/>
                          <a:latin typeface="Verdana"/>
                          <a:ea typeface="Calibri"/>
                          <a:cs typeface="Times New Roman"/>
                        </a:rPr>
                        <a:t>Importo</a:t>
                      </a:r>
                      <a:r>
                        <a:rPr lang="en-US" sz="1100" spc="100">
                          <a:solidFill>
                            <a:schemeClr val="bg1"/>
                          </a:solidFill>
                          <a:effectLst/>
                          <a:latin typeface="Verdana"/>
                          <a:ea typeface="Calibri"/>
                          <a:cs typeface="Times New Roman"/>
                        </a:rPr>
                        <a:t> </a:t>
                      </a:r>
                      <a:r>
                        <a:rPr lang="en-US" sz="1100">
                          <a:solidFill>
                            <a:schemeClr val="bg1"/>
                          </a:solidFill>
                          <a:effectLst/>
                          <a:latin typeface="Verdana"/>
                          <a:ea typeface="Calibri"/>
                          <a:cs typeface="Times New Roman"/>
                        </a:rPr>
                        <a:t>lordo</a:t>
                      </a:r>
                      <a:r>
                        <a:rPr lang="en-US" sz="1100" spc="165">
                          <a:solidFill>
                            <a:schemeClr val="bg1"/>
                          </a:solidFill>
                          <a:effectLst/>
                          <a:latin typeface="Verdana"/>
                          <a:ea typeface="Calibri"/>
                          <a:cs typeface="Times New Roman"/>
                        </a:rPr>
                        <a:t> </a:t>
                      </a:r>
                      <a:r>
                        <a:rPr lang="en-US" sz="1100">
                          <a:solidFill>
                            <a:schemeClr val="bg1"/>
                          </a:solidFill>
                          <a:effectLst/>
                          <a:latin typeface="Verdana"/>
                          <a:ea typeface="Calibri"/>
                          <a:cs typeface="Times New Roman"/>
                        </a:rPr>
                        <a:t>(euro)</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27305">
                        <a:lnSpc>
                          <a:spcPts val="1330"/>
                        </a:lnSpc>
                        <a:spcAft>
                          <a:spcPts val="0"/>
                        </a:spcAft>
                      </a:pPr>
                      <a:r>
                        <a:rPr lang="en-US" sz="1100">
                          <a:solidFill>
                            <a:schemeClr val="bg1"/>
                          </a:solidFill>
                          <a:effectLst/>
                          <a:latin typeface="Verdana"/>
                          <a:ea typeface="Calibri"/>
                          <a:cs typeface="Times New Roman"/>
                        </a:rPr>
                        <a:t>Importo</a:t>
                      </a:r>
                      <a:r>
                        <a:rPr lang="en-US" sz="1100" spc="100">
                          <a:solidFill>
                            <a:schemeClr val="bg1"/>
                          </a:solidFill>
                          <a:effectLst/>
                          <a:latin typeface="Verdana"/>
                          <a:ea typeface="Calibri"/>
                          <a:cs typeface="Times New Roman"/>
                        </a:rPr>
                        <a:t> </a:t>
                      </a:r>
                      <a:r>
                        <a:rPr lang="en-US" sz="1100">
                          <a:solidFill>
                            <a:schemeClr val="bg1"/>
                          </a:solidFill>
                          <a:effectLst/>
                          <a:latin typeface="Verdana"/>
                          <a:ea typeface="Calibri"/>
                          <a:cs typeface="Times New Roman"/>
                        </a:rPr>
                        <a:t>netto</a:t>
                      </a:r>
                      <a:r>
                        <a:rPr lang="en-US" sz="1100" spc="150">
                          <a:solidFill>
                            <a:schemeClr val="bg1"/>
                          </a:solidFill>
                          <a:effectLst/>
                          <a:latin typeface="Verdana"/>
                          <a:ea typeface="Calibri"/>
                          <a:cs typeface="Times New Roman"/>
                        </a:rPr>
                        <a:t> </a:t>
                      </a:r>
                      <a:r>
                        <a:rPr lang="en-US" sz="1100">
                          <a:solidFill>
                            <a:schemeClr val="bg1"/>
                          </a:solidFill>
                          <a:effectLst/>
                          <a:latin typeface="Verdana"/>
                          <a:ea typeface="Calibri"/>
                          <a:cs typeface="Times New Roman"/>
                        </a:rPr>
                        <a:t>(euro)</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84256">
                <a:tc>
                  <a:txBody>
                    <a:bodyPr/>
                    <a:lstStyle/>
                    <a:p>
                      <a:pPr marL="27305">
                        <a:spcBef>
                          <a:spcPts val="90"/>
                        </a:spcBef>
                        <a:spcAft>
                          <a:spcPts val="0"/>
                        </a:spcAft>
                      </a:pPr>
                      <a:r>
                        <a:rPr lang="en-US" sz="1100">
                          <a:solidFill>
                            <a:schemeClr val="bg1"/>
                          </a:solidFill>
                          <a:effectLst/>
                          <a:latin typeface="Verdana"/>
                          <a:ea typeface="Calibri"/>
                          <a:cs typeface="Times New Roman"/>
                        </a:rPr>
                        <a:t>Inferiore</a:t>
                      </a:r>
                      <a:r>
                        <a:rPr lang="en-US" sz="1100" spc="50">
                          <a:solidFill>
                            <a:schemeClr val="bg1"/>
                          </a:solidFill>
                          <a:effectLst/>
                          <a:latin typeface="Verdana"/>
                          <a:ea typeface="Calibri"/>
                          <a:cs typeface="Times New Roman"/>
                        </a:rPr>
                        <a:t> </a:t>
                      </a:r>
                      <a:r>
                        <a:rPr lang="en-US" sz="1100">
                          <a:solidFill>
                            <a:schemeClr val="bg1"/>
                          </a:solidFill>
                          <a:effectLst/>
                          <a:latin typeface="Verdana"/>
                          <a:ea typeface="Calibri"/>
                          <a:cs typeface="Times New Roman"/>
                        </a:rPr>
                        <a:t>o</a:t>
                      </a:r>
                      <a:r>
                        <a:rPr lang="en-US" sz="1100" spc="135">
                          <a:solidFill>
                            <a:schemeClr val="bg1"/>
                          </a:solidFill>
                          <a:effectLst/>
                          <a:latin typeface="Verdana"/>
                          <a:ea typeface="Calibri"/>
                          <a:cs typeface="Times New Roman"/>
                        </a:rPr>
                        <a:t> </a:t>
                      </a:r>
                      <a:r>
                        <a:rPr lang="en-US" sz="1100">
                          <a:solidFill>
                            <a:schemeClr val="bg1"/>
                          </a:solidFill>
                          <a:effectLst/>
                          <a:latin typeface="Verdana"/>
                          <a:ea typeface="Calibri"/>
                          <a:cs typeface="Times New Roman"/>
                        </a:rPr>
                        <a:t>uguale</a:t>
                      </a:r>
                      <a:r>
                        <a:rPr lang="en-US" sz="1100" spc="105">
                          <a:solidFill>
                            <a:schemeClr val="bg1"/>
                          </a:solidFill>
                          <a:effectLst/>
                          <a:latin typeface="Verdana"/>
                          <a:ea typeface="Calibri"/>
                          <a:cs typeface="Times New Roman"/>
                        </a:rPr>
                        <a:t> </a:t>
                      </a:r>
                      <a:r>
                        <a:rPr lang="en-US" sz="1100">
                          <a:solidFill>
                            <a:schemeClr val="bg1"/>
                          </a:solidFill>
                          <a:effectLst/>
                          <a:latin typeface="Verdana"/>
                          <a:ea typeface="Calibri"/>
                          <a:cs typeface="Times New Roman"/>
                        </a:rPr>
                        <a:t>a</a:t>
                      </a:r>
                      <a:r>
                        <a:rPr lang="en-US" sz="1100" spc="145">
                          <a:solidFill>
                            <a:schemeClr val="bg1"/>
                          </a:solidFill>
                          <a:effectLst/>
                          <a:latin typeface="Verdana"/>
                          <a:ea typeface="Calibri"/>
                          <a:cs typeface="Times New Roman"/>
                        </a:rPr>
                        <a:t> </a:t>
                      </a:r>
                      <a:r>
                        <a:rPr lang="en-US" sz="1100" b="1">
                          <a:solidFill>
                            <a:schemeClr val="bg1"/>
                          </a:solidFill>
                          <a:effectLst/>
                          <a:latin typeface="Verdana"/>
                          <a:ea typeface="Calibri"/>
                          <a:cs typeface="Times New Roman"/>
                        </a:rPr>
                        <a:t>2.102,24</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a:spcBef>
                          <a:spcPts val="90"/>
                        </a:spcBef>
                        <a:spcAft>
                          <a:spcPts val="0"/>
                        </a:spcAft>
                      </a:pPr>
                      <a:r>
                        <a:rPr lang="en-US" sz="1100">
                          <a:solidFill>
                            <a:schemeClr val="bg1"/>
                          </a:solidFill>
                          <a:effectLst/>
                          <a:latin typeface="Verdana"/>
                          <a:ea typeface="Calibri"/>
                          <a:cs typeface="Times New Roman"/>
                        </a:rPr>
                        <a:t>Basso</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spcBef>
                          <a:spcPts val="90"/>
                        </a:spcBef>
                        <a:spcAft>
                          <a:spcPts val="0"/>
                        </a:spcAft>
                      </a:pPr>
                      <a:r>
                        <a:rPr lang="en-US" sz="1100" b="1" dirty="0">
                          <a:solidFill>
                            <a:schemeClr val="bg1"/>
                          </a:solidFill>
                          <a:effectLst/>
                          <a:latin typeface="Verdana"/>
                          <a:ea typeface="Calibri"/>
                          <a:cs typeface="Times New Roman"/>
                        </a:rPr>
                        <a:t>1.166,05</a:t>
                      </a:r>
                      <a:endParaRPr lang="it-IT" sz="1100" dirty="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spcBef>
                          <a:spcPts val="90"/>
                        </a:spcBef>
                        <a:spcAft>
                          <a:spcPts val="0"/>
                        </a:spcAft>
                      </a:pPr>
                      <a:r>
                        <a:rPr lang="en-US" sz="1100" b="1">
                          <a:solidFill>
                            <a:schemeClr val="bg1"/>
                          </a:solidFill>
                          <a:effectLst/>
                          <a:latin typeface="Verdana"/>
                          <a:ea typeface="Calibri"/>
                          <a:cs typeface="Times New Roman"/>
                        </a:rPr>
                        <a:t>1.097,95</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256">
                <a:tc>
                  <a:txBody>
                    <a:bodyPr/>
                    <a:lstStyle/>
                    <a:p>
                      <a:pPr marL="27305">
                        <a:spcBef>
                          <a:spcPts val="90"/>
                        </a:spcBef>
                        <a:spcAft>
                          <a:spcPts val="0"/>
                        </a:spcAft>
                      </a:pPr>
                      <a:r>
                        <a:rPr lang="en-US" sz="1100">
                          <a:solidFill>
                            <a:schemeClr val="bg1"/>
                          </a:solidFill>
                          <a:effectLst/>
                          <a:latin typeface="Verdana"/>
                          <a:ea typeface="Calibri"/>
                          <a:cs typeface="Times New Roman"/>
                        </a:rPr>
                        <a:t>Superiore</a:t>
                      </a:r>
                      <a:r>
                        <a:rPr lang="en-US" sz="1100" spc="85">
                          <a:solidFill>
                            <a:schemeClr val="bg1"/>
                          </a:solidFill>
                          <a:effectLst/>
                          <a:latin typeface="Verdana"/>
                          <a:ea typeface="Calibri"/>
                          <a:cs typeface="Times New Roman"/>
                        </a:rPr>
                        <a:t> </a:t>
                      </a:r>
                      <a:r>
                        <a:rPr lang="en-US" sz="1100">
                          <a:solidFill>
                            <a:schemeClr val="bg1"/>
                          </a:solidFill>
                          <a:effectLst/>
                          <a:latin typeface="Verdana"/>
                          <a:ea typeface="Calibri"/>
                          <a:cs typeface="Times New Roman"/>
                        </a:rPr>
                        <a:t>a</a:t>
                      </a:r>
                      <a:r>
                        <a:rPr lang="en-US" sz="1100" spc="190">
                          <a:solidFill>
                            <a:schemeClr val="bg1"/>
                          </a:solidFill>
                          <a:effectLst/>
                          <a:latin typeface="Verdana"/>
                          <a:ea typeface="Calibri"/>
                          <a:cs typeface="Times New Roman"/>
                        </a:rPr>
                        <a:t> </a:t>
                      </a:r>
                      <a:r>
                        <a:rPr lang="en-US" sz="1100" b="1">
                          <a:solidFill>
                            <a:schemeClr val="bg1"/>
                          </a:solidFill>
                          <a:effectLst/>
                          <a:latin typeface="Verdana"/>
                          <a:ea typeface="Calibri"/>
                          <a:cs typeface="Times New Roman"/>
                        </a:rPr>
                        <a:t>2.102,24</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spcBef>
                          <a:spcPts val="90"/>
                        </a:spcBef>
                        <a:spcAft>
                          <a:spcPts val="0"/>
                        </a:spcAft>
                      </a:pPr>
                      <a:r>
                        <a:rPr lang="en-US" sz="1100">
                          <a:solidFill>
                            <a:schemeClr val="bg1"/>
                          </a:solidFill>
                          <a:effectLst/>
                          <a:latin typeface="Verdana"/>
                          <a:ea typeface="Calibri"/>
                          <a:cs typeface="Times New Roman"/>
                        </a:rPr>
                        <a:t>Alto</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spcBef>
                          <a:spcPts val="90"/>
                        </a:spcBef>
                        <a:spcAft>
                          <a:spcPts val="0"/>
                        </a:spcAft>
                      </a:pPr>
                      <a:r>
                        <a:rPr lang="en-US" sz="1100" b="1">
                          <a:solidFill>
                            <a:schemeClr val="bg1"/>
                          </a:solidFill>
                          <a:effectLst/>
                          <a:latin typeface="Verdana"/>
                          <a:ea typeface="Calibri"/>
                          <a:cs typeface="Times New Roman"/>
                        </a:rPr>
                        <a:t>1.401,49</a:t>
                      </a:r>
                      <a:endParaRPr lang="it-IT" sz="110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180">
                        <a:spcBef>
                          <a:spcPts val="90"/>
                        </a:spcBef>
                        <a:spcAft>
                          <a:spcPts val="0"/>
                        </a:spcAft>
                      </a:pPr>
                      <a:r>
                        <a:rPr lang="en-US" sz="1100" b="1" dirty="0">
                          <a:solidFill>
                            <a:schemeClr val="bg1"/>
                          </a:solidFill>
                          <a:effectLst/>
                          <a:latin typeface="Verdana"/>
                          <a:ea typeface="Calibri"/>
                          <a:cs typeface="Times New Roman"/>
                        </a:rPr>
                        <a:t>1.319,64</a:t>
                      </a:r>
                      <a:endParaRPr lang="it-IT" sz="1100" dirty="0">
                        <a:solidFill>
                          <a:schemeClr val="bg1"/>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35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141663"/>
            <a:ext cx="70707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18"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algn="just"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Durata massima complessiva (art. 4)</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 Il trattamento di CIGO e di CIGS non può superare, </a:t>
            </a:r>
            <a:r>
              <a:rPr lang="it-IT" altLang="it-IT" sz="2000" b="1" u="sng" dirty="0">
                <a:solidFill>
                  <a:schemeClr val="bg1"/>
                </a:solidFill>
              </a:rPr>
              <a:t>per ciascuna unità produttiva</a:t>
            </a:r>
            <a:r>
              <a:rPr lang="it-IT" altLang="it-IT" sz="2000" u="sng" dirty="0">
                <a:solidFill>
                  <a:schemeClr val="bg1"/>
                </a:solidFill>
              </a:rPr>
              <a:t>,</a:t>
            </a:r>
            <a:r>
              <a:rPr lang="it-IT" altLang="it-IT" sz="2000" dirty="0">
                <a:solidFill>
                  <a:schemeClr val="bg1"/>
                </a:solidFill>
              </a:rPr>
              <a:t> la durata massima complessiva di </a:t>
            </a:r>
            <a:r>
              <a:rPr lang="it-IT" altLang="it-IT" sz="2000" b="1" dirty="0">
                <a:solidFill>
                  <a:schemeClr val="bg1"/>
                </a:solidFill>
              </a:rPr>
              <a:t>24 mesi </a:t>
            </a:r>
            <a:r>
              <a:rPr lang="it-IT" altLang="it-IT" sz="2000" dirty="0">
                <a:solidFill>
                  <a:schemeClr val="bg1"/>
                </a:solidFill>
              </a:rPr>
              <a:t>in un </a:t>
            </a:r>
            <a:r>
              <a:rPr lang="it-IT" altLang="it-IT" sz="2000" b="1" dirty="0">
                <a:solidFill>
                  <a:schemeClr val="bg1"/>
                </a:solidFill>
              </a:rPr>
              <a:t>quinquennio mobile</a:t>
            </a:r>
            <a:r>
              <a:rPr lang="it-IT" altLang="it-IT" sz="2000" dirty="0">
                <a:solidFill>
                  <a:schemeClr val="bg1"/>
                </a:solidFill>
              </a:rPr>
              <a:t> (nuovo limite previsto dall’art. 4 del </a:t>
            </a:r>
            <a:r>
              <a:rPr lang="it-IT" altLang="it-IT" sz="2000" dirty="0" err="1">
                <a:solidFill>
                  <a:schemeClr val="bg1"/>
                </a:solidFill>
              </a:rPr>
              <a:t>D.Lgs</a:t>
            </a:r>
            <a:r>
              <a:rPr lang="it-IT" altLang="it-IT" sz="2000" dirty="0">
                <a:solidFill>
                  <a:schemeClr val="bg1"/>
                </a:solidFill>
              </a:rPr>
              <a:t> n. 148/2015). </a:t>
            </a:r>
            <a:endParaRPr lang="it-IT" altLang="it-IT" sz="2000" dirty="0" smtClean="0">
              <a:solidFill>
                <a:schemeClr val="bg1"/>
              </a:solidFill>
            </a:endParaRPr>
          </a:p>
          <a:p>
            <a:pPr algn="just" eaLnBrk="1" hangingPunct="1">
              <a:defRPr/>
            </a:pPr>
            <a:endParaRPr lang="it-IT" altLang="it-IT" sz="2000" dirty="0">
              <a:solidFill>
                <a:schemeClr val="bg1"/>
              </a:solidFill>
            </a:endParaRPr>
          </a:p>
          <a:p>
            <a:pPr eaLnBrk="1" hangingPunct="1">
              <a:defRPr/>
            </a:pPr>
            <a:r>
              <a:rPr lang="it-IT" altLang="it-IT" sz="2000" dirty="0" smtClean="0">
                <a:solidFill>
                  <a:schemeClr val="bg1"/>
                </a:solidFill>
              </a:rPr>
              <a:t>Tale </a:t>
            </a:r>
            <a:r>
              <a:rPr lang="it-IT" altLang="it-IT" sz="2000" dirty="0">
                <a:solidFill>
                  <a:schemeClr val="bg1"/>
                </a:solidFill>
              </a:rPr>
              <a:t>limite è di </a:t>
            </a:r>
            <a:r>
              <a:rPr lang="it-IT" altLang="it-IT" sz="2000" b="1" dirty="0">
                <a:solidFill>
                  <a:schemeClr val="bg1"/>
                </a:solidFill>
              </a:rPr>
              <a:t>30 mesi </a:t>
            </a:r>
            <a:r>
              <a:rPr lang="it-IT" altLang="it-IT" sz="2000" dirty="0">
                <a:solidFill>
                  <a:schemeClr val="bg1"/>
                </a:solidFill>
              </a:rPr>
              <a:t>per le imprese del </a:t>
            </a:r>
            <a:r>
              <a:rPr lang="it-IT" altLang="it-IT" sz="2000" b="1" dirty="0">
                <a:solidFill>
                  <a:schemeClr val="bg1"/>
                </a:solidFill>
              </a:rPr>
              <a:t>settore edile </a:t>
            </a:r>
            <a:r>
              <a:rPr lang="it-IT" altLang="it-IT" sz="2000" u="sng" dirty="0">
                <a:solidFill>
                  <a:schemeClr val="bg1"/>
                </a:solidFill>
              </a:rPr>
              <a:t>e per le imprese che svolgono attività di escavazione e di lavorazione di materiali lapidei.</a:t>
            </a:r>
          </a:p>
        </p:txBody>
      </p:sp>
      <p:sp>
        <p:nvSpPr>
          <p:cNvPr id="645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F6D709-4B8B-4829-990D-BBCBF53C7666}" type="slidenum">
              <a:rPr lang="it-IT" altLang="it-IT" sz="1200">
                <a:solidFill>
                  <a:srgbClr val="FFFFFF"/>
                </a:solidFill>
              </a:rPr>
              <a:pPr>
                <a:spcBef>
                  <a:spcPct val="0"/>
                </a:spcBef>
                <a:buFontTx/>
                <a:buNone/>
              </a:pPr>
              <a:t>59</a:t>
            </a:fld>
            <a:endParaRPr lang="it-IT" altLang="it-IT" sz="1200">
              <a:solidFill>
                <a:srgbClr val="FFFFFF"/>
              </a:solidFill>
            </a:endParaRPr>
          </a:p>
        </p:txBody>
      </p:sp>
      <p:pic>
        <p:nvPicPr>
          <p:cNvPr id="645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413A2A9-3406-4190-BBDA-62D5854FB47D}"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5795963" y="54324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6452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6193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algn="just" eaLnBrk="1" hangingPunct="1">
              <a:defRPr/>
            </a:pPr>
            <a:r>
              <a:rPr lang="it-IT" altLang="it-IT" sz="2000" dirty="0" smtClean="0">
                <a:solidFill>
                  <a:schemeClr val="bg1"/>
                </a:solidFill>
              </a:rPr>
              <a:t>Al </a:t>
            </a:r>
            <a:r>
              <a:rPr lang="it-IT" altLang="it-IT" sz="2000" dirty="0">
                <a:solidFill>
                  <a:schemeClr val="bg1"/>
                </a:solidFill>
              </a:rPr>
              <a:t>fine di rendere operativa la suddetta disposizione normativa, è stato pubblicato </a:t>
            </a:r>
            <a:r>
              <a:rPr lang="it-IT" altLang="it-IT" sz="2000" dirty="0" smtClean="0">
                <a:solidFill>
                  <a:schemeClr val="bg1"/>
                </a:solidFill>
              </a:rPr>
              <a:t>il</a:t>
            </a:r>
            <a:r>
              <a:rPr lang="it-IT" altLang="it-IT" sz="2000" b="1" dirty="0" smtClean="0">
                <a:solidFill>
                  <a:schemeClr val="bg1"/>
                </a:solidFill>
              </a:rPr>
              <a:t> </a:t>
            </a:r>
            <a:r>
              <a:rPr lang="it-IT" altLang="it-IT" sz="2000" b="1" u="dbl" dirty="0" smtClean="0">
                <a:solidFill>
                  <a:schemeClr val="bg1"/>
                </a:solidFill>
              </a:rPr>
              <a:t>D.M. LAVORO 15 </a:t>
            </a:r>
            <a:r>
              <a:rPr lang="it-IT" altLang="it-IT" sz="2000" b="1" u="dbl" dirty="0">
                <a:solidFill>
                  <a:schemeClr val="bg1"/>
                </a:solidFill>
              </a:rPr>
              <a:t>dicembre </a:t>
            </a:r>
            <a:r>
              <a:rPr lang="it-IT" altLang="it-IT" sz="2000" b="1" u="dbl" dirty="0" smtClean="0">
                <a:solidFill>
                  <a:schemeClr val="bg1"/>
                </a:solidFill>
              </a:rPr>
              <a:t>2015</a:t>
            </a:r>
            <a:r>
              <a:rPr lang="it-IT" altLang="it-IT" sz="2000" dirty="0" smtClean="0">
                <a:solidFill>
                  <a:schemeClr val="bg1"/>
                </a:solidFill>
              </a:rPr>
              <a:t>  (G.U. n. 7 dell’11 gennaio 2016) </a:t>
            </a:r>
            <a:r>
              <a:rPr lang="it-IT" altLang="it-IT" sz="2000" dirty="0">
                <a:solidFill>
                  <a:schemeClr val="bg1"/>
                </a:solidFill>
              </a:rPr>
              <a:t>con il quale il Ministero del Lavoro </a:t>
            </a:r>
            <a:r>
              <a:rPr lang="it-IT" altLang="it-IT" sz="2000" u="sng" dirty="0">
                <a:solidFill>
                  <a:schemeClr val="bg1"/>
                </a:solidFill>
              </a:rPr>
              <a:t>definisce:</a:t>
            </a:r>
          </a:p>
          <a:p>
            <a:pPr algn="just" eaLnBrk="1" hangingPunct="1">
              <a:defRPr/>
            </a:pPr>
            <a:r>
              <a:rPr lang="it-IT" altLang="it-IT" sz="2000" dirty="0">
                <a:solidFill>
                  <a:schemeClr val="bg1"/>
                </a:solidFill>
              </a:rPr>
              <a:t>•	</a:t>
            </a:r>
            <a:r>
              <a:rPr lang="it-IT" altLang="it-IT" sz="2000" b="1" dirty="0">
                <a:solidFill>
                  <a:schemeClr val="bg1"/>
                </a:solidFill>
              </a:rPr>
              <a:t>le informazioni </a:t>
            </a:r>
            <a:r>
              <a:rPr lang="it-IT" altLang="it-IT" sz="2000" dirty="0">
                <a:solidFill>
                  <a:schemeClr val="bg1"/>
                </a:solidFill>
              </a:rPr>
              <a:t>contenute nel modello con il quale il lavoratore comunica (o revoca) la volontà di recedere dal rapporto di lavoro per dimissioni o risoluzione consensuale;</a:t>
            </a:r>
          </a:p>
          <a:p>
            <a:pPr algn="just" eaLnBrk="1" hangingPunct="1">
              <a:defRPr/>
            </a:pPr>
            <a:r>
              <a:rPr lang="it-IT" altLang="it-IT" sz="2000" dirty="0">
                <a:solidFill>
                  <a:schemeClr val="bg1"/>
                </a:solidFill>
              </a:rPr>
              <a:t>•	gli standard tecnici e le </a:t>
            </a:r>
            <a:r>
              <a:rPr lang="it-IT" altLang="it-IT" sz="2000" b="1" dirty="0">
                <a:solidFill>
                  <a:schemeClr val="bg1"/>
                </a:solidFill>
              </a:rPr>
              <a:t>modalità di trasmissione </a:t>
            </a:r>
            <a:r>
              <a:rPr lang="it-IT" altLang="it-IT" sz="2000" dirty="0">
                <a:solidFill>
                  <a:schemeClr val="bg1"/>
                </a:solidFill>
              </a:rPr>
              <a:t>al datore di lavoro e alla DTL competente.</a:t>
            </a:r>
          </a:p>
          <a:p>
            <a:pPr algn="just" eaLnBrk="1" hangingPunct="1">
              <a:defRPr/>
            </a:pPr>
            <a:endParaRPr lang="it-IT" altLang="it-IT" sz="2000" dirty="0" smtClean="0">
              <a:solidFill>
                <a:schemeClr val="bg1"/>
              </a:solidFill>
            </a:endParaRPr>
          </a:p>
          <a:p>
            <a:pPr algn="just" eaLnBrk="1" hangingPunct="1">
              <a:defRPr/>
            </a:pPr>
            <a:endParaRPr lang="it-IT" altLang="it-IT" sz="1000" dirty="0" smtClean="0">
              <a:solidFill>
                <a:schemeClr val="bg1"/>
              </a:solidFill>
            </a:endParaRPr>
          </a:p>
          <a:p>
            <a:pPr eaLnBrk="1" hangingPunct="1">
              <a:buFont typeface="Arial" charset="0"/>
              <a:buNone/>
              <a:defRPr/>
            </a:pPr>
            <a:r>
              <a:rPr lang="it-IT" altLang="it-IT" sz="2000" dirty="0" smtClean="0">
                <a:solidFill>
                  <a:schemeClr val="bg1"/>
                </a:solidFill>
              </a:rPr>
              <a:t>Il </a:t>
            </a:r>
            <a:r>
              <a:rPr lang="it-IT" altLang="it-IT" sz="2000" b="1" dirty="0" smtClean="0">
                <a:solidFill>
                  <a:schemeClr val="bg1"/>
                </a:solidFill>
              </a:rPr>
              <a:t>D.M. LAVORO 15 dicembre 2015</a:t>
            </a:r>
            <a:r>
              <a:rPr lang="it-IT" altLang="it-IT" sz="2000" dirty="0" smtClean="0">
                <a:solidFill>
                  <a:schemeClr val="bg1"/>
                </a:solidFill>
              </a:rPr>
              <a:t> è entrato in vigore in data </a:t>
            </a:r>
            <a:r>
              <a:rPr lang="it-IT" altLang="it-IT" sz="2000" b="1" dirty="0" smtClean="0">
                <a:solidFill>
                  <a:schemeClr val="bg1"/>
                </a:solidFill>
              </a:rPr>
              <a:t>12 marzo 2016</a:t>
            </a:r>
            <a:r>
              <a:rPr lang="it-IT" altLang="it-IT" sz="2000" dirty="0" smtClean="0">
                <a:solidFill>
                  <a:schemeClr val="bg1"/>
                </a:solidFill>
              </a:rPr>
              <a:t>.</a:t>
            </a: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92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ADAD18-B531-4C5A-9578-346A708B2EF5}" type="slidenum">
              <a:rPr lang="it-IT" altLang="it-IT" sz="1200">
                <a:solidFill>
                  <a:srgbClr val="FFFFFF"/>
                </a:solidFill>
              </a:rPr>
              <a:pPr>
                <a:spcBef>
                  <a:spcPct val="0"/>
                </a:spcBef>
                <a:buFontTx/>
                <a:buNone/>
              </a:pPr>
              <a:t>6</a:t>
            </a:fld>
            <a:endParaRPr lang="it-IT" altLang="it-IT" sz="1200">
              <a:solidFill>
                <a:srgbClr val="FFFFFF"/>
              </a:solidFill>
            </a:endParaRPr>
          </a:p>
        </p:txBody>
      </p:sp>
      <p:pic>
        <p:nvPicPr>
          <p:cNvPr id="92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B3A80DBC-6FBB-4996-9859-8FC3B5E6F1CD}" type="datetime1">
              <a:rPr lang="it-IT" smtClean="0">
                <a:solidFill>
                  <a:prstClr val="white">
                    <a:tint val="75000"/>
                  </a:prstClr>
                </a:solidFill>
              </a:rPr>
              <a:pPr>
                <a:defRPr/>
              </a:pPr>
              <a:t>21/03/2016</a:t>
            </a:fld>
            <a:endParaRPr lang="it-IT">
              <a:solidFill>
                <a:prstClr val="white">
                  <a:tint val="75000"/>
                </a:prstClr>
              </a:solidFill>
            </a:endParaRPr>
          </a:p>
        </p:txBody>
      </p:sp>
      <p:sp>
        <p:nvSpPr>
          <p:cNvPr id="3" name="Freccia in giù 2"/>
          <p:cNvSpPr/>
          <p:nvPr/>
        </p:nvSpPr>
        <p:spPr>
          <a:xfrm>
            <a:off x="4284663" y="1916113"/>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922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Durata massima complessiva (art. 4)</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 </a:t>
            </a:r>
            <a:r>
              <a:rPr lang="it-IT" altLang="it-IT" sz="2000" dirty="0" smtClean="0">
                <a:solidFill>
                  <a:schemeClr val="bg1"/>
                </a:solidFill>
              </a:rPr>
              <a:t> </a:t>
            </a:r>
            <a:endParaRPr lang="it-IT" altLang="it-IT" sz="2000" u="sng" dirty="0">
              <a:solidFill>
                <a:schemeClr val="bg1"/>
              </a:solidFill>
            </a:endParaRPr>
          </a:p>
        </p:txBody>
      </p:sp>
      <p:sp>
        <p:nvSpPr>
          <p:cNvPr id="655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A33933-941C-4AB2-8B08-4EC92D2B3B71}" type="slidenum">
              <a:rPr lang="it-IT" altLang="it-IT" sz="1200">
                <a:solidFill>
                  <a:srgbClr val="FFFFFF"/>
                </a:solidFill>
              </a:rPr>
              <a:pPr>
                <a:spcBef>
                  <a:spcPct val="0"/>
                </a:spcBef>
                <a:buFontTx/>
                <a:buNone/>
              </a:pPr>
              <a:t>60</a:t>
            </a:fld>
            <a:endParaRPr lang="it-IT" altLang="it-IT" sz="1200">
              <a:solidFill>
                <a:srgbClr val="FFFFFF"/>
              </a:solidFill>
            </a:endParaRPr>
          </a:p>
        </p:txBody>
      </p:sp>
      <p:pic>
        <p:nvPicPr>
          <p:cNvPr id="655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1153F12-7BC7-4C26-8649-9E1B337C443E}"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443663" y="6084888"/>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Rettangolo arrotondato 2"/>
          <p:cNvSpPr/>
          <p:nvPr/>
        </p:nvSpPr>
        <p:spPr>
          <a:xfrm>
            <a:off x="1331913" y="2349500"/>
            <a:ext cx="6553200" cy="19431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rPr>
              <a:t>L’INPS chiarisce che </a:t>
            </a:r>
            <a:r>
              <a:rPr lang="it-IT" b="1" dirty="0">
                <a:solidFill>
                  <a:prstClr val="black"/>
                </a:solidFill>
              </a:rPr>
              <a:t>ai fini del calcolo </a:t>
            </a:r>
            <a:r>
              <a:rPr lang="it-IT" dirty="0">
                <a:solidFill>
                  <a:prstClr val="black"/>
                </a:solidFill>
              </a:rPr>
              <a:t>i trattamenti </a:t>
            </a:r>
            <a:r>
              <a:rPr lang="it-IT" b="1" dirty="0">
                <a:solidFill>
                  <a:prstClr val="black"/>
                </a:solidFill>
              </a:rPr>
              <a:t>richiesti prima del 24 </a:t>
            </a:r>
            <a:r>
              <a:rPr lang="it-IT" dirty="0">
                <a:solidFill>
                  <a:prstClr val="black"/>
                </a:solidFill>
              </a:rPr>
              <a:t>settembre 2015 </a:t>
            </a:r>
            <a:r>
              <a:rPr lang="it-IT" b="1" dirty="0">
                <a:solidFill>
                  <a:prstClr val="black"/>
                </a:solidFill>
              </a:rPr>
              <a:t>si computano </a:t>
            </a:r>
            <a:r>
              <a:rPr lang="it-IT" u="sng" dirty="0">
                <a:solidFill>
                  <a:prstClr val="black"/>
                </a:solidFill>
              </a:rPr>
              <a:t>per la sola parte del periodo autorizzato successiva a tale data.</a:t>
            </a:r>
          </a:p>
        </p:txBody>
      </p:sp>
      <p:sp>
        <p:nvSpPr>
          <p:cNvPr id="4" name="Freccia in giù 3"/>
          <p:cNvSpPr/>
          <p:nvPr/>
        </p:nvSpPr>
        <p:spPr>
          <a:xfrm>
            <a:off x="4365625" y="4427538"/>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5" name="Ovale 4"/>
          <p:cNvSpPr/>
          <p:nvPr/>
        </p:nvSpPr>
        <p:spPr>
          <a:xfrm>
            <a:off x="1150938" y="5013325"/>
            <a:ext cx="6913562" cy="1295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ai soli fini della verifica della durata massima complessiva, </a:t>
            </a:r>
            <a:r>
              <a:rPr lang="it-IT" dirty="0">
                <a:solidFill>
                  <a:prstClr val="black"/>
                </a:solidFill>
              </a:rPr>
              <a:t>il sistema di osservazione del </a:t>
            </a:r>
            <a:r>
              <a:rPr lang="it-IT" u="sng" dirty="0">
                <a:solidFill>
                  <a:prstClr val="black"/>
                </a:solidFill>
              </a:rPr>
              <a:t>quinquennio mobile </a:t>
            </a:r>
            <a:r>
              <a:rPr lang="it-IT" dirty="0">
                <a:solidFill>
                  <a:prstClr val="black"/>
                </a:solidFill>
              </a:rPr>
              <a:t>non prenderà in considerazione periodi anteriori a tale data.</a:t>
            </a:r>
          </a:p>
        </p:txBody>
      </p:sp>
      <p:pic>
        <p:nvPicPr>
          <p:cNvPr id="6554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Durata massima complessiva (art. 4)</a:t>
            </a:r>
          </a:p>
          <a:p>
            <a:pPr algn="just" eaLnBrk="1" hangingPunct="1">
              <a:defRPr/>
            </a:pPr>
            <a:endParaRPr lang="it-IT" altLang="it-IT" sz="2000" b="1" i="1" dirty="0" smtClean="0">
              <a:solidFill>
                <a:schemeClr val="bg1"/>
              </a:solidFill>
            </a:endParaRPr>
          </a:p>
          <a:p>
            <a:pPr algn="just" eaLnBrk="1" hangingPunct="1">
              <a:defRPr/>
            </a:pPr>
            <a:r>
              <a:rPr lang="it-IT" altLang="it-IT" sz="2000" b="1" dirty="0">
                <a:solidFill>
                  <a:schemeClr val="bg1"/>
                </a:solidFill>
              </a:rPr>
              <a:t>In merito al controllo del limite le modalità sono le stesse di quelle in uso con riferimento al biennio mobile della CIGO</a:t>
            </a:r>
            <a:r>
              <a:rPr lang="it-IT" altLang="it-IT" sz="2000" dirty="0" smtClean="0">
                <a:solidFill>
                  <a:schemeClr val="bg1"/>
                </a:solidFill>
              </a:rPr>
              <a:t>:</a:t>
            </a:r>
          </a:p>
          <a:p>
            <a:pPr algn="just" eaLnBrk="1" hangingPunct="1">
              <a:defRPr/>
            </a:pPr>
            <a:endParaRPr lang="it-IT" altLang="it-IT" sz="2000" u="sng" dirty="0">
              <a:solidFill>
                <a:schemeClr val="bg1"/>
              </a:solidFill>
            </a:endParaRPr>
          </a:p>
          <a:p>
            <a:pPr algn="just" eaLnBrk="1" hangingPunct="1">
              <a:defRPr/>
            </a:pPr>
            <a:r>
              <a:rPr lang="it-IT" altLang="it-IT" sz="2000" i="1" dirty="0">
                <a:solidFill>
                  <a:schemeClr val="bg1"/>
                </a:solidFill>
              </a:rPr>
              <a:t>“si considererà la prima settimana oggetto di richiesta di prestazione e, a ritroso, si valuteranno le 259 settimane precedenti (cosiddetto quinquennio</a:t>
            </a:r>
          </a:p>
          <a:p>
            <a:pPr algn="just" eaLnBrk="1" hangingPunct="1">
              <a:defRPr/>
            </a:pPr>
            <a:r>
              <a:rPr lang="it-IT" altLang="it-IT" sz="2000" i="1" dirty="0">
                <a:solidFill>
                  <a:schemeClr val="bg1"/>
                </a:solidFill>
              </a:rPr>
              <a:t>mobile). Se in tale arco temporale saranno già state autorizzate 104 settimane (pari cioè a 24 mesi) non potrà essere riconosciuto il trattamento richiesto, fatto salvo quanto disposto dall’art. 22, comma </a:t>
            </a:r>
            <a:r>
              <a:rPr lang="it-IT" altLang="it-IT" sz="2000" i="1" dirty="0" smtClean="0">
                <a:solidFill>
                  <a:schemeClr val="bg1"/>
                </a:solidFill>
              </a:rPr>
              <a:t>5. </a:t>
            </a:r>
          </a:p>
          <a:p>
            <a:pPr eaLnBrk="1" hangingPunct="1">
              <a:defRPr/>
            </a:pPr>
            <a:r>
              <a:rPr lang="it-IT" altLang="it-IT" sz="2000" b="1" i="1" dirty="0" smtClean="0">
                <a:solidFill>
                  <a:schemeClr val="bg1"/>
                </a:solidFill>
              </a:rPr>
              <a:t>Tale </a:t>
            </a:r>
            <a:r>
              <a:rPr lang="it-IT" altLang="it-IT" sz="2000" b="1" i="1" dirty="0">
                <a:solidFill>
                  <a:schemeClr val="bg1"/>
                </a:solidFill>
              </a:rPr>
              <a:t>conteggio si riproporrà per ogni ulteriore settimana di integrazione salariale richiesta.”</a:t>
            </a:r>
          </a:p>
          <a:p>
            <a:pPr algn="just" eaLnBrk="1" hangingPunct="1">
              <a:defRPr/>
            </a:pPr>
            <a:endParaRPr lang="it-IT" altLang="it-IT" sz="2000" i="1" dirty="0">
              <a:solidFill>
                <a:schemeClr val="bg1"/>
              </a:solidFill>
            </a:endParaRPr>
          </a:p>
        </p:txBody>
      </p:sp>
      <p:sp>
        <p:nvSpPr>
          <p:cNvPr id="665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532605-C44D-4EE5-ACAD-11B99BEDFB55}" type="slidenum">
              <a:rPr lang="it-IT" altLang="it-IT" sz="1200">
                <a:solidFill>
                  <a:srgbClr val="FFFFFF"/>
                </a:solidFill>
              </a:rPr>
              <a:pPr>
                <a:spcBef>
                  <a:spcPct val="0"/>
                </a:spcBef>
                <a:buFontTx/>
                <a:buNone/>
              </a:pPr>
              <a:t>61</a:t>
            </a:fld>
            <a:endParaRPr lang="it-IT" altLang="it-IT" sz="1200">
              <a:solidFill>
                <a:srgbClr val="FFFFFF"/>
              </a:solidFill>
            </a:endParaRPr>
          </a:p>
        </p:txBody>
      </p:sp>
      <p:pic>
        <p:nvPicPr>
          <p:cNvPr id="665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3FF10868-7270-4E62-8900-E3FE329272A3}"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92825"/>
            <a:ext cx="2520950" cy="64928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Freccia in giù 2"/>
          <p:cNvSpPr/>
          <p:nvPr/>
        </p:nvSpPr>
        <p:spPr>
          <a:xfrm>
            <a:off x="4329113" y="5781675"/>
            <a:ext cx="485775"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6656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 </a:t>
            </a:r>
          </a:p>
          <a:p>
            <a:pPr algn="just" eaLnBrk="1" hangingPunct="1">
              <a:defRPr/>
            </a:pPr>
            <a:endParaRPr lang="it-IT" altLang="it-IT" sz="2000" b="1" i="1" dirty="0" smtClean="0">
              <a:solidFill>
                <a:schemeClr val="bg1"/>
              </a:solidFill>
            </a:endParaRPr>
          </a:p>
          <a:p>
            <a:pPr algn="just" eaLnBrk="1" hangingPunct="1">
              <a:defRPr/>
            </a:pPr>
            <a:endParaRPr lang="it-IT" altLang="it-IT" sz="2000" dirty="0" smtClean="0">
              <a:solidFill>
                <a:schemeClr val="bg1"/>
              </a:solidFill>
            </a:endParaRPr>
          </a:p>
          <a:p>
            <a:pPr eaLnBrk="1" hangingPunct="1">
              <a:defRPr/>
            </a:pPr>
            <a:r>
              <a:rPr lang="it-IT" altLang="it-IT" sz="2000" dirty="0" smtClean="0">
                <a:solidFill>
                  <a:schemeClr val="bg1"/>
                </a:solidFill>
              </a:rPr>
              <a:t>Art. 22, comma 5: </a:t>
            </a:r>
          </a:p>
          <a:p>
            <a:pPr algn="just" eaLnBrk="1" hangingPunct="1">
              <a:defRPr/>
            </a:pPr>
            <a:endParaRPr lang="it-IT" altLang="it-IT" sz="2000" b="1" i="1" dirty="0">
              <a:solidFill>
                <a:schemeClr val="bg1"/>
              </a:solidFill>
            </a:endParaRPr>
          </a:p>
          <a:p>
            <a:pPr algn="just" eaLnBrk="1" hangingPunct="1">
              <a:defRPr/>
            </a:pPr>
            <a:r>
              <a:rPr lang="it-IT" altLang="it-IT" sz="2000" i="1" dirty="0" smtClean="0">
                <a:solidFill>
                  <a:schemeClr val="bg1"/>
                </a:solidFill>
              </a:rPr>
              <a:t>Ai fini del calcolo della durata massima complessiva di cui all’art. 4, comma 1, la durata dei trattamenti per la causale di contratto di solidarietà </a:t>
            </a:r>
            <a:r>
              <a:rPr lang="it-IT" altLang="it-IT" sz="2000" i="1" u="sng" dirty="0" smtClean="0">
                <a:solidFill>
                  <a:schemeClr val="bg1"/>
                </a:solidFill>
              </a:rPr>
              <a:t>viene computata nella misura della metà per la parte non eccedente i 24 mesi e per intero per la parte eccedente</a:t>
            </a:r>
            <a:endParaRPr lang="it-IT" altLang="it-IT" sz="2000" i="1" u="sng" dirty="0">
              <a:solidFill>
                <a:schemeClr val="bg1"/>
              </a:solidFill>
            </a:endParaRPr>
          </a:p>
          <a:p>
            <a:pPr algn="just" eaLnBrk="1" hangingPunct="1">
              <a:defRPr/>
            </a:pPr>
            <a:endParaRPr lang="it-IT" altLang="it-IT" sz="2000" i="1" dirty="0">
              <a:solidFill>
                <a:schemeClr val="bg1"/>
              </a:solidFill>
            </a:endParaRPr>
          </a:p>
        </p:txBody>
      </p:sp>
      <p:sp>
        <p:nvSpPr>
          <p:cNvPr id="675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A7FC28-A7E9-47B6-B0EE-9F5072968DF6}" type="slidenum">
              <a:rPr lang="it-IT" altLang="it-IT" sz="1200">
                <a:solidFill>
                  <a:srgbClr val="FFFFFF"/>
                </a:solidFill>
              </a:rPr>
              <a:pPr>
                <a:spcBef>
                  <a:spcPct val="0"/>
                </a:spcBef>
                <a:buFontTx/>
                <a:buNone/>
              </a:pPr>
              <a:t>62</a:t>
            </a:fld>
            <a:endParaRPr lang="it-IT" altLang="it-IT" sz="1200">
              <a:solidFill>
                <a:srgbClr val="FFFFFF"/>
              </a:solidFill>
            </a:endParaRPr>
          </a:p>
        </p:txBody>
      </p:sp>
      <p:pic>
        <p:nvPicPr>
          <p:cNvPr id="675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D9746696-7617-4D79-8E52-FEEA260F42BD}" type="datetime1">
              <a:rPr lang="it-IT" smtClean="0">
                <a:solidFill>
                  <a:prstClr val="white">
                    <a:tint val="75000"/>
                  </a:prstClr>
                </a:solidFill>
              </a:rPr>
              <a:pPr>
                <a:defRPr/>
              </a:pPr>
              <a:t>21/03/2016</a:t>
            </a:fld>
            <a:endParaRPr lang="it-IT">
              <a:solidFill>
                <a:prstClr val="white">
                  <a:tint val="75000"/>
                </a:prstClr>
              </a:solidFill>
            </a:endParaRPr>
          </a:p>
        </p:txBody>
      </p:sp>
      <p:sp>
        <p:nvSpPr>
          <p:cNvPr id="3" name="Freccia in giù 2"/>
          <p:cNvSpPr/>
          <p:nvPr/>
        </p:nvSpPr>
        <p:spPr>
          <a:xfrm>
            <a:off x="4419600" y="1970088"/>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6759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 </a:t>
            </a:r>
          </a:p>
          <a:p>
            <a:pPr algn="just" eaLnBrk="1" hangingPunct="1">
              <a:defRPr/>
            </a:pPr>
            <a:endParaRPr lang="it-IT" altLang="it-IT" sz="2000" b="1" i="1" dirty="0" smtClean="0">
              <a:solidFill>
                <a:schemeClr val="bg1"/>
              </a:solidFill>
            </a:endParaRPr>
          </a:p>
          <a:p>
            <a:pPr algn="just" eaLnBrk="1" hangingPunct="1">
              <a:defRPr/>
            </a:pPr>
            <a:endParaRPr lang="it-IT" altLang="it-IT" sz="2000" dirty="0" smtClean="0">
              <a:solidFill>
                <a:schemeClr val="bg1"/>
              </a:solidFill>
            </a:endParaRPr>
          </a:p>
          <a:p>
            <a:pPr algn="just" eaLnBrk="1" hangingPunct="1">
              <a:defRPr/>
            </a:pPr>
            <a:r>
              <a:rPr lang="it-IT" altLang="it-IT" sz="2000" b="1" dirty="0">
                <a:solidFill>
                  <a:schemeClr val="bg1"/>
                </a:solidFill>
              </a:rPr>
              <a:t>Esemp</a:t>
            </a:r>
            <a:r>
              <a:rPr lang="it-IT" altLang="it-IT" sz="2000" dirty="0">
                <a:solidFill>
                  <a:schemeClr val="bg1"/>
                </a:solidFill>
              </a:rPr>
              <a:t>i di casi in cui è rispettata la </a:t>
            </a:r>
            <a:r>
              <a:rPr lang="it-IT" altLang="it-IT" sz="2000" b="1" dirty="0">
                <a:solidFill>
                  <a:schemeClr val="bg1"/>
                </a:solidFill>
              </a:rPr>
              <a:t>durata massima</a:t>
            </a:r>
            <a:r>
              <a:rPr lang="it-IT" altLang="it-IT" sz="2000" dirty="0">
                <a:solidFill>
                  <a:schemeClr val="bg1"/>
                </a:solidFill>
              </a:rPr>
              <a:t>:</a:t>
            </a:r>
          </a:p>
          <a:p>
            <a:pPr algn="just" eaLnBrk="1" hangingPunct="1">
              <a:defRPr/>
            </a:pPr>
            <a:r>
              <a:rPr lang="it-IT" altLang="it-IT" sz="2000" dirty="0">
                <a:solidFill>
                  <a:schemeClr val="bg1"/>
                </a:solidFill>
              </a:rPr>
              <a:t>•	24 mesi di cui 12 mesi di CIGO + 12 mesi di CIGS, ad esempio, per</a:t>
            </a:r>
          </a:p>
          <a:p>
            <a:pPr algn="just" eaLnBrk="1" hangingPunct="1">
              <a:defRPr/>
            </a:pPr>
            <a:r>
              <a:rPr lang="it-IT" altLang="it-IT" sz="2000" dirty="0">
                <a:solidFill>
                  <a:schemeClr val="bg1"/>
                </a:solidFill>
              </a:rPr>
              <a:t>riorganizzazione;</a:t>
            </a:r>
          </a:p>
          <a:p>
            <a:pPr algn="just" eaLnBrk="1" hangingPunct="1">
              <a:defRPr/>
            </a:pPr>
            <a:r>
              <a:rPr lang="it-IT" altLang="it-IT" sz="2000" dirty="0">
                <a:solidFill>
                  <a:schemeClr val="bg1"/>
                </a:solidFill>
              </a:rPr>
              <a:t>•	36 mesi di cui 12 mesi di CIGO + 24 mesi di contratto di solidarietà;</a:t>
            </a:r>
          </a:p>
          <a:p>
            <a:pPr algn="just" eaLnBrk="1" hangingPunct="1">
              <a:defRPr/>
            </a:pPr>
            <a:r>
              <a:rPr lang="it-IT" altLang="it-IT" sz="2000" dirty="0">
                <a:solidFill>
                  <a:schemeClr val="bg1"/>
                </a:solidFill>
              </a:rPr>
              <a:t>•	36 mesi di cui 12 mesi di CIGS, ad esempio, per crisi + 24 mesi di contratto di solidarietà</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686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D3E7357-66F0-4B3F-A4F6-C5AD530DB5AC}" type="slidenum">
              <a:rPr lang="it-IT" altLang="it-IT" sz="1200">
                <a:solidFill>
                  <a:srgbClr val="FFFFFF"/>
                </a:solidFill>
              </a:rPr>
              <a:pPr>
                <a:spcBef>
                  <a:spcPct val="0"/>
                </a:spcBef>
                <a:buFontTx/>
                <a:buNone/>
              </a:pPr>
              <a:t>63</a:t>
            </a:fld>
            <a:endParaRPr lang="it-IT" altLang="it-IT" sz="1200">
              <a:solidFill>
                <a:srgbClr val="FFFFFF"/>
              </a:solidFill>
            </a:endParaRPr>
          </a:p>
        </p:txBody>
      </p:sp>
      <p:pic>
        <p:nvPicPr>
          <p:cNvPr id="686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7DFEFA42-9BDC-45D8-A337-68C2703ED0E7}" type="datetime1">
              <a:rPr lang="it-IT" smtClean="0">
                <a:solidFill>
                  <a:prstClr val="white">
                    <a:tint val="75000"/>
                  </a:prstClr>
                </a:solidFill>
              </a:rPr>
              <a:pPr>
                <a:defRPr/>
              </a:pPr>
              <a:t>21/03/2016</a:t>
            </a:fld>
            <a:endParaRPr lang="it-IT">
              <a:solidFill>
                <a:prstClr val="white">
                  <a:tint val="75000"/>
                </a:prstClr>
              </a:solidFill>
            </a:endParaRPr>
          </a:p>
        </p:txBody>
      </p:sp>
      <p:sp>
        <p:nvSpPr>
          <p:cNvPr id="3" name="Freccia in giù 2"/>
          <p:cNvSpPr/>
          <p:nvPr/>
        </p:nvSpPr>
        <p:spPr>
          <a:xfrm>
            <a:off x="4419600" y="1970088"/>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6861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Nozione di Unità produttiva</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La nozione di </a:t>
            </a:r>
            <a:r>
              <a:rPr lang="it-IT" altLang="it-IT" sz="2000" b="1" dirty="0">
                <a:solidFill>
                  <a:schemeClr val="bg1"/>
                </a:solidFill>
              </a:rPr>
              <a:t>unità produttiva </a:t>
            </a:r>
            <a:r>
              <a:rPr lang="it-IT" altLang="it-IT" sz="2000" dirty="0">
                <a:solidFill>
                  <a:schemeClr val="bg1"/>
                </a:solidFill>
              </a:rPr>
              <a:t>è utilizzata nel decreto </a:t>
            </a:r>
            <a:r>
              <a:rPr lang="it-IT" altLang="it-IT" sz="2000" dirty="0" smtClean="0">
                <a:solidFill>
                  <a:schemeClr val="bg1"/>
                </a:solidFill>
              </a:rPr>
              <a:t>legislativo come </a:t>
            </a:r>
            <a:r>
              <a:rPr lang="it-IT" altLang="it-IT" sz="2000" u="sng" dirty="0">
                <a:solidFill>
                  <a:schemeClr val="bg1"/>
                </a:solidFill>
              </a:rPr>
              <a:t>parametro di riferimento </a:t>
            </a:r>
            <a:r>
              <a:rPr lang="it-IT" altLang="it-IT" sz="2000" dirty="0">
                <a:solidFill>
                  <a:schemeClr val="bg1"/>
                </a:solidFill>
              </a:rPr>
              <a:t>per la valutazione di importanti requisiti e </a:t>
            </a:r>
            <a:r>
              <a:rPr lang="it-IT" altLang="it-IT" sz="2000" dirty="0" smtClean="0">
                <a:solidFill>
                  <a:schemeClr val="bg1"/>
                </a:solidFill>
              </a:rPr>
              <a:t>limiti:</a:t>
            </a:r>
          </a:p>
          <a:p>
            <a:pPr algn="just" eaLnBrk="1" hangingPunct="1">
              <a:defRPr/>
            </a:pPr>
            <a:endParaRPr lang="it-IT" altLang="it-IT" sz="2000" i="1" dirty="0">
              <a:solidFill>
                <a:schemeClr val="bg1"/>
              </a:solidFill>
            </a:endParaRPr>
          </a:p>
          <a:p>
            <a:pPr algn="just" eaLnBrk="1" hangingPunct="1">
              <a:defRPr/>
            </a:pPr>
            <a:r>
              <a:rPr lang="it-IT" altLang="it-IT" sz="2000" b="1" i="1" dirty="0">
                <a:solidFill>
                  <a:schemeClr val="bg1"/>
                </a:solidFill>
              </a:rPr>
              <a:t>Il decreto legislativo utilizza la nozione di unità </a:t>
            </a:r>
            <a:r>
              <a:rPr lang="it-IT" altLang="it-IT" sz="2000" b="1" i="1" dirty="0" smtClean="0">
                <a:solidFill>
                  <a:schemeClr val="bg1"/>
                </a:solidFill>
              </a:rPr>
              <a:t>produttiva</a:t>
            </a:r>
            <a:r>
              <a:rPr lang="it-IT" altLang="it-IT" sz="2000" i="1" dirty="0">
                <a:solidFill>
                  <a:schemeClr val="bg1"/>
                </a:solidFill>
              </a:rPr>
              <a:t> </a:t>
            </a:r>
            <a:r>
              <a:rPr lang="it-IT" altLang="it-IT" sz="2000" i="1" dirty="0" smtClean="0">
                <a:solidFill>
                  <a:schemeClr val="bg1"/>
                </a:solidFill>
              </a:rPr>
              <a:t>per:</a:t>
            </a:r>
          </a:p>
          <a:p>
            <a:pPr algn="just" eaLnBrk="1" hangingPunct="1">
              <a:defRPr/>
            </a:pPr>
            <a:r>
              <a:rPr lang="it-IT" altLang="it-IT" sz="2000" i="1" dirty="0">
                <a:solidFill>
                  <a:schemeClr val="bg1"/>
                </a:solidFill>
              </a:rPr>
              <a:t>•	definire il requisito soggettivo dell’anzianità di effettivo lavoro di almeno  90 giorni;</a:t>
            </a:r>
          </a:p>
          <a:p>
            <a:pPr algn="just" eaLnBrk="1" hangingPunct="1">
              <a:defRPr/>
            </a:pPr>
            <a:r>
              <a:rPr lang="it-IT" altLang="it-IT" sz="2000" i="1" dirty="0">
                <a:solidFill>
                  <a:schemeClr val="bg1"/>
                </a:solidFill>
              </a:rPr>
              <a:t>•	calcolare, con riferimento alla CIGO, i concomitanti limiti di durata massima relativi al limite:</a:t>
            </a:r>
          </a:p>
          <a:p>
            <a:pPr marL="342900" indent="-342900" algn="just" eaLnBrk="1" hangingPunct="1">
              <a:buFont typeface="Courier New" panose="02070309020205020404" pitchFamily="49" charset="0"/>
              <a:buChar char="o"/>
              <a:defRPr/>
            </a:pPr>
            <a:r>
              <a:rPr lang="it-IT" altLang="it-IT" sz="2000" i="1" dirty="0" smtClean="0">
                <a:solidFill>
                  <a:schemeClr val="bg1"/>
                </a:solidFill>
              </a:rPr>
              <a:t>del </a:t>
            </a:r>
            <a:r>
              <a:rPr lang="it-IT" altLang="it-IT" sz="2000" i="1" dirty="0">
                <a:solidFill>
                  <a:schemeClr val="bg1"/>
                </a:solidFill>
              </a:rPr>
              <a:t>quinquennio mobile;</a:t>
            </a:r>
          </a:p>
          <a:p>
            <a:pPr marL="342900" indent="-342900" algn="just" eaLnBrk="1" hangingPunct="1">
              <a:buFont typeface="Courier New" panose="02070309020205020404" pitchFamily="49" charset="0"/>
              <a:buChar char="o"/>
              <a:defRPr/>
            </a:pPr>
            <a:r>
              <a:rPr lang="it-IT" altLang="it-IT" sz="2000" i="1" dirty="0" smtClean="0">
                <a:solidFill>
                  <a:schemeClr val="bg1"/>
                </a:solidFill>
              </a:rPr>
              <a:t>delle </a:t>
            </a:r>
            <a:r>
              <a:rPr lang="it-IT" altLang="it-IT" sz="2000" i="1" dirty="0">
                <a:solidFill>
                  <a:schemeClr val="bg1"/>
                </a:solidFill>
              </a:rPr>
              <a:t>52 settimane nel biennio;</a:t>
            </a:r>
          </a:p>
          <a:p>
            <a:pPr marL="342900" indent="-342900" algn="just" eaLnBrk="1" hangingPunct="1">
              <a:buFont typeface="Courier New" panose="02070309020205020404" pitchFamily="49" charset="0"/>
              <a:buChar char="o"/>
              <a:defRPr/>
            </a:pPr>
            <a:r>
              <a:rPr lang="it-IT" altLang="it-IT" sz="2000" i="1" dirty="0" smtClean="0">
                <a:solidFill>
                  <a:schemeClr val="bg1"/>
                </a:solidFill>
              </a:rPr>
              <a:t>di </a:t>
            </a:r>
            <a:r>
              <a:rPr lang="it-IT" altLang="it-IT" sz="2000" i="1" dirty="0">
                <a:solidFill>
                  <a:schemeClr val="bg1"/>
                </a:solidFill>
              </a:rPr>
              <a:t>un terzo delle ore lavorabili;</a:t>
            </a:r>
          </a:p>
          <a:p>
            <a:pPr algn="just" eaLnBrk="1" hangingPunct="1">
              <a:defRPr/>
            </a:pPr>
            <a:endParaRPr lang="it-IT" altLang="it-IT" sz="2000" i="1" dirty="0" smtClean="0">
              <a:solidFill>
                <a:schemeClr val="bg1"/>
              </a:solidFill>
            </a:endParaRPr>
          </a:p>
          <a:p>
            <a:pPr algn="just" eaLnBrk="1" hangingPunct="1">
              <a:defRPr/>
            </a:pPr>
            <a:endParaRPr lang="it-IT" altLang="it-IT" sz="2000" i="1" dirty="0">
              <a:solidFill>
                <a:schemeClr val="bg1"/>
              </a:solidFill>
            </a:endParaRPr>
          </a:p>
          <a:p>
            <a:pPr algn="just" eaLnBrk="1" hangingPunct="1">
              <a:defRPr/>
            </a:pPr>
            <a:endParaRPr lang="it-IT" altLang="it-IT" sz="2000" dirty="0">
              <a:solidFill>
                <a:schemeClr val="bg1"/>
              </a:solidFill>
            </a:endParaRPr>
          </a:p>
        </p:txBody>
      </p:sp>
      <p:sp>
        <p:nvSpPr>
          <p:cNvPr id="696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14F9AC-2643-4FB6-9563-B3A5DD891C01}" type="slidenum">
              <a:rPr lang="it-IT" altLang="it-IT" sz="1200">
                <a:solidFill>
                  <a:srgbClr val="FFFFFF"/>
                </a:solidFill>
              </a:rPr>
              <a:pPr>
                <a:spcBef>
                  <a:spcPct val="0"/>
                </a:spcBef>
                <a:buFontTx/>
                <a:buNone/>
              </a:pPr>
              <a:t>64</a:t>
            </a:fld>
            <a:endParaRPr lang="it-IT" altLang="it-IT" sz="1200">
              <a:solidFill>
                <a:srgbClr val="FFFFFF"/>
              </a:solidFill>
            </a:endParaRPr>
          </a:p>
        </p:txBody>
      </p:sp>
      <p:pic>
        <p:nvPicPr>
          <p:cNvPr id="696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40517A52-A23D-40E5-AD36-EB80B0CC11CE}"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92825"/>
            <a:ext cx="2520950" cy="64928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6964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Nozione di Unità produttiva</a:t>
            </a:r>
          </a:p>
          <a:p>
            <a:pPr algn="just" eaLnBrk="1" hangingPunct="1">
              <a:defRPr/>
            </a:pPr>
            <a:endParaRPr lang="it-IT" altLang="it-IT" sz="2000" b="1" i="1" dirty="0" smtClean="0">
              <a:solidFill>
                <a:schemeClr val="bg1"/>
              </a:solidFill>
            </a:endParaRPr>
          </a:p>
          <a:p>
            <a:pPr algn="just" eaLnBrk="1" hangingPunct="1">
              <a:defRPr/>
            </a:pPr>
            <a:r>
              <a:rPr lang="it-IT" altLang="it-IT" sz="2000" i="1" dirty="0">
                <a:solidFill>
                  <a:schemeClr val="bg1"/>
                </a:solidFill>
              </a:rPr>
              <a:t>•	definire l’incremento del contributo addizionale (commisurato all’effettivo utilizzo del trattamento di integrazione salariale);</a:t>
            </a:r>
          </a:p>
          <a:p>
            <a:pPr algn="just" eaLnBrk="1" hangingPunct="1">
              <a:defRPr/>
            </a:pPr>
            <a:r>
              <a:rPr lang="it-IT" altLang="it-IT" sz="2000" i="1" dirty="0">
                <a:solidFill>
                  <a:schemeClr val="bg1"/>
                </a:solidFill>
              </a:rPr>
              <a:t>•	stabilire la competenza delle sedi INPS alla trattazione delle istanze. </a:t>
            </a:r>
          </a:p>
          <a:p>
            <a:pPr algn="just" eaLnBrk="1" hangingPunct="1">
              <a:defRPr/>
            </a:pPr>
            <a:endParaRPr lang="it-IT" altLang="it-IT" sz="2000" i="1" dirty="0" smtClean="0">
              <a:solidFill>
                <a:schemeClr val="bg1"/>
              </a:solidFill>
            </a:endParaRPr>
          </a:p>
          <a:p>
            <a:pPr algn="just" eaLnBrk="1" hangingPunct="1">
              <a:defRPr/>
            </a:pPr>
            <a:endParaRPr lang="it-IT" altLang="it-IT" sz="2000" i="1" dirty="0">
              <a:solidFill>
                <a:schemeClr val="bg1"/>
              </a:solidFill>
            </a:endParaRPr>
          </a:p>
          <a:p>
            <a:pPr algn="just" eaLnBrk="1" hangingPunct="1">
              <a:defRPr/>
            </a:pPr>
            <a:r>
              <a:rPr lang="it-IT" altLang="it-IT" sz="2000" dirty="0" smtClean="0">
                <a:solidFill>
                  <a:schemeClr val="bg1"/>
                </a:solidFill>
              </a:rPr>
              <a:t>L’INPS fornisce alcuni </a:t>
            </a:r>
            <a:r>
              <a:rPr lang="it-IT" altLang="it-IT" sz="2000" dirty="0">
                <a:solidFill>
                  <a:schemeClr val="bg1"/>
                </a:solidFill>
              </a:rPr>
              <a:t>elementi e indici che possano indentificare, nell’assetto complessivo di un’impresa, la presenza di una unità produttiva, attraverso anche le disposizioni e le prassi già in uso.</a:t>
            </a:r>
          </a:p>
        </p:txBody>
      </p:sp>
      <p:sp>
        <p:nvSpPr>
          <p:cNvPr id="706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3BFB526-D55A-481F-910B-9901F29B4218}" type="slidenum">
              <a:rPr lang="it-IT" altLang="it-IT" sz="1200">
                <a:solidFill>
                  <a:srgbClr val="FFFFFF"/>
                </a:solidFill>
              </a:rPr>
              <a:pPr>
                <a:spcBef>
                  <a:spcPct val="0"/>
                </a:spcBef>
                <a:buFontTx/>
                <a:buNone/>
              </a:pPr>
              <a:t>65</a:t>
            </a:fld>
            <a:endParaRPr lang="it-IT" altLang="it-IT" sz="1200">
              <a:solidFill>
                <a:srgbClr val="FFFFFF"/>
              </a:solidFill>
            </a:endParaRPr>
          </a:p>
        </p:txBody>
      </p:sp>
      <p:pic>
        <p:nvPicPr>
          <p:cNvPr id="706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5626FAB1-F7E5-4030-8719-30F1A74A617A}"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75363" y="571182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4" name="Freccia in giù 3"/>
          <p:cNvSpPr/>
          <p:nvPr/>
        </p:nvSpPr>
        <p:spPr>
          <a:xfrm>
            <a:off x="4356100" y="5445125"/>
            <a:ext cx="484188"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7066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Nozione di Unità produttiva</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L’unità produttiva si identifica </a:t>
            </a:r>
            <a:r>
              <a:rPr lang="it-IT" altLang="it-IT" sz="2000" dirty="0" smtClean="0">
                <a:solidFill>
                  <a:schemeClr val="bg1"/>
                </a:solidFill>
              </a:rPr>
              <a:t>con</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la sede legale;</a:t>
            </a:r>
          </a:p>
          <a:p>
            <a:pPr algn="just" eaLnBrk="1" hangingPunct="1">
              <a:defRPr/>
            </a:pPr>
            <a:r>
              <a:rPr lang="it-IT" altLang="it-IT" sz="2000" dirty="0">
                <a:solidFill>
                  <a:schemeClr val="bg1"/>
                </a:solidFill>
              </a:rPr>
              <a:t>•	gli stabilimenti, le filiali e i laboratori distaccati dalla sede, che abbiano una </a:t>
            </a:r>
            <a:r>
              <a:rPr lang="it-IT" altLang="it-IT" sz="2000" b="1" dirty="0">
                <a:solidFill>
                  <a:schemeClr val="bg1"/>
                </a:solidFill>
              </a:rPr>
              <a:t>organizzazione autonoma</a:t>
            </a:r>
            <a:r>
              <a:rPr lang="it-IT" altLang="it-IT" sz="2000" dirty="0">
                <a:solidFill>
                  <a:schemeClr val="bg1"/>
                </a:solidFill>
              </a:rPr>
              <a:t>, intesa come attività </a:t>
            </a:r>
            <a:r>
              <a:rPr lang="it-IT" altLang="it-IT" sz="2000" b="1" dirty="0">
                <a:solidFill>
                  <a:schemeClr val="bg1"/>
                </a:solidFill>
              </a:rPr>
              <a:t>idonea a realizzare l’intero ciclo produttivo o una sua fase completa,</a:t>
            </a:r>
            <a:r>
              <a:rPr lang="it-IT" altLang="it-IT" sz="2000" dirty="0">
                <a:solidFill>
                  <a:schemeClr val="bg1"/>
                </a:solidFill>
              </a:rPr>
              <a:t> nella quale operano lavoratori in forza in via continuativa.</a:t>
            </a:r>
          </a:p>
          <a:p>
            <a:pPr algn="just" eaLnBrk="1" hangingPunct="1">
              <a:defRPr/>
            </a:pPr>
            <a:endParaRPr lang="it-IT" altLang="it-IT" sz="2000" i="1" dirty="0" smtClean="0">
              <a:solidFill>
                <a:schemeClr val="bg1"/>
              </a:solidFill>
            </a:endParaRPr>
          </a:p>
          <a:p>
            <a:pPr algn="just" eaLnBrk="1" hangingPunct="1">
              <a:defRPr/>
            </a:pPr>
            <a:endParaRPr lang="it-IT" altLang="it-IT" sz="2000" i="1" dirty="0">
              <a:solidFill>
                <a:schemeClr val="bg1"/>
              </a:solidFill>
            </a:endParaRPr>
          </a:p>
          <a:p>
            <a:pPr algn="just" eaLnBrk="1" hangingPunct="1">
              <a:defRPr/>
            </a:pPr>
            <a:endParaRPr lang="it-IT" altLang="it-IT" sz="2000" dirty="0">
              <a:solidFill>
                <a:schemeClr val="bg1"/>
              </a:solidFill>
            </a:endParaRPr>
          </a:p>
        </p:txBody>
      </p:sp>
      <p:sp>
        <p:nvSpPr>
          <p:cNvPr id="716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BE1052-937B-48EF-B3AE-3F80D5C2B29D}" type="slidenum">
              <a:rPr lang="it-IT" altLang="it-IT" sz="1200">
                <a:solidFill>
                  <a:srgbClr val="FFFFFF"/>
                </a:solidFill>
              </a:rPr>
              <a:pPr>
                <a:spcBef>
                  <a:spcPct val="0"/>
                </a:spcBef>
                <a:buFontTx/>
                <a:buNone/>
              </a:pPr>
              <a:t>66</a:t>
            </a:fld>
            <a:endParaRPr lang="it-IT" altLang="it-IT" sz="1200">
              <a:solidFill>
                <a:srgbClr val="FFFFFF"/>
              </a:solidFill>
            </a:endParaRPr>
          </a:p>
        </p:txBody>
      </p:sp>
      <p:pic>
        <p:nvPicPr>
          <p:cNvPr id="716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AEC8C50-0AD4-46A7-A862-0C4F44656794}"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57689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7168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Nozione di Unità produttiva</a:t>
            </a:r>
          </a:p>
          <a:p>
            <a:pPr algn="just" eaLnBrk="1" hangingPunct="1">
              <a:defRPr/>
            </a:pPr>
            <a:endParaRPr lang="it-IT" altLang="it-IT" sz="2000" b="1" i="1" dirty="0" smtClean="0">
              <a:solidFill>
                <a:schemeClr val="bg1"/>
              </a:solidFill>
            </a:endParaRPr>
          </a:p>
          <a:p>
            <a:pPr eaLnBrk="1" hangingPunct="1">
              <a:defRPr/>
            </a:pPr>
            <a:r>
              <a:rPr lang="it-IT" altLang="it-IT" sz="2000" b="1" dirty="0">
                <a:solidFill>
                  <a:schemeClr val="bg1"/>
                </a:solidFill>
              </a:rPr>
              <a:t>L’unità produttiva deve essere funzionalmente autonoma, caratterizzata cioè dalla sostanziale indipendenza tecnica: in essa deve essere svolto e concluso il ciclo relativo ad una frazione o ad un momento essenziale dell'attività produttiva aziendale</a:t>
            </a:r>
            <a:r>
              <a:rPr lang="it-IT" altLang="it-IT" sz="2000" b="1" dirty="0" smtClean="0">
                <a:solidFill>
                  <a:schemeClr val="bg1"/>
                </a:solidFill>
              </a:rPr>
              <a:t>.</a:t>
            </a:r>
          </a:p>
          <a:p>
            <a:pPr algn="just" eaLnBrk="1" hangingPunct="1">
              <a:defRPr/>
            </a:pPr>
            <a:endParaRPr lang="it-IT" altLang="it-IT" sz="2000" b="1" dirty="0">
              <a:solidFill>
                <a:schemeClr val="bg1"/>
              </a:solidFill>
            </a:endParaRPr>
          </a:p>
          <a:p>
            <a:pPr algn="just" eaLnBrk="1" hangingPunct="1">
              <a:defRPr/>
            </a:pPr>
            <a:endParaRPr lang="it-IT" altLang="it-IT" sz="2000" b="1" dirty="0" smtClean="0">
              <a:solidFill>
                <a:schemeClr val="bg1"/>
              </a:solidFill>
            </a:endParaRPr>
          </a:p>
          <a:p>
            <a:pPr algn="just" eaLnBrk="1" hangingPunct="1">
              <a:defRPr/>
            </a:pPr>
            <a:endParaRPr lang="it-IT" altLang="it-IT" sz="2000" b="1" dirty="0">
              <a:solidFill>
                <a:schemeClr val="bg1"/>
              </a:solidFill>
            </a:endParaRPr>
          </a:p>
          <a:p>
            <a:pPr eaLnBrk="1" hangingPunct="1">
              <a:defRPr/>
            </a:pPr>
            <a:r>
              <a:rPr lang="it-IT" altLang="it-IT" sz="2000" b="1" dirty="0">
                <a:solidFill>
                  <a:schemeClr val="bg1"/>
                </a:solidFill>
              </a:rPr>
              <a:t>Diversamente, non </a:t>
            </a:r>
            <a:r>
              <a:rPr lang="it-IT" altLang="it-IT" sz="2000" dirty="0">
                <a:solidFill>
                  <a:schemeClr val="bg1"/>
                </a:solidFill>
              </a:rPr>
              <a:t>rientrano nella nozione di unità produttiva</a:t>
            </a:r>
            <a:r>
              <a:rPr lang="it-IT" altLang="it-IT" sz="2000" b="1" dirty="0">
                <a:solidFill>
                  <a:schemeClr val="bg1"/>
                </a:solidFill>
              </a:rPr>
              <a:t> i cantieri temporanei di lavoro, </a:t>
            </a:r>
            <a:r>
              <a:rPr lang="it-IT" altLang="it-IT" sz="2000" dirty="0">
                <a:solidFill>
                  <a:schemeClr val="bg1"/>
                </a:solidFill>
              </a:rPr>
              <a:t>quali, </a:t>
            </a:r>
            <a:r>
              <a:rPr lang="it-IT" altLang="it-IT" sz="2000" u="sng" dirty="0">
                <a:solidFill>
                  <a:schemeClr val="bg1"/>
                </a:solidFill>
              </a:rPr>
              <a:t>ad esempio</a:t>
            </a:r>
            <a:r>
              <a:rPr lang="it-IT" altLang="it-IT" sz="2000" dirty="0">
                <a:solidFill>
                  <a:schemeClr val="bg1"/>
                </a:solidFill>
              </a:rPr>
              <a:t>, quelli per l’esecuzione di lavori edili di breve durata e/o per l’installazione di impianti.</a:t>
            </a:r>
          </a:p>
          <a:p>
            <a:pPr algn="just" eaLnBrk="1" hangingPunct="1">
              <a:defRPr/>
            </a:pPr>
            <a:endParaRPr lang="it-IT" altLang="it-IT" sz="2000" i="1" dirty="0" smtClean="0">
              <a:solidFill>
                <a:schemeClr val="bg1"/>
              </a:solidFill>
            </a:endParaRPr>
          </a:p>
          <a:p>
            <a:pPr algn="just" eaLnBrk="1" hangingPunct="1">
              <a:defRPr/>
            </a:pPr>
            <a:endParaRPr lang="it-IT" altLang="it-IT" sz="2000" i="1" dirty="0">
              <a:solidFill>
                <a:schemeClr val="bg1"/>
              </a:solidFill>
            </a:endParaRPr>
          </a:p>
          <a:p>
            <a:pPr algn="just" eaLnBrk="1" hangingPunct="1">
              <a:defRPr/>
            </a:pPr>
            <a:endParaRPr lang="it-IT" altLang="it-IT" sz="2000" dirty="0">
              <a:solidFill>
                <a:schemeClr val="bg1"/>
              </a:solidFill>
            </a:endParaRPr>
          </a:p>
        </p:txBody>
      </p:sp>
      <p:sp>
        <p:nvSpPr>
          <p:cNvPr id="727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D879DC-24F3-4D0C-8A1B-8CA5528C03F8}" type="slidenum">
              <a:rPr lang="it-IT" altLang="it-IT" sz="1200">
                <a:solidFill>
                  <a:srgbClr val="FFFFFF"/>
                </a:solidFill>
              </a:rPr>
              <a:pPr>
                <a:spcBef>
                  <a:spcPct val="0"/>
                </a:spcBef>
                <a:buFontTx/>
                <a:buNone/>
              </a:pPr>
              <a:t>67</a:t>
            </a:fld>
            <a:endParaRPr lang="it-IT" altLang="it-IT" sz="1200">
              <a:solidFill>
                <a:srgbClr val="FFFFFF"/>
              </a:solidFill>
            </a:endParaRPr>
          </a:p>
        </p:txBody>
      </p:sp>
      <p:pic>
        <p:nvPicPr>
          <p:cNvPr id="727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D3513226-3578-4206-B735-F635DC4F8B6D}"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57689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Freccia in giù 2"/>
          <p:cNvSpPr/>
          <p:nvPr/>
        </p:nvSpPr>
        <p:spPr>
          <a:xfrm>
            <a:off x="4329113" y="3865563"/>
            <a:ext cx="485775"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7271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Nozione di Unità produttiva</a:t>
            </a:r>
          </a:p>
          <a:p>
            <a:pPr algn="just" eaLnBrk="1" hangingPunct="1">
              <a:defRPr/>
            </a:pPr>
            <a:endParaRPr lang="it-IT" altLang="it-IT" sz="2000" b="1" i="1" dirty="0" smtClean="0">
              <a:solidFill>
                <a:schemeClr val="bg1"/>
              </a:solidFill>
            </a:endParaRPr>
          </a:p>
          <a:p>
            <a:pPr algn="just" eaLnBrk="1" hangingPunct="1">
              <a:defRPr/>
            </a:pPr>
            <a:r>
              <a:rPr lang="it-IT" altLang="it-IT" sz="2000" dirty="0" smtClean="0">
                <a:solidFill>
                  <a:schemeClr val="bg1"/>
                </a:solidFill>
              </a:rPr>
              <a:t>Sul piano operativo l’INPS </a:t>
            </a:r>
            <a:r>
              <a:rPr lang="it-IT" altLang="it-IT" sz="2000" dirty="0">
                <a:solidFill>
                  <a:schemeClr val="bg1"/>
                </a:solidFill>
              </a:rPr>
              <a:t>ricorda le modalità di comunicazione dell’unità operativa che avviene accedendo alla funzione “Comunicazione unità operativa/Accentramento contributivo” dei “Servizi per aziende e consulenti” - sezione “Aziende, consulenti e professionisti”.</a:t>
            </a:r>
            <a:endParaRPr lang="it-IT" altLang="it-IT" sz="2000" i="1" dirty="0">
              <a:solidFill>
                <a:schemeClr val="bg1"/>
              </a:solidFill>
            </a:endParaRPr>
          </a:p>
          <a:p>
            <a:pPr algn="just" eaLnBrk="1" hangingPunct="1">
              <a:defRPr/>
            </a:pPr>
            <a:endParaRPr lang="it-IT" altLang="it-IT" sz="2000" dirty="0">
              <a:solidFill>
                <a:schemeClr val="bg1"/>
              </a:solidFill>
            </a:endParaRPr>
          </a:p>
        </p:txBody>
      </p:sp>
      <p:sp>
        <p:nvSpPr>
          <p:cNvPr id="737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0A4F73-CCC6-4E3D-9DC3-143B8D99532D}" type="slidenum">
              <a:rPr lang="it-IT" altLang="it-IT" sz="1200">
                <a:solidFill>
                  <a:srgbClr val="FFFFFF"/>
                </a:solidFill>
              </a:rPr>
              <a:pPr>
                <a:spcBef>
                  <a:spcPct val="0"/>
                </a:spcBef>
                <a:buFontTx/>
                <a:buNone/>
              </a:pPr>
              <a:t>68</a:t>
            </a:fld>
            <a:endParaRPr lang="it-IT" altLang="it-IT" sz="1200">
              <a:solidFill>
                <a:srgbClr val="FFFFFF"/>
              </a:solidFill>
            </a:endParaRPr>
          </a:p>
        </p:txBody>
      </p:sp>
      <p:pic>
        <p:nvPicPr>
          <p:cNvPr id="737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5E4A137D-867B-4DE0-A591-BE6CE11671E8}"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67425" y="5121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Freccia in giù 2"/>
          <p:cNvSpPr/>
          <p:nvPr/>
        </p:nvSpPr>
        <p:spPr>
          <a:xfrm>
            <a:off x="4329113" y="4508500"/>
            <a:ext cx="485775" cy="490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7373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Nozione di Unità produttiva</a:t>
            </a:r>
          </a:p>
          <a:p>
            <a:pPr eaLnBrk="1" hangingPunct="1">
              <a:defRPr/>
            </a:pPr>
            <a:endParaRPr lang="it-IT" altLang="it-IT" sz="2000" b="1" i="1" dirty="0" smtClean="0">
              <a:solidFill>
                <a:schemeClr val="bg1"/>
              </a:solidFill>
            </a:endParaRPr>
          </a:p>
          <a:p>
            <a:pPr algn="just" eaLnBrk="1" hangingPunct="1">
              <a:defRPr/>
            </a:pPr>
            <a:endParaRPr lang="it-IT" altLang="it-IT" sz="2000" b="1" i="1" dirty="0" smtClean="0">
              <a:solidFill>
                <a:schemeClr val="bg1"/>
              </a:solidFill>
            </a:endParaRP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nel </a:t>
            </a:r>
            <a:r>
              <a:rPr lang="it-IT" altLang="it-IT" sz="2000" b="1" dirty="0">
                <a:solidFill>
                  <a:schemeClr val="bg1"/>
                </a:solidFill>
              </a:rPr>
              <a:t>Messaggio n. 7336 del 7 dicembre 2015</a:t>
            </a:r>
            <a:r>
              <a:rPr lang="it-IT" altLang="it-IT" sz="2000" dirty="0">
                <a:solidFill>
                  <a:schemeClr val="bg1"/>
                </a:solidFill>
              </a:rPr>
              <a:t>, </a:t>
            </a:r>
            <a:r>
              <a:rPr lang="it-IT" altLang="it-IT" sz="2000" dirty="0" smtClean="0">
                <a:solidFill>
                  <a:schemeClr val="bg1"/>
                </a:solidFill>
              </a:rPr>
              <a:t>L’Inps informa </a:t>
            </a:r>
            <a:r>
              <a:rPr lang="it-IT" altLang="it-IT" sz="2000" dirty="0">
                <a:solidFill>
                  <a:schemeClr val="bg1"/>
                </a:solidFill>
              </a:rPr>
              <a:t>che, </a:t>
            </a:r>
            <a:r>
              <a:rPr lang="it-IT" altLang="it-IT" sz="2000" b="1" dirty="0">
                <a:solidFill>
                  <a:schemeClr val="bg1"/>
                </a:solidFill>
              </a:rPr>
              <a:t>per le domande di integrazione salariale pervenute da tale data</a:t>
            </a:r>
            <a:r>
              <a:rPr lang="it-IT" altLang="it-IT" sz="2000" dirty="0">
                <a:solidFill>
                  <a:schemeClr val="bg1"/>
                </a:solidFill>
              </a:rPr>
              <a:t>, </a:t>
            </a:r>
            <a:r>
              <a:rPr lang="it-IT" altLang="it-IT" sz="2000" u="sng" dirty="0">
                <a:solidFill>
                  <a:schemeClr val="bg1"/>
                </a:solidFill>
              </a:rPr>
              <a:t>le informazioni relative all’unità produttiva comunicate dal datore di lavoro devono essere registrate dall’operatore di sede,</a:t>
            </a:r>
            <a:r>
              <a:rPr lang="it-IT" altLang="it-IT" sz="2000" dirty="0">
                <a:solidFill>
                  <a:schemeClr val="bg1"/>
                </a:solidFill>
              </a:rPr>
              <a:t> per la prima volta, come una “nuova” unità produttiva.</a:t>
            </a:r>
          </a:p>
        </p:txBody>
      </p:sp>
      <p:sp>
        <p:nvSpPr>
          <p:cNvPr id="747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C8AB4C-1A36-40F4-9034-248F6A893E4B}" type="slidenum">
              <a:rPr lang="it-IT" altLang="it-IT" sz="1200">
                <a:solidFill>
                  <a:srgbClr val="FFFFFF"/>
                </a:solidFill>
              </a:rPr>
              <a:pPr>
                <a:spcBef>
                  <a:spcPct val="0"/>
                </a:spcBef>
                <a:buFontTx/>
                <a:buNone/>
              </a:pPr>
              <a:t>69</a:t>
            </a:fld>
            <a:endParaRPr lang="it-IT" altLang="it-IT" sz="1200">
              <a:solidFill>
                <a:srgbClr val="FFFFFF"/>
              </a:solidFill>
            </a:endParaRPr>
          </a:p>
        </p:txBody>
      </p:sp>
      <p:pic>
        <p:nvPicPr>
          <p:cNvPr id="747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4D9FC5B-4654-4312-996F-AE4EAF048A3D}"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67425" y="5121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7336 del 07/12/15</a:t>
            </a:r>
          </a:p>
        </p:txBody>
      </p:sp>
      <p:sp>
        <p:nvSpPr>
          <p:cNvPr id="4" name="Freccia in giù 3"/>
          <p:cNvSpPr/>
          <p:nvPr/>
        </p:nvSpPr>
        <p:spPr>
          <a:xfrm>
            <a:off x="4427538" y="2420938"/>
            <a:ext cx="485775"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7476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61938"/>
            <a:ext cx="1036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algn="just" eaLnBrk="1" hangingPunct="1">
              <a:defRPr/>
            </a:pPr>
            <a:endParaRPr lang="it-IT" altLang="it-IT" sz="2000" dirty="0" smtClean="0">
              <a:solidFill>
                <a:schemeClr val="bg1"/>
              </a:solidFill>
            </a:endParaRPr>
          </a:p>
          <a:p>
            <a:pPr algn="just" eaLnBrk="1" hangingPunct="1">
              <a:defRPr/>
            </a:pPr>
            <a:endParaRPr lang="it-IT" altLang="it-IT" sz="2000" dirty="0" smtClean="0">
              <a:solidFill>
                <a:schemeClr val="bg1"/>
              </a:solidFill>
            </a:endParaRPr>
          </a:p>
          <a:p>
            <a:pPr eaLnBrk="1" hangingPunct="1">
              <a:lnSpc>
                <a:spcPts val="3000"/>
              </a:lnSpc>
              <a:buFont typeface="Arial" charset="0"/>
              <a:buNone/>
              <a:defRPr/>
            </a:pPr>
            <a:r>
              <a:rPr lang="it-IT" altLang="it-IT" sz="2000" dirty="0" smtClean="0">
                <a:solidFill>
                  <a:schemeClr val="bg1"/>
                </a:solidFill>
              </a:rPr>
              <a:t>Rispetto al contenuto dell’</a:t>
            </a:r>
            <a:r>
              <a:rPr lang="it-IT" altLang="it-IT" sz="2000" b="1" dirty="0" smtClean="0">
                <a:solidFill>
                  <a:schemeClr val="bg1"/>
                </a:solidFill>
              </a:rPr>
              <a:t>art. 26, d.lgs. n. 151/2015 </a:t>
            </a:r>
            <a:r>
              <a:rPr lang="it-IT" altLang="it-IT" sz="2000" dirty="0" smtClean="0">
                <a:solidFill>
                  <a:schemeClr val="bg1"/>
                </a:solidFill>
              </a:rPr>
              <a:t>e del </a:t>
            </a:r>
            <a:r>
              <a:rPr lang="it-IT" altLang="it-IT" sz="2000" b="1" dirty="0" smtClean="0">
                <a:solidFill>
                  <a:schemeClr val="bg1"/>
                </a:solidFill>
              </a:rPr>
              <a:t>D.M. LAVORO 15 </a:t>
            </a:r>
            <a:r>
              <a:rPr lang="it-IT" altLang="it-IT" sz="2000" b="1" dirty="0">
                <a:solidFill>
                  <a:schemeClr val="bg1"/>
                </a:solidFill>
              </a:rPr>
              <a:t>dicembre 2015</a:t>
            </a:r>
            <a:r>
              <a:rPr lang="it-IT" altLang="it-IT" sz="2000" dirty="0">
                <a:solidFill>
                  <a:schemeClr val="bg1"/>
                </a:solidFill>
              </a:rPr>
              <a:t>, </a:t>
            </a:r>
            <a:r>
              <a:rPr lang="it-IT" altLang="it-IT" sz="2000" dirty="0" smtClean="0">
                <a:solidFill>
                  <a:schemeClr val="bg1"/>
                </a:solidFill>
              </a:rPr>
              <a:t>è in seguito intervenuta la</a:t>
            </a:r>
          </a:p>
          <a:p>
            <a:pPr eaLnBrk="1" hangingPunct="1">
              <a:lnSpc>
                <a:spcPts val="3000"/>
              </a:lnSpc>
              <a:buFont typeface="Arial" charset="0"/>
              <a:buNone/>
              <a:defRPr/>
            </a:pPr>
            <a:r>
              <a:rPr lang="it-IT" altLang="it-IT" sz="2000" dirty="0" smtClean="0">
                <a:solidFill>
                  <a:schemeClr val="bg1"/>
                </a:solidFill>
              </a:rPr>
              <a:t> </a:t>
            </a:r>
          </a:p>
          <a:p>
            <a:pPr eaLnBrk="1" hangingPunct="1">
              <a:lnSpc>
                <a:spcPts val="3000"/>
              </a:lnSpc>
              <a:buFont typeface="Arial" charset="0"/>
              <a:buNone/>
              <a:defRPr/>
            </a:pPr>
            <a:r>
              <a:rPr lang="it-IT" altLang="it-IT" sz="2000" b="1" u="sng" dirty="0" smtClean="0">
                <a:solidFill>
                  <a:schemeClr val="bg1"/>
                </a:solidFill>
              </a:rPr>
              <a:t>Circ. Min. LAVORO 4 marzo 2015, n. 12</a:t>
            </a:r>
            <a:endParaRPr lang="it-IT" altLang="it-IT" sz="2000" u="sng" dirty="0" smtClean="0">
              <a:solidFill>
                <a:schemeClr val="bg1"/>
              </a:solidFill>
            </a:endParaRPr>
          </a:p>
          <a:p>
            <a:pPr eaLnBrk="1" hangingPunct="1">
              <a:lnSpc>
                <a:spcPts val="3000"/>
              </a:lnSpc>
              <a:buFont typeface="Arial" charset="0"/>
              <a:buNone/>
              <a:defRPr/>
            </a:pPr>
            <a:endParaRPr lang="it-IT" altLang="it-IT" sz="2000" dirty="0" smtClean="0">
              <a:solidFill>
                <a:schemeClr val="bg1"/>
              </a:solidFill>
            </a:endParaRPr>
          </a:p>
          <a:p>
            <a:pPr eaLnBrk="1" hangingPunct="1">
              <a:lnSpc>
                <a:spcPts val="3000"/>
              </a:lnSpc>
              <a:buFont typeface="Arial" charset="0"/>
              <a:buNone/>
              <a:defRPr/>
            </a:pPr>
            <a:r>
              <a:rPr lang="it-IT" altLang="it-IT" sz="2000" dirty="0" smtClean="0">
                <a:solidFill>
                  <a:schemeClr val="bg1"/>
                </a:solidFill>
              </a:rPr>
              <a:t>che fornisce le </a:t>
            </a:r>
            <a:r>
              <a:rPr lang="it-IT" altLang="it-IT" sz="2000" b="1" dirty="0" smtClean="0">
                <a:solidFill>
                  <a:schemeClr val="bg1"/>
                </a:solidFill>
              </a:rPr>
              <a:t>indicazioni</a:t>
            </a:r>
            <a:r>
              <a:rPr lang="it-IT" altLang="it-IT" sz="2000" dirty="0" smtClean="0">
                <a:solidFill>
                  <a:schemeClr val="bg1"/>
                </a:solidFill>
              </a:rPr>
              <a:t> e i </a:t>
            </a:r>
            <a:r>
              <a:rPr lang="it-IT" altLang="it-IT" sz="2000" b="1" dirty="0" smtClean="0">
                <a:solidFill>
                  <a:schemeClr val="bg1"/>
                </a:solidFill>
              </a:rPr>
              <a:t>chiarimenti operativi </a:t>
            </a:r>
            <a:r>
              <a:rPr lang="it-IT" altLang="it-IT" sz="2000" dirty="0" smtClean="0">
                <a:solidFill>
                  <a:schemeClr val="bg1"/>
                </a:solidFill>
              </a:rPr>
              <a:t>in merito alle “</a:t>
            </a:r>
            <a:r>
              <a:rPr lang="it-IT" altLang="it-IT" sz="2000" i="1" dirty="0" smtClean="0">
                <a:solidFill>
                  <a:schemeClr val="bg1"/>
                </a:solidFill>
              </a:rPr>
              <a:t>Modalità di comunicazione delle dimissioni volontarie e della risoluzione consensuale del rapporto di lavoro</a:t>
            </a:r>
            <a:r>
              <a:rPr lang="it-IT" altLang="it-IT" sz="2000" dirty="0" smtClean="0">
                <a:solidFill>
                  <a:schemeClr val="bg1"/>
                </a:solidFill>
              </a:rPr>
              <a:t>”.</a:t>
            </a:r>
            <a:endParaRPr lang="it-IT" altLang="it-IT" sz="2000" dirty="0">
              <a:solidFill>
                <a:schemeClr val="bg1"/>
              </a:solidFill>
            </a:endParaRPr>
          </a:p>
        </p:txBody>
      </p:sp>
      <p:sp>
        <p:nvSpPr>
          <p:cNvPr id="102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9C325F-9070-4299-A36C-1CD03162E24C}" type="slidenum">
              <a:rPr lang="it-IT" altLang="it-IT" sz="1200">
                <a:solidFill>
                  <a:srgbClr val="FFFFFF"/>
                </a:solidFill>
              </a:rPr>
              <a:pPr>
                <a:spcBef>
                  <a:spcPct val="0"/>
                </a:spcBef>
                <a:buFontTx/>
                <a:buNone/>
              </a:pPr>
              <a:t>7</a:t>
            </a:fld>
            <a:endParaRPr lang="it-IT" altLang="it-IT" sz="1200">
              <a:solidFill>
                <a:srgbClr val="FFFFFF"/>
              </a:solidFill>
            </a:endParaRPr>
          </a:p>
        </p:txBody>
      </p:sp>
      <p:pic>
        <p:nvPicPr>
          <p:cNvPr id="102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B3A80DBC-6FBB-4996-9859-8FC3B5E6F1CD}" type="datetime1">
              <a:rPr lang="it-IT" smtClean="0">
                <a:solidFill>
                  <a:prstClr val="white">
                    <a:tint val="75000"/>
                  </a:prstClr>
                </a:solidFill>
              </a:rPr>
              <a:pPr>
                <a:defRPr/>
              </a:pPr>
              <a:t>21/03/2016</a:t>
            </a:fld>
            <a:endParaRPr lang="it-IT">
              <a:solidFill>
                <a:prstClr val="white">
                  <a:tint val="75000"/>
                </a:prstClr>
              </a:solidFill>
            </a:endParaRPr>
          </a:p>
        </p:txBody>
      </p:sp>
      <p:sp>
        <p:nvSpPr>
          <p:cNvPr id="3" name="Freccia in giù 2"/>
          <p:cNvSpPr/>
          <p:nvPr/>
        </p:nvSpPr>
        <p:spPr>
          <a:xfrm>
            <a:off x="4284663" y="1916113"/>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024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a destra 8"/>
          <p:cNvSpPr/>
          <p:nvPr/>
        </p:nvSpPr>
        <p:spPr>
          <a:xfrm>
            <a:off x="6804025" y="56610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Nozione di Unità produttiva</a:t>
            </a:r>
          </a:p>
          <a:p>
            <a:pPr eaLnBrk="1" hangingPunct="1">
              <a:defRPr/>
            </a:pPr>
            <a:endParaRPr lang="it-IT" altLang="it-IT" sz="2000" b="1" i="1" dirty="0" smtClean="0">
              <a:solidFill>
                <a:schemeClr val="bg1"/>
              </a:solidFill>
            </a:endParaRPr>
          </a:p>
          <a:p>
            <a:pPr algn="just" eaLnBrk="1" hangingPunct="1">
              <a:defRPr/>
            </a:pPr>
            <a:endParaRPr lang="it-IT" altLang="it-IT" sz="2000" b="1" i="1" dirty="0" smtClean="0">
              <a:solidFill>
                <a:schemeClr val="bg1"/>
              </a:solidFill>
            </a:endParaRPr>
          </a:p>
          <a:p>
            <a:pPr algn="just" eaLnBrk="1" hangingPunct="1">
              <a:defRPr/>
            </a:pPr>
            <a:endParaRPr lang="it-IT" altLang="it-IT" sz="2000" b="1" i="1" dirty="0" smtClean="0">
              <a:solidFill>
                <a:schemeClr val="bg1"/>
              </a:solidFill>
            </a:endParaRPr>
          </a:p>
          <a:p>
            <a:pPr eaLnBrk="1" hangingPunct="1">
              <a:defRPr/>
            </a:pPr>
            <a:r>
              <a:rPr lang="it-IT" altLang="it-IT" sz="2000" dirty="0">
                <a:solidFill>
                  <a:schemeClr val="bg1"/>
                </a:solidFill>
              </a:rPr>
              <a:t>Per quanto attiene al </a:t>
            </a:r>
            <a:r>
              <a:rPr lang="it-IT" altLang="it-IT" sz="2000" b="1" dirty="0">
                <a:solidFill>
                  <a:schemeClr val="bg1"/>
                </a:solidFill>
              </a:rPr>
              <a:t>settore dell’edilizia </a:t>
            </a:r>
            <a:r>
              <a:rPr lang="it-IT" altLang="it-IT" sz="2000" dirty="0">
                <a:solidFill>
                  <a:schemeClr val="bg1"/>
                </a:solidFill>
              </a:rPr>
              <a:t>ed affini</a:t>
            </a:r>
            <a:r>
              <a:rPr lang="it-IT" altLang="it-IT" sz="2000" dirty="0" smtClean="0">
                <a:solidFill>
                  <a:schemeClr val="bg1"/>
                </a:solidFill>
              </a:rPr>
              <a:t>,</a:t>
            </a:r>
          </a:p>
          <a:p>
            <a:pPr eaLnBrk="1" hangingPunct="1">
              <a:defRPr/>
            </a:pPr>
            <a:r>
              <a:rPr lang="it-IT" altLang="it-IT" sz="2000" b="1" dirty="0" smtClean="0">
                <a:solidFill>
                  <a:schemeClr val="bg1"/>
                </a:solidFill>
              </a:rPr>
              <a:t>affinché </a:t>
            </a:r>
            <a:r>
              <a:rPr lang="it-IT" altLang="it-IT" sz="2000" b="1" dirty="0">
                <a:solidFill>
                  <a:schemeClr val="bg1"/>
                </a:solidFill>
              </a:rPr>
              <a:t>un cantiere venga considerato come unità produttiva</a:t>
            </a:r>
            <a:r>
              <a:rPr lang="it-IT" altLang="it-IT" sz="2000" dirty="0">
                <a:solidFill>
                  <a:schemeClr val="bg1"/>
                </a:solidFill>
              </a:rPr>
              <a:t> è necessario che:</a:t>
            </a:r>
          </a:p>
          <a:p>
            <a:pPr algn="just" eaLnBrk="1" hangingPunct="1">
              <a:defRPr/>
            </a:pPr>
            <a:r>
              <a:rPr lang="it-IT" altLang="it-IT" sz="2000" dirty="0">
                <a:solidFill>
                  <a:schemeClr val="bg1"/>
                </a:solidFill>
              </a:rPr>
              <a:t>•	l’apertura e il mantenimento dello stesso sia in esecuzione di un </a:t>
            </a:r>
            <a:r>
              <a:rPr lang="it-IT" altLang="it-IT" sz="2000" b="1" dirty="0">
                <a:solidFill>
                  <a:schemeClr val="bg1"/>
                </a:solidFill>
              </a:rPr>
              <a:t>contratto </a:t>
            </a:r>
            <a:r>
              <a:rPr lang="it-IT" altLang="it-IT" sz="2000" b="1" dirty="0" smtClean="0">
                <a:solidFill>
                  <a:schemeClr val="bg1"/>
                </a:solidFill>
              </a:rPr>
              <a:t>di appalto</a:t>
            </a:r>
            <a:r>
              <a:rPr lang="it-IT" altLang="it-IT" sz="2000" dirty="0">
                <a:solidFill>
                  <a:schemeClr val="bg1"/>
                </a:solidFill>
              </a:rPr>
              <a:t>;</a:t>
            </a:r>
          </a:p>
          <a:p>
            <a:pPr algn="just" eaLnBrk="1" hangingPunct="1">
              <a:defRPr/>
            </a:pPr>
            <a:r>
              <a:rPr lang="it-IT" altLang="it-IT" sz="2000" dirty="0">
                <a:solidFill>
                  <a:schemeClr val="bg1"/>
                </a:solidFill>
              </a:rPr>
              <a:t>•	la durata minima dei lavoro sia di </a:t>
            </a:r>
            <a:r>
              <a:rPr lang="it-IT" altLang="it-IT" sz="2000" b="1" dirty="0">
                <a:solidFill>
                  <a:schemeClr val="bg1"/>
                </a:solidFill>
              </a:rPr>
              <a:t>almeno 6 mesi.</a:t>
            </a:r>
          </a:p>
          <a:p>
            <a:pPr algn="just" eaLnBrk="1" hangingPunct="1">
              <a:defRPr/>
            </a:pPr>
            <a:r>
              <a:rPr lang="it-IT" altLang="it-IT" sz="2000" dirty="0">
                <a:solidFill>
                  <a:schemeClr val="bg1"/>
                </a:solidFill>
              </a:rPr>
              <a:t>In tal caso alla domanda di integrazione andrà allegata la documentazione probatoria.</a:t>
            </a:r>
          </a:p>
        </p:txBody>
      </p:sp>
      <p:sp>
        <p:nvSpPr>
          <p:cNvPr id="757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75445D-C254-4664-97BE-2D6D187F9513}" type="slidenum">
              <a:rPr lang="it-IT" altLang="it-IT" sz="1200">
                <a:solidFill>
                  <a:srgbClr val="FFFFFF"/>
                </a:solidFill>
              </a:rPr>
              <a:pPr>
                <a:spcBef>
                  <a:spcPct val="0"/>
                </a:spcBef>
                <a:buFontTx/>
                <a:buNone/>
              </a:pPr>
              <a:t>70</a:t>
            </a:fld>
            <a:endParaRPr lang="it-IT" altLang="it-IT" sz="1200">
              <a:solidFill>
                <a:srgbClr val="FFFFFF"/>
              </a:solidFill>
            </a:endParaRPr>
          </a:p>
        </p:txBody>
      </p:sp>
      <p:pic>
        <p:nvPicPr>
          <p:cNvPr id="757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D7E11D7-EEB5-4980-B5B1-474F8A3EC4B8}"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20605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7336 del 07/12/15</a:t>
            </a:r>
          </a:p>
        </p:txBody>
      </p:sp>
      <p:sp>
        <p:nvSpPr>
          <p:cNvPr id="4" name="Freccia in giù 3"/>
          <p:cNvSpPr/>
          <p:nvPr/>
        </p:nvSpPr>
        <p:spPr>
          <a:xfrm>
            <a:off x="4427538" y="2420938"/>
            <a:ext cx="485775"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7578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Contribuzione addizionale (art.5)</a:t>
            </a:r>
          </a:p>
          <a:p>
            <a:pPr algn="just" eaLnBrk="1" hangingPunct="1">
              <a:defRPr/>
            </a:pPr>
            <a:endParaRPr lang="it-IT" altLang="it-IT" sz="2000" b="1" i="1" dirty="0" smtClean="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Il contributo addizionale, rispetto al passato in cui era commisurato all’organico dell’impresa (criterio dimensionale), </a:t>
            </a:r>
            <a:r>
              <a:rPr lang="it-IT" altLang="it-IT" sz="2000" b="1" dirty="0">
                <a:solidFill>
                  <a:schemeClr val="bg1"/>
                </a:solidFill>
              </a:rPr>
              <a:t>è ora fissato in una misura crescente in relazione all’utilizzo dei trattamenti di integrazione salariale </a:t>
            </a:r>
            <a:endParaRPr lang="it-IT" altLang="it-IT" sz="2000" b="1" dirty="0" smtClean="0">
              <a:solidFill>
                <a:schemeClr val="bg1"/>
              </a:solidFill>
            </a:endParaRPr>
          </a:p>
          <a:p>
            <a:pPr algn="just" eaLnBrk="1" hangingPunct="1">
              <a:defRPr/>
            </a:pPr>
            <a:endParaRPr lang="it-IT" altLang="it-IT" sz="2000" i="1"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il contributo  addizionale non </a:t>
            </a:r>
            <a:r>
              <a:rPr lang="it-IT" altLang="it-IT" sz="2000" b="1" dirty="0">
                <a:solidFill>
                  <a:schemeClr val="bg1"/>
                </a:solidFill>
              </a:rPr>
              <a:t>è</a:t>
            </a:r>
            <a:r>
              <a:rPr lang="it-IT" altLang="it-IT" sz="2000" dirty="0">
                <a:solidFill>
                  <a:schemeClr val="bg1"/>
                </a:solidFill>
              </a:rPr>
              <a:t> più </a:t>
            </a:r>
            <a:r>
              <a:rPr lang="it-IT" altLang="it-IT" sz="2000" b="1" dirty="0">
                <a:solidFill>
                  <a:schemeClr val="bg1"/>
                </a:solidFill>
              </a:rPr>
              <a:t>quantificato</a:t>
            </a:r>
            <a:r>
              <a:rPr lang="it-IT" altLang="it-IT" sz="2000" dirty="0">
                <a:solidFill>
                  <a:schemeClr val="bg1"/>
                </a:solidFill>
              </a:rPr>
              <a:t> sugli importi dell’indennità salariale straordinaria corrisposta e messa a conguaglio, bensì </a:t>
            </a:r>
            <a:r>
              <a:rPr lang="it-IT" altLang="it-IT" sz="2000" b="1" dirty="0">
                <a:solidFill>
                  <a:schemeClr val="bg1"/>
                </a:solidFill>
              </a:rPr>
              <a:t>sulla retribuzione persa.</a:t>
            </a:r>
            <a:endParaRPr lang="it-IT" altLang="it-IT" sz="2000" b="1" dirty="0" smtClean="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768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4C8A17-7073-4CA8-8FC6-DFE96EB6F2EE}" type="slidenum">
              <a:rPr lang="it-IT" altLang="it-IT" sz="1200">
                <a:solidFill>
                  <a:srgbClr val="FFFFFF"/>
                </a:solidFill>
              </a:rPr>
              <a:pPr>
                <a:spcBef>
                  <a:spcPct val="0"/>
                </a:spcBef>
                <a:buFontTx/>
                <a:buNone/>
              </a:pPr>
              <a:t>71</a:t>
            </a:fld>
            <a:endParaRPr lang="it-IT" altLang="it-IT" sz="1200">
              <a:solidFill>
                <a:srgbClr val="FFFFFF"/>
              </a:solidFill>
            </a:endParaRPr>
          </a:p>
        </p:txBody>
      </p:sp>
      <p:pic>
        <p:nvPicPr>
          <p:cNvPr id="7680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7C97F023-864C-474C-A021-9C6EBFC21940}"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76950" y="5445125"/>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7680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Contribuzione addizionale (art.5)</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a)	</a:t>
            </a:r>
            <a:r>
              <a:rPr lang="it-IT" altLang="it-IT" sz="2000" b="1" dirty="0">
                <a:solidFill>
                  <a:schemeClr val="bg1"/>
                </a:solidFill>
              </a:rPr>
              <a:t>9%</a:t>
            </a:r>
            <a:r>
              <a:rPr lang="it-IT" altLang="it-IT" sz="2000" dirty="0">
                <a:solidFill>
                  <a:schemeClr val="bg1"/>
                </a:solidFill>
              </a:rPr>
              <a:t> della retribuzione globale che sarebbe spettata al lavoratore per le ore di lavoro non prestate relativamente ai periodi di integrazione ordinaria o straordinaria fruiti all’interno di uno o più interventi concessi </a:t>
            </a:r>
            <a:r>
              <a:rPr lang="it-IT" altLang="it-IT" sz="2000" u="sng" dirty="0">
                <a:solidFill>
                  <a:schemeClr val="bg1"/>
                </a:solidFill>
              </a:rPr>
              <a:t>sino a un limite complessivo di 52 settimane in un quinquennio mobile;</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b)	</a:t>
            </a:r>
            <a:r>
              <a:rPr lang="it-IT" altLang="it-IT" sz="2000" b="1" dirty="0">
                <a:solidFill>
                  <a:schemeClr val="bg1"/>
                </a:solidFill>
              </a:rPr>
              <a:t>12%</a:t>
            </a:r>
            <a:r>
              <a:rPr lang="it-IT" altLang="it-IT" sz="2000" dirty="0">
                <a:solidFill>
                  <a:schemeClr val="bg1"/>
                </a:solidFill>
              </a:rPr>
              <a:t> </a:t>
            </a:r>
            <a:r>
              <a:rPr lang="it-IT" altLang="it-IT" sz="2000" u="sng" dirty="0">
                <a:solidFill>
                  <a:schemeClr val="bg1"/>
                </a:solidFill>
              </a:rPr>
              <a:t>oltre</a:t>
            </a:r>
            <a:r>
              <a:rPr lang="it-IT" altLang="it-IT" sz="2000" dirty="0">
                <a:solidFill>
                  <a:schemeClr val="bg1"/>
                </a:solidFill>
              </a:rPr>
              <a:t> il limite di cui alla lettera a) e </a:t>
            </a:r>
            <a:r>
              <a:rPr lang="it-IT" altLang="it-IT" sz="2000" u="sng" dirty="0">
                <a:solidFill>
                  <a:schemeClr val="bg1"/>
                </a:solidFill>
              </a:rPr>
              <a:t>sino a 104 </a:t>
            </a:r>
            <a:r>
              <a:rPr lang="it-IT" altLang="it-IT" sz="2000" dirty="0">
                <a:solidFill>
                  <a:schemeClr val="bg1"/>
                </a:solidFill>
              </a:rPr>
              <a:t>settimane in un quinquennio mobile;</a:t>
            </a:r>
          </a:p>
          <a:p>
            <a:pPr algn="just" eaLnBrk="1" hangingPunct="1">
              <a:defRPr/>
            </a:pPr>
            <a:endParaRPr lang="it-IT" altLang="it-IT" sz="2000" dirty="0">
              <a:solidFill>
                <a:schemeClr val="bg1"/>
              </a:solidFill>
            </a:endParaRPr>
          </a:p>
          <a:p>
            <a:pPr algn="just" eaLnBrk="1" hangingPunct="1">
              <a:defRPr/>
            </a:pPr>
            <a:r>
              <a:rPr lang="it-IT" altLang="it-IT" sz="2000" dirty="0" smtClean="0">
                <a:solidFill>
                  <a:schemeClr val="bg1"/>
                </a:solidFill>
              </a:rPr>
              <a:t>c</a:t>
            </a:r>
            <a:r>
              <a:rPr lang="it-IT" altLang="it-IT" sz="2000" dirty="0">
                <a:solidFill>
                  <a:schemeClr val="bg1"/>
                </a:solidFill>
              </a:rPr>
              <a:t>)	</a:t>
            </a:r>
            <a:r>
              <a:rPr lang="it-IT" altLang="it-IT" sz="2000" b="1" dirty="0">
                <a:solidFill>
                  <a:schemeClr val="bg1"/>
                </a:solidFill>
              </a:rPr>
              <a:t>15%</a:t>
            </a:r>
            <a:r>
              <a:rPr lang="it-IT" altLang="it-IT" sz="2000" dirty="0">
                <a:solidFill>
                  <a:schemeClr val="bg1"/>
                </a:solidFill>
              </a:rPr>
              <a:t> </a:t>
            </a:r>
            <a:r>
              <a:rPr lang="it-IT" altLang="it-IT" sz="2000" u="sng" dirty="0">
                <a:solidFill>
                  <a:schemeClr val="bg1"/>
                </a:solidFill>
              </a:rPr>
              <a:t>oltre</a:t>
            </a:r>
            <a:r>
              <a:rPr lang="it-IT" altLang="it-IT" sz="2000" dirty="0">
                <a:solidFill>
                  <a:schemeClr val="bg1"/>
                </a:solidFill>
              </a:rPr>
              <a:t> il limite di cui alla lettera b) in un quinquennio mobile.</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778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33DF1C-146C-4824-897A-966C4A5456FC}" type="slidenum">
              <a:rPr lang="it-IT" altLang="it-IT" sz="1200">
                <a:solidFill>
                  <a:srgbClr val="FFFFFF"/>
                </a:solidFill>
              </a:rPr>
              <a:pPr>
                <a:spcBef>
                  <a:spcPct val="0"/>
                </a:spcBef>
                <a:buFontTx/>
                <a:buNone/>
              </a:pPr>
              <a:t>72</a:t>
            </a:fld>
            <a:endParaRPr lang="it-IT" altLang="it-IT" sz="1200">
              <a:solidFill>
                <a:srgbClr val="FFFFFF"/>
              </a:solidFill>
            </a:endParaRPr>
          </a:p>
        </p:txBody>
      </p:sp>
      <p:pic>
        <p:nvPicPr>
          <p:cNvPr id="778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CA8A62A-A415-4A6E-9E4B-314C467A5B46}"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7783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Contribuzione addizionale (art.5)</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Il contributo in parola </a:t>
            </a:r>
            <a:r>
              <a:rPr lang="it-IT" altLang="it-IT" sz="2000" b="1" dirty="0">
                <a:solidFill>
                  <a:schemeClr val="bg1"/>
                </a:solidFill>
              </a:rPr>
              <a:t>non è dovuto </a:t>
            </a:r>
            <a:r>
              <a:rPr lang="it-IT" altLang="it-IT" sz="2000" dirty="0">
                <a:solidFill>
                  <a:schemeClr val="bg1"/>
                </a:solidFill>
              </a:rPr>
              <a:t>per gli interventi di CIGO </a:t>
            </a:r>
            <a:r>
              <a:rPr lang="it-IT" altLang="it-IT" sz="2000" dirty="0" smtClean="0">
                <a:solidFill>
                  <a:schemeClr val="bg1"/>
                </a:solidFill>
              </a:rPr>
              <a:t>concessi</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per eventi oggettivamente non evitabili,</a:t>
            </a:r>
          </a:p>
          <a:p>
            <a:pPr algn="just" eaLnBrk="1" hangingPunct="1">
              <a:defRPr/>
            </a:pPr>
            <a:endParaRPr lang="it-IT" altLang="it-IT" sz="2000" dirty="0" smtClean="0">
              <a:solidFill>
                <a:schemeClr val="bg1"/>
              </a:solidFill>
            </a:endParaRPr>
          </a:p>
          <a:p>
            <a:pPr algn="just" eaLnBrk="1" hangingPunct="1">
              <a:defRPr/>
            </a:pPr>
            <a:r>
              <a:rPr lang="it-IT" altLang="it-IT" sz="2000" dirty="0" smtClean="0">
                <a:solidFill>
                  <a:schemeClr val="bg1"/>
                </a:solidFill>
              </a:rPr>
              <a:t>•</a:t>
            </a:r>
            <a:r>
              <a:rPr lang="it-IT" altLang="it-IT" sz="2000" dirty="0">
                <a:solidFill>
                  <a:schemeClr val="bg1"/>
                </a:solidFill>
              </a:rPr>
              <a:t>	alle imprese sottoposte a procedura concorsuale</a:t>
            </a:r>
            <a:r>
              <a:rPr lang="it-IT" altLang="it-IT" sz="2000" dirty="0" smtClean="0">
                <a:solidFill>
                  <a:schemeClr val="bg1"/>
                </a:solidFill>
              </a:rPr>
              <a:t>,</a:t>
            </a:r>
            <a:endParaRPr lang="it-IT" altLang="it-IT" sz="2000" dirty="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788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A38B4A-E008-4E24-9D16-BBEC4DF74C69}" type="slidenum">
              <a:rPr lang="it-IT" altLang="it-IT" sz="1200">
                <a:solidFill>
                  <a:srgbClr val="FFFFFF"/>
                </a:solidFill>
              </a:rPr>
              <a:pPr>
                <a:spcBef>
                  <a:spcPct val="0"/>
                </a:spcBef>
                <a:buFontTx/>
                <a:buNone/>
              </a:pPr>
              <a:t>73</a:t>
            </a:fld>
            <a:endParaRPr lang="it-IT" altLang="it-IT" sz="1200">
              <a:solidFill>
                <a:srgbClr val="FFFFFF"/>
              </a:solidFill>
            </a:endParaRPr>
          </a:p>
        </p:txBody>
      </p:sp>
      <p:pic>
        <p:nvPicPr>
          <p:cNvPr id="788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3B12B82-7F00-47E9-98F1-3A90F4536E97}"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7885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bject 2"/>
          <p:cNvSpPr txBox="1">
            <a:spLocks noChangeArrowheads="1"/>
          </p:cNvSpPr>
          <p:nvPr/>
        </p:nvSpPr>
        <p:spPr bwMode="auto">
          <a:xfrm>
            <a:off x="3754438" y="4135438"/>
            <a:ext cx="539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763" defTabSz="442913">
              <a:defRPr>
                <a:solidFill>
                  <a:schemeClr val="tx1"/>
                </a:solidFill>
                <a:latin typeface="Arial" panose="020B0604020202020204" pitchFamily="34" charset="0"/>
                <a:cs typeface="Arial" panose="020B0604020202020204" pitchFamily="34" charset="0"/>
              </a:defRPr>
            </a:lvl1pPr>
            <a:lvl2pPr marL="742950" indent="-285750" defTabSz="442913">
              <a:defRPr>
                <a:solidFill>
                  <a:schemeClr val="tx1"/>
                </a:solidFill>
                <a:latin typeface="Arial" panose="020B0604020202020204" pitchFamily="34" charset="0"/>
                <a:cs typeface="Arial" panose="020B0604020202020204" pitchFamily="34" charset="0"/>
              </a:defRPr>
            </a:lvl2pPr>
            <a:lvl3pPr marL="1143000" indent="-228600" defTabSz="442913">
              <a:defRPr>
                <a:solidFill>
                  <a:schemeClr val="tx1"/>
                </a:solidFill>
                <a:latin typeface="Arial" panose="020B0604020202020204" pitchFamily="34" charset="0"/>
                <a:cs typeface="Arial" panose="020B0604020202020204" pitchFamily="34" charset="0"/>
              </a:defRPr>
            </a:lvl3pPr>
            <a:lvl4pPr marL="1600200" indent="-228600" defTabSz="442913">
              <a:defRPr>
                <a:solidFill>
                  <a:schemeClr val="tx1"/>
                </a:solidFill>
                <a:latin typeface="Arial" panose="020B0604020202020204" pitchFamily="34" charset="0"/>
                <a:cs typeface="Arial" panose="020B0604020202020204" pitchFamily="34" charset="0"/>
              </a:defRPr>
            </a:lvl4pPr>
            <a:lvl5pPr marL="2057400" indent="-228600" defTabSz="442913">
              <a:defRPr>
                <a:solidFill>
                  <a:schemeClr val="tx1"/>
                </a:solidFill>
                <a:latin typeface="Arial" panose="020B0604020202020204" pitchFamily="34" charset="0"/>
                <a:cs typeface="Arial" panose="020B0604020202020204" pitchFamily="34" charset="0"/>
              </a:defRPr>
            </a:lvl5pPr>
            <a:lvl6pPr marL="25146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sz="500">
                <a:solidFill>
                  <a:srgbClr val="000000"/>
                </a:solidFill>
              </a:rPr>
              <a:t>7</a:t>
            </a:r>
          </a:p>
        </p:txBody>
      </p:sp>
      <p:pic>
        <p:nvPicPr>
          <p:cNvPr id="79875"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468313" y="2565400"/>
          <a:ext cx="8567736" cy="3455989"/>
        </p:xfrm>
        <a:graphic>
          <a:graphicData uri="http://schemas.openxmlformats.org/drawingml/2006/table">
            <a:tbl>
              <a:tblPr firstRow="1" firstCol="1" lastRow="1" lastCol="1" bandRow="1" bandCol="1">
                <a:tableStyleId>{5C22544A-7EE6-4342-B048-85BDC9FD1C3A}</a:tableStyleId>
              </a:tblPr>
              <a:tblGrid>
                <a:gridCol w="2272107"/>
                <a:gridCol w="1108599"/>
                <a:gridCol w="1853659"/>
                <a:gridCol w="1113333"/>
                <a:gridCol w="1108599"/>
                <a:gridCol w="1111439"/>
              </a:tblGrid>
              <a:tr h="436997">
                <a:tc gridSpan="2">
                  <a:txBody>
                    <a:bodyPr/>
                    <a:lstStyle/>
                    <a:p>
                      <a:pPr>
                        <a:spcAft>
                          <a:spcPts val="0"/>
                        </a:spcAft>
                      </a:pPr>
                      <a:r>
                        <a:rPr lang="it-IT" sz="1400" b="0" dirty="0">
                          <a:solidFill>
                            <a:schemeClr val="bg1"/>
                          </a:solidFill>
                          <a:effectLst/>
                        </a:rPr>
                        <a:t> </a:t>
                      </a:r>
                      <a:endParaRPr lang="it-IT" sz="1400" b="0" dirty="0">
                        <a:solidFill>
                          <a:schemeClr val="bg1"/>
                        </a:solidFill>
                        <a:effectLst/>
                        <a:latin typeface="Calibri"/>
                        <a:ea typeface="Calibri"/>
                        <a:cs typeface="Times New Roman"/>
                      </a:endParaRPr>
                    </a:p>
                  </a:txBody>
                  <a:tcPr marL="0" marR="0" marT="0" marB="0">
                    <a:solidFill>
                      <a:schemeClr val="tx1">
                        <a:lumMod val="85000"/>
                      </a:schemeClr>
                    </a:solidFill>
                  </a:tcPr>
                </a:tc>
                <a:tc hMerge="1">
                  <a:txBody>
                    <a:bodyPr/>
                    <a:lstStyle/>
                    <a:p>
                      <a:endParaRPr lang="it-IT"/>
                    </a:p>
                  </a:txBody>
                  <a:tcPr/>
                </a:tc>
                <a:tc>
                  <a:txBody>
                    <a:bodyPr/>
                    <a:lstStyle/>
                    <a:p>
                      <a:pPr marL="38735">
                        <a:spcBef>
                          <a:spcPts val="170"/>
                        </a:spcBef>
                        <a:spcAft>
                          <a:spcPts val="0"/>
                        </a:spcAft>
                      </a:pPr>
                      <a:r>
                        <a:rPr lang="en-US" sz="1400" b="0" spc="-5">
                          <a:solidFill>
                            <a:schemeClr val="bg1"/>
                          </a:solidFill>
                          <a:effectLst/>
                        </a:rPr>
                        <a:t>Importo</a:t>
                      </a:r>
                      <a:r>
                        <a:rPr lang="en-US" sz="1400" b="0" spc="-130">
                          <a:solidFill>
                            <a:schemeClr val="bg1"/>
                          </a:solidFill>
                          <a:effectLst/>
                        </a:rPr>
                        <a:t> </a:t>
                      </a:r>
                      <a:r>
                        <a:rPr lang="en-US" sz="1400" b="0" spc="-5">
                          <a:solidFill>
                            <a:schemeClr val="bg1"/>
                          </a:solidFill>
                          <a:effectLst/>
                        </a:rPr>
                        <a:t>mensile</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38735">
                        <a:spcBef>
                          <a:spcPts val="170"/>
                        </a:spcBef>
                        <a:spcAft>
                          <a:spcPts val="0"/>
                        </a:spcAft>
                      </a:pPr>
                      <a:r>
                        <a:rPr lang="en-US" sz="1400" b="0">
                          <a:solidFill>
                            <a:schemeClr val="bg1"/>
                          </a:solidFill>
                          <a:effectLst/>
                        </a:rPr>
                        <a:t>12</a:t>
                      </a:r>
                      <a:r>
                        <a:rPr lang="en-US" sz="1400" b="0" spc="-35">
                          <a:solidFill>
                            <a:schemeClr val="bg1"/>
                          </a:solidFill>
                          <a:effectLst/>
                        </a:rPr>
                        <a:t> </a:t>
                      </a:r>
                      <a:r>
                        <a:rPr lang="en-US" sz="1400" b="0" spc="-20">
                          <a:solidFill>
                            <a:schemeClr val="bg1"/>
                          </a:solidFill>
                          <a:effectLst/>
                        </a:rPr>
                        <a:t>mesi</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38735">
                        <a:spcBef>
                          <a:spcPts val="170"/>
                        </a:spcBef>
                        <a:spcAft>
                          <a:spcPts val="0"/>
                        </a:spcAft>
                      </a:pPr>
                      <a:r>
                        <a:rPr lang="en-US" sz="1400" b="0" spc="-20">
                          <a:solidFill>
                            <a:schemeClr val="bg1"/>
                          </a:solidFill>
                          <a:effectLst/>
                        </a:rPr>
                        <a:t>24</a:t>
                      </a:r>
                      <a:r>
                        <a:rPr lang="en-US" sz="1400" b="0" spc="-25">
                          <a:solidFill>
                            <a:schemeClr val="bg1"/>
                          </a:solidFill>
                          <a:effectLst/>
                        </a:rPr>
                        <a:t> </a:t>
                      </a:r>
                      <a:r>
                        <a:rPr lang="en-US" sz="1400" b="0" spc="-15">
                          <a:solidFill>
                            <a:schemeClr val="bg1"/>
                          </a:solidFill>
                          <a:effectLst/>
                        </a:rPr>
                        <a:t>mesi</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38735">
                        <a:spcBef>
                          <a:spcPts val="170"/>
                        </a:spcBef>
                        <a:spcAft>
                          <a:spcPts val="0"/>
                        </a:spcAft>
                      </a:pPr>
                      <a:r>
                        <a:rPr lang="en-US" sz="1400" b="0">
                          <a:solidFill>
                            <a:schemeClr val="bg1"/>
                          </a:solidFill>
                          <a:effectLst/>
                        </a:rPr>
                        <a:t>36</a:t>
                      </a:r>
                      <a:r>
                        <a:rPr lang="en-US" sz="1400" b="0" spc="-35">
                          <a:solidFill>
                            <a:schemeClr val="bg1"/>
                          </a:solidFill>
                          <a:effectLst/>
                        </a:rPr>
                        <a:t> </a:t>
                      </a:r>
                      <a:r>
                        <a:rPr lang="en-US" sz="1400" b="0" spc="-20">
                          <a:solidFill>
                            <a:schemeClr val="bg1"/>
                          </a:solidFill>
                          <a:effectLst/>
                        </a:rPr>
                        <a:t>mesi</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r>
              <a:tr h="426629">
                <a:tc>
                  <a:txBody>
                    <a:bodyPr/>
                    <a:lstStyle/>
                    <a:p>
                      <a:pPr marL="38735">
                        <a:spcBef>
                          <a:spcPts val="145"/>
                        </a:spcBef>
                        <a:spcAft>
                          <a:spcPts val="0"/>
                        </a:spcAft>
                      </a:pPr>
                      <a:r>
                        <a:rPr lang="en-US" sz="1400" b="0" spc="-5">
                          <a:solidFill>
                            <a:schemeClr val="bg1"/>
                          </a:solidFill>
                          <a:effectLst/>
                        </a:rPr>
                        <a:t>Massimale</a:t>
                      </a:r>
                      <a:r>
                        <a:rPr lang="en-US" sz="1400" b="0" spc="-90">
                          <a:solidFill>
                            <a:schemeClr val="bg1"/>
                          </a:solidFill>
                          <a:effectLst/>
                        </a:rPr>
                        <a:t> </a:t>
                      </a:r>
                      <a:r>
                        <a:rPr lang="en-US" sz="1400" b="0">
                          <a:solidFill>
                            <a:schemeClr val="bg1"/>
                          </a:solidFill>
                          <a:effectLst/>
                        </a:rPr>
                        <a:t>lordo</a:t>
                      </a:r>
                      <a:r>
                        <a:rPr lang="en-US" sz="1400" b="0" spc="-80">
                          <a:solidFill>
                            <a:schemeClr val="bg1"/>
                          </a:solidFill>
                          <a:effectLst/>
                        </a:rPr>
                        <a:t> </a:t>
                      </a:r>
                      <a:r>
                        <a:rPr lang="en-US" sz="1400" b="0" spc="-5">
                          <a:solidFill>
                            <a:schemeClr val="bg1"/>
                          </a:solidFill>
                          <a:effectLst/>
                        </a:rPr>
                        <a:t>CIG</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35890">
                        <a:spcBef>
                          <a:spcPts val="145"/>
                        </a:spcBef>
                        <a:spcAft>
                          <a:spcPts val="0"/>
                        </a:spcAft>
                      </a:pPr>
                      <a:r>
                        <a:rPr lang="en-US" sz="1400" b="0" spc="-5">
                          <a:solidFill>
                            <a:schemeClr val="bg1"/>
                          </a:solidFill>
                          <a:effectLst/>
                        </a:rPr>
                        <a:t>1.167,91</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spcAft>
                          <a:spcPts val="0"/>
                        </a:spcAft>
                      </a:pPr>
                      <a:r>
                        <a:rPr lang="en-US" sz="1400" b="0">
                          <a:solidFill>
                            <a:schemeClr val="bg1"/>
                          </a:solidFill>
                          <a:effectLst/>
                        </a:rPr>
                        <a:t> </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spcAft>
                          <a:spcPts val="0"/>
                        </a:spcAft>
                      </a:pPr>
                      <a:r>
                        <a:rPr lang="en-US" sz="1400" b="0">
                          <a:solidFill>
                            <a:schemeClr val="bg1"/>
                          </a:solidFill>
                          <a:effectLst/>
                        </a:rPr>
                        <a:t> </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spcAft>
                          <a:spcPts val="0"/>
                        </a:spcAft>
                      </a:pPr>
                      <a:r>
                        <a:rPr lang="en-US" sz="1400" b="0">
                          <a:solidFill>
                            <a:schemeClr val="bg1"/>
                          </a:solidFill>
                          <a:effectLst/>
                        </a:rPr>
                        <a:t> </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spcAft>
                          <a:spcPts val="0"/>
                        </a:spcAft>
                      </a:pPr>
                      <a:r>
                        <a:rPr lang="en-US" sz="1400" b="0">
                          <a:solidFill>
                            <a:schemeClr val="bg1"/>
                          </a:solidFill>
                          <a:effectLst/>
                        </a:rPr>
                        <a:t> </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r>
              <a:tr h="434036">
                <a:tc>
                  <a:txBody>
                    <a:bodyPr/>
                    <a:lstStyle/>
                    <a:p>
                      <a:pPr marL="38735">
                        <a:spcBef>
                          <a:spcPts val="170"/>
                        </a:spcBef>
                        <a:spcAft>
                          <a:spcPts val="0"/>
                        </a:spcAft>
                      </a:pPr>
                      <a:r>
                        <a:rPr lang="en-US" sz="1400" b="0" spc="-5">
                          <a:solidFill>
                            <a:schemeClr val="bg1"/>
                          </a:solidFill>
                          <a:effectLst/>
                        </a:rPr>
                        <a:t>Massimale</a:t>
                      </a:r>
                      <a:r>
                        <a:rPr lang="en-US" sz="1400" b="0" spc="-120">
                          <a:solidFill>
                            <a:schemeClr val="bg1"/>
                          </a:solidFill>
                          <a:effectLst/>
                        </a:rPr>
                        <a:t> </a:t>
                      </a:r>
                      <a:r>
                        <a:rPr lang="en-US" sz="1400" b="0" spc="-15">
                          <a:solidFill>
                            <a:schemeClr val="bg1"/>
                          </a:solidFill>
                          <a:effectLst/>
                        </a:rPr>
                        <a:t>netto</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35890">
                        <a:spcBef>
                          <a:spcPts val="170"/>
                        </a:spcBef>
                        <a:spcAft>
                          <a:spcPts val="0"/>
                        </a:spcAft>
                      </a:pPr>
                      <a:r>
                        <a:rPr lang="en-US" sz="1400" b="0" spc="-5">
                          <a:solidFill>
                            <a:schemeClr val="bg1"/>
                          </a:solidFill>
                          <a:effectLst/>
                        </a:rPr>
                        <a:t>1.099,70</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spcAft>
                          <a:spcPts val="0"/>
                        </a:spcAft>
                      </a:pPr>
                      <a:r>
                        <a:rPr lang="en-US" sz="1400" b="0">
                          <a:solidFill>
                            <a:schemeClr val="bg1"/>
                          </a:solidFill>
                          <a:effectLst/>
                        </a:rPr>
                        <a:t> </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spcAft>
                          <a:spcPts val="0"/>
                        </a:spcAft>
                      </a:pPr>
                      <a:r>
                        <a:rPr lang="en-US" sz="1400" b="0">
                          <a:solidFill>
                            <a:schemeClr val="bg1"/>
                          </a:solidFill>
                          <a:effectLst/>
                        </a:rPr>
                        <a:t> </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spcAft>
                          <a:spcPts val="0"/>
                        </a:spcAft>
                      </a:pPr>
                      <a:r>
                        <a:rPr lang="en-US" sz="1400" b="0">
                          <a:solidFill>
                            <a:schemeClr val="bg1"/>
                          </a:solidFill>
                          <a:effectLst/>
                        </a:rPr>
                        <a:t> </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spcAft>
                          <a:spcPts val="0"/>
                        </a:spcAft>
                      </a:pPr>
                      <a:r>
                        <a:rPr lang="en-US" sz="1400" b="0">
                          <a:solidFill>
                            <a:schemeClr val="bg1"/>
                          </a:solidFill>
                          <a:effectLst/>
                        </a:rPr>
                        <a:t> </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r>
              <a:tr h="426629">
                <a:tc>
                  <a:txBody>
                    <a:bodyPr/>
                    <a:lstStyle/>
                    <a:p>
                      <a:pPr marL="38735">
                        <a:spcBef>
                          <a:spcPts val="145"/>
                        </a:spcBef>
                        <a:spcAft>
                          <a:spcPts val="0"/>
                        </a:spcAft>
                      </a:pPr>
                      <a:r>
                        <a:rPr lang="en-US" sz="1400" b="0" spc="-5">
                          <a:solidFill>
                            <a:schemeClr val="bg1"/>
                          </a:solidFill>
                          <a:effectLst/>
                        </a:rPr>
                        <a:t>Industria</a:t>
                      </a:r>
                      <a:r>
                        <a:rPr lang="en-US" sz="1400" b="0" spc="-35">
                          <a:solidFill>
                            <a:schemeClr val="bg1"/>
                          </a:solidFill>
                          <a:effectLst/>
                        </a:rPr>
                        <a:t> </a:t>
                      </a:r>
                      <a:r>
                        <a:rPr lang="en-US" sz="1400" b="0" spc="-15">
                          <a:solidFill>
                            <a:schemeClr val="bg1"/>
                          </a:solidFill>
                          <a:effectLst/>
                        </a:rPr>
                        <a:t>fino</a:t>
                      </a:r>
                      <a:r>
                        <a:rPr lang="en-US" sz="1400" b="0" spc="-35">
                          <a:solidFill>
                            <a:schemeClr val="bg1"/>
                          </a:solidFill>
                          <a:effectLst/>
                        </a:rPr>
                        <a:t> </a:t>
                      </a:r>
                      <a:r>
                        <a:rPr lang="en-US" sz="1400" b="0">
                          <a:solidFill>
                            <a:schemeClr val="bg1"/>
                          </a:solidFill>
                          <a:effectLst/>
                        </a:rPr>
                        <a:t>a</a:t>
                      </a:r>
                      <a:r>
                        <a:rPr lang="en-US" sz="1400" b="0" spc="-50">
                          <a:solidFill>
                            <a:schemeClr val="bg1"/>
                          </a:solidFill>
                          <a:effectLst/>
                        </a:rPr>
                        <a:t> </a:t>
                      </a:r>
                      <a:r>
                        <a:rPr lang="en-US" sz="1400" b="0">
                          <a:solidFill>
                            <a:schemeClr val="bg1"/>
                          </a:solidFill>
                          <a:effectLst/>
                        </a:rPr>
                        <a:t>50</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R="635" algn="ctr">
                        <a:spcBef>
                          <a:spcPts val="145"/>
                        </a:spcBef>
                        <a:spcAft>
                          <a:spcPts val="0"/>
                        </a:spcAft>
                      </a:pPr>
                      <a:r>
                        <a:rPr lang="en-US" sz="1400" b="0" spc="-20">
                          <a:solidFill>
                            <a:schemeClr val="bg1"/>
                          </a:solidFill>
                          <a:effectLst/>
                        </a:rPr>
                        <a:t>4%</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905" algn="ctr">
                        <a:spcBef>
                          <a:spcPts val="145"/>
                        </a:spcBef>
                        <a:spcAft>
                          <a:spcPts val="0"/>
                        </a:spcAft>
                      </a:pPr>
                      <a:r>
                        <a:rPr lang="en-US" sz="1400" b="0">
                          <a:solidFill>
                            <a:schemeClr val="bg1"/>
                          </a:solidFill>
                          <a:effectLst/>
                        </a:rPr>
                        <a:t>43,99</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84785">
                        <a:spcBef>
                          <a:spcPts val="145"/>
                        </a:spcBef>
                        <a:spcAft>
                          <a:spcPts val="0"/>
                        </a:spcAft>
                      </a:pPr>
                      <a:r>
                        <a:rPr lang="en-US" sz="1400" b="0" spc="-5">
                          <a:solidFill>
                            <a:schemeClr val="bg1"/>
                          </a:solidFill>
                          <a:effectLst/>
                        </a:rPr>
                        <a:t>527,86</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R="635" algn="ctr">
                        <a:spcBef>
                          <a:spcPts val="145"/>
                        </a:spcBef>
                        <a:spcAft>
                          <a:spcPts val="0"/>
                        </a:spcAft>
                      </a:pPr>
                      <a:r>
                        <a:rPr lang="en-US" sz="1400" b="0">
                          <a:solidFill>
                            <a:schemeClr val="bg1"/>
                          </a:solidFill>
                          <a:effectLst/>
                        </a:rPr>
                        <a:t>-</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lgn="ctr">
                        <a:spcBef>
                          <a:spcPts val="145"/>
                        </a:spcBef>
                        <a:spcAft>
                          <a:spcPts val="0"/>
                        </a:spcAft>
                      </a:pPr>
                      <a:r>
                        <a:rPr lang="en-US" sz="1400" b="0">
                          <a:solidFill>
                            <a:schemeClr val="bg1"/>
                          </a:solidFill>
                          <a:effectLst/>
                        </a:rPr>
                        <a:t>-</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r>
              <a:tr h="434036">
                <a:tc>
                  <a:txBody>
                    <a:bodyPr/>
                    <a:lstStyle/>
                    <a:p>
                      <a:pPr marL="38735">
                        <a:spcBef>
                          <a:spcPts val="170"/>
                        </a:spcBef>
                        <a:spcAft>
                          <a:spcPts val="0"/>
                        </a:spcAft>
                      </a:pPr>
                      <a:r>
                        <a:rPr lang="en-US" sz="1400" b="0" spc="-5" dirty="0" err="1">
                          <a:solidFill>
                            <a:schemeClr val="bg1"/>
                          </a:solidFill>
                          <a:effectLst/>
                        </a:rPr>
                        <a:t>Industria</a:t>
                      </a:r>
                      <a:r>
                        <a:rPr lang="en-US" sz="1400" b="0" spc="-30" dirty="0">
                          <a:solidFill>
                            <a:schemeClr val="bg1"/>
                          </a:solidFill>
                          <a:effectLst/>
                        </a:rPr>
                        <a:t> </a:t>
                      </a:r>
                      <a:r>
                        <a:rPr lang="en-US" sz="1400" b="0" spc="-15" dirty="0" err="1">
                          <a:solidFill>
                            <a:schemeClr val="bg1"/>
                          </a:solidFill>
                          <a:effectLst/>
                        </a:rPr>
                        <a:t>più</a:t>
                      </a:r>
                      <a:r>
                        <a:rPr lang="en-US" sz="1400" b="0" spc="-30" dirty="0">
                          <a:solidFill>
                            <a:schemeClr val="bg1"/>
                          </a:solidFill>
                          <a:effectLst/>
                        </a:rPr>
                        <a:t> </a:t>
                      </a:r>
                      <a:r>
                        <a:rPr lang="en-US" sz="1400" b="0" spc="-15" dirty="0">
                          <a:solidFill>
                            <a:schemeClr val="bg1"/>
                          </a:solidFill>
                          <a:effectLst/>
                        </a:rPr>
                        <a:t>di</a:t>
                      </a:r>
                      <a:r>
                        <a:rPr lang="en-US" sz="1400" b="0" spc="-30" dirty="0">
                          <a:solidFill>
                            <a:schemeClr val="bg1"/>
                          </a:solidFill>
                          <a:effectLst/>
                        </a:rPr>
                        <a:t> </a:t>
                      </a:r>
                      <a:r>
                        <a:rPr lang="en-US" sz="1400" b="0" dirty="0">
                          <a:solidFill>
                            <a:schemeClr val="bg1"/>
                          </a:solidFill>
                          <a:effectLst/>
                        </a:rPr>
                        <a:t>50</a:t>
                      </a:r>
                      <a:endParaRPr lang="it-IT" sz="1400" b="0" dirty="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R="635" algn="ctr">
                        <a:spcBef>
                          <a:spcPts val="170"/>
                        </a:spcBef>
                        <a:spcAft>
                          <a:spcPts val="0"/>
                        </a:spcAft>
                      </a:pPr>
                      <a:r>
                        <a:rPr lang="en-US" sz="1400" b="0" spc="-20">
                          <a:solidFill>
                            <a:schemeClr val="bg1"/>
                          </a:solidFill>
                          <a:effectLst/>
                        </a:rPr>
                        <a:t>8%</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905" algn="ctr">
                        <a:spcBef>
                          <a:spcPts val="170"/>
                        </a:spcBef>
                        <a:spcAft>
                          <a:spcPts val="0"/>
                        </a:spcAft>
                      </a:pPr>
                      <a:r>
                        <a:rPr lang="en-US" sz="1400" b="0">
                          <a:solidFill>
                            <a:schemeClr val="bg1"/>
                          </a:solidFill>
                          <a:effectLst/>
                        </a:rPr>
                        <a:t>87,98</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35890">
                        <a:spcBef>
                          <a:spcPts val="170"/>
                        </a:spcBef>
                        <a:spcAft>
                          <a:spcPts val="0"/>
                        </a:spcAft>
                      </a:pPr>
                      <a:r>
                        <a:rPr lang="en-US" sz="1400" b="0" spc="-5">
                          <a:solidFill>
                            <a:schemeClr val="bg1"/>
                          </a:solidFill>
                          <a:effectLst/>
                        </a:rPr>
                        <a:t>1.055,72</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R="1270" algn="ctr">
                        <a:spcBef>
                          <a:spcPts val="170"/>
                        </a:spcBef>
                        <a:spcAft>
                          <a:spcPts val="0"/>
                        </a:spcAft>
                      </a:pPr>
                      <a:r>
                        <a:rPr lang="en-US" sz="1400" b="0">
                          <a:solidFill>
                            <a:schemeClr val="bg1"/>
                          </a:solidFill>
                          <a:effectLst/>
                        </a:rPr>
                        <a:t>-</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lgn="ctr">
                        <a:spcBef>
                          <a:spcPts val="170"/>
                        </a:spcBef>
                        <a:spcAft>
                          <a:spcPts val="0"/>
                        </a:spcAft>
                      </a:pPr>
                      <a:r>
                        <a:rPr lang="en-US" sz="1400" b="0">
                          <a:solidFill>
                            <a:schemeClr val="bg1"/>
                          </a:solidFill>
                          <a:effectLst/>
                        </a:rPr>
                        <a:t>-</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r>
              <a:tr h="426629">
                <a:tc>
                  <a:txBody>
                    <a:bodyPr/>
                    <a:lstStyle/>
                    <a:p>
                      <a:pPr marL="38735">
                        <a:lnSpc>
                          <a:spcPts val="1210"/>
                        </a:lnSpc>
                        <a:spcBef>
                          <a:spcPts val="170"/>
                        </a:spcBef>
                        <a:spcAft>
                          <a:spcPts val="0"/>
                        </a:spcAft>
                      </a:pPr>
                      <a:r>
                        <a:rPr lang="en-US" sz="1400" b="0" spc="-5" dirty="0" err="1">
                          <a:solidFill>
                            <a:schemeClr val="bg1"/>
                          </a:solidFill>
                          <a:effectLst/>
                        </a:rPr>
                        <a:t>Edilizia</a:t>
                      </a:r>
                      <a:r>
                        <a:rPr lang="en-US" sz="1400" b="0" spc="-40" dirty="0">
                          <a:solidFill>
                            <a:schemeClr val="bg1"/>
                          </a:solidFill>
                          <a:effectLst/>
                        </a:rPr>
                        <a:t> </a:t>
                      </a:r>
                      <a:r>
                        <a:rPr lang="en-US" sz="1400" b="0" dirty="0">
                          <a:solidFill>
                            <a:schemeClr val="bg1"/>
                          </a:solidFill>
                          <a:effectLst/>
                        </a:rPr>
                        <a:t>e</a:t>
                      </a:r>
                      <a:r>
                        <a:rPr lang="en-US" sz="1400" b="0" spc="-50" dirty="0">
                          <a:solidFill>
                            <a:schemeClr val="bg1"/>
                          </a:solidFill>
                          <a:effectLst/>
                        </a:rPr>
                        <a:t> </a:t>
                      </a:r>
                      <a:r>
                        <a:rPr lang="en-US" sz="1400" b="0" spc="-15" dirty="0" err="1">
                          <a:solidFill>
                            <a:schemeClr val="bg1"/>
                          </a:solidFill>
                          <a:effectLst/>
                        </a:rPr>
                        <a:t>lapidei</a:t>
                      </a:r>
                      <a:endParaRPr lang="it-IT" sz="1400" b="0" dirty="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algn="ctr">
                        <a:lnSpc>
                          <a:spcPts val="1210"/>
                        </a:lnSpc>
                        <a:spcBef>
                          <a:spcPts val="170"/>
                        </a:spcBef>
                        <a:spcAft>
                          <a:spcPts val="0"/>
                        </a:spcAft>
                      </a:pPr>
                      <a:r>
                        <a:rPr lang="en-US" sz="1400" b="0" spc="-20" dirty="0">
                          <a:solidFill>
                            <a:schemeClr val="bg1"/>
                          </a:solidFill>
                          <a:effectLst/>
                        </a:rPr>
                        <a:t>5%</a:t>
                      </a:r>
                      <a:endParaRPr lang="it-IT" sz="1400" b="0" dirty="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2540" algn="ctr">
                        <a:lnSpc>
                          <a:spcPts val="1210"/>
                        </a:lnSpc>
                        <a:spcBef>
                          <a:spcPts val="170"/>
                        </a:spcBef>
                        <a:spcAft>
                          <a:spcPts val="0"/>
                        </a:spcAft>
                      </a:pPr>
                      <a:r>
                        <a:rPr lang="en-US" sz="1400" b="0">
                          <a:solidFill>
                            <a:schemeClr val="bg1"/>
                          </a:solidFill>
                          <a:effectLst/>
                        </a:rPr>
                        <a:t>54,99</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84785">
                        <a:lnSpc>
                          <a:spcPts val="1210"/>
                        </a:lnSpc>
                        <a:spcBef>
                          <a:spcPts val="170"/>
                        </a:spcBef>
                        <a:spcAft>
                          <a:spcPts val="0"/>
                        </a:spcAft>
                      </a:pPr>
                      <a:r>
                        <a:rPr lang="en-US" sz="1400" b="0" spc="-5">
                          <a:solidFill>
                            <a:schemeClr val="bg1"/>
                          </a:solidFill>
                          <a:effectLst/>
                        </a:rPr>
                        <a:t>659,82</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R="635" algn="ctr">
                        <a:lnSpc>
                          <a:spcPts val="1210"/>
                        </a:lnSpc>
                        <a:spcBef>
                          <a:spcPts val="170"/>
                        </a:spcBef>
                        <a:spcAft>
                          <a:spcPts val="0"/>
                        </a:spcAft>
                      </a:pPr>
                      <a:r>
                        <a:rPr lang="en-US" sz="1400" b="0">
                          <a:solidFill>
                            <a:schemeClr val="bg1"/>
                          </a:solidFill>
                          <a:effectLst/>
                        </a:rPr>
                        <a:t>-</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635" algn="ctr">
                        <a:lnSpc>
                          <a:spcPts val="1210"/>
                        </a:lnSpc>
                        <a:spcBef>
                          <a:spcPts val="170"/>
                        </a:spcBef>
                        <a:spcAft>
                          <a:spcPts val="0"/>
                        </a:spcAft>
                      </a:pPr>
                      <a:r>
                        <a:rPr lang="en-US" sz="1400" b="0">
                          <a:solidFill>
                            <a:schemeClr val="bg1"/>
                          </a:solidFill>
                          <a:effectLst/>
                        </a:rPr>
                        <a:t>-</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r>
              <a:tr h="434036">
                <a:tc>
                  <a:txBody>
                    <a:bodyPr/>
                    <a:lstStyle/>
                    <a:p>
                      <a:pPr marL="38735">
                        <a:spcBef>
                          <a:spcPts val="170"/>
                        </a:spcBef>
                        <a:spcAft>
                          <a:spcPts val="0"/>
                        </a:spcAft>
                      </a:pPr>
                      <a:r>
                        <a:rPr lang="en-US" sz="1400" b="0" spc="-5">
                          <a:solidFill>
                            <a:schemeClr val="bg1"/>
                          </a:solidFill>
                          <a:effectLst/>
                        </a:rPr>
                        <a:t>CIGS</a:t>
                      </a:r>
                      <a:r>
                        <a:rPr lang="en-US" sz="1400" b="0" spc="-35">
                          <a:solidFill>
                            <a:schemeClr val="bg1"/>
                          </a:solidFill>
                          <a:effectLst/>
                        </a:rPr>
                        <a:t> </a:t>
                      </a:r>
                      <a:r>
                        <a:rPr lang="en-US" sz="1400" b="0">
                          <a:solidFill>
                            <a:schemeClr val="bg1"/>
                          </a:solidFill>
                          <a:effectLst/>
                        </a:rPr>
                        <a:t>fino</a:t>
                      </a:r>
                      <a:r>
                        <a:rPr lang="en-US" sz="1400" b="0" spc="-50">
                          <a:solidFill>
                            <a:schemeClr val="bg1"/>
                          </a:solidFill>
                          <a:effectLst/>
                        </a:rPr>
                        <a:t> </a:t>
                      </a:r>
                      <a:r>
                        <a:rPr lang="en-US" sz="1400" b="0">
                          <a:solidFill>
                            <a:schemeClr val="bg1"/>
                          </a:solidFill>
                          <a:effectLst/>
                        </a:rPr>
                        <a:t>a</a:t>
                      </a:r>
                      <a:r>
                        <a:rPr lang="en-US" sz="1400" b="0" spc="-25">
                          <a:solidFill>
                            <a:schemeClr val="bg1"/>
                          </a:solidFill>
                          <a:effectLst/>
                        </a:rPr>
                        <a:t> </a:t>
                      </a:r>
                      <a:r>
                        <a:rPr lang="en-US" sz="1400" b="0">
                          <a:solidFill>
                            <a:schemeClr val="bg1"/>
                          </a:solidFill>
                          <a:effectLst/>
                        </a:rPr>
                        <a:t>50</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R="635" algn="ctr">
                        <a:spcBef>
                          <a:spcPts val="170"/>
                        </a:spcBef>
                        <a:spcAft>
                          <a:spcPts val="0"/>
                        </a:spcAft>
                      </a:pPr>
                      <a:r>
                        <a:rPr lang="en-US" sz="1400" b="0" spc="-20">
                          <a:solidFill>
                            <a:schemeClr val="bg1"/>
                          </a:solidFill>
                          <a:effectLst/>
                        </a:rPr>
                        <a:t>3%</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905" algn="ctr">
                        <a:spcBef>
                          <a:spcPts val="170"/>
                        </a:spcBef>
                        <a:spcAft>
                          <a:spcPts val="0"/>
                        </a:spcAft>
                      </a:pPr>
                      <a:r>
                        <a:rPr lang="en-US" sz="1400" b="0">
                          <a:solidFill>
                            <a:schemeClr val="bg1"/>
                          </a:solidFill>
                          <a:effectLst/>
                        </a:rPr>
                        <a:t>32,99</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84785">
                        <a:spcBef>
                          <a:spcPts val="170"/>
                        </a:spcBef>
                        <a:spcAft>
                          <a:spcPts val="0"/>
                        </a:spcAft>
                      </a:pPr>
                      <a:r>
                        <a:rPr lang="en-US" sz="1400" b="0" spc="-5">
                          <a:solidFill>
                            <a:schemeClr val="bg1"/>
                          </a:solidFill>
                          <a:effectLst/>
                        </a:rPr>
                        <a:t>395,89</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84785">
                        <a:spcBef>
                          <a:spcPts val="170"/>
                        </a:spcBef>
                        <a:spcAft>
                          <a:spcPts val="0"/>
                        </a:spcAft>
                      </a:pPr>
                      <a:r>
                        <a:rPr lang="en-US" sz="1400" b="0" spc="-15">
                          <a:solidFill>
                            <a:schemeClr val="bg1"/>
                          </a:solidFill>
                          <a:effectLst/>
                        </a:rPr>
                        <a:t>791,79</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36525">
                        <a:spcBef>
                          <a:spcPts val="170"/>
                        </a:spcBef>
                        <a:spcAft>
                          <a:spcPts val="0"/>
                        </a:spcAft>
                      </a:pPr>
                      <a:r>
                        <a:rPr lang="en-US" sz="1400" b="0" spc="-5">
                          <a:solidFill>
                            <a:schemeClr val="bg1"/>
                          </a:solidFill>
                          <a:effectLst/>
                        </a:rPr>
                        <a:t>1.187,68</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r>
              <a:tr h="436997">
                <a:tc>
                  <a:txBody>
                    <a:bodyPr/>
                    <a:lstStyle/>
                    <a:p>
                      <a:pPr marL="38735">
                        <a:spcBef>
                          <a:spcPts val="170"/>
                        </a:spcBef>
                        <a:spcAft>
                          <a:spcPts val="0"/>
                        </a:spcAft>
                      </a:pPr>
                      <a:r>
                        <a:rPr lang="en-US" sz="1400" b="0" spc="-5">
                          <a:solidFill>
                            <a:schemeClr val="bg1"/>
                          </a:solidFill>
                          <a:effectLst/>
                        </a:rPr>
                        <a:t>CIGS</a:t>
                      </a:r>
                      <a:r>
                        <a:rPr lang="en-US" sz="1400" b="0" spc="-35">
                          <a:solidFill>
                            <a:schemeClr val="bg1"/>
                          </a:solidFill>
                          <a:effectLst/>
                        </a:rPr>
                        <a:t> </a:t>
                      </a:r>
                      <a:r>
                        <a:rPr lang="en-US" sz="1400" b="0">
                          <a:solidFill>
                            <a:schemeClr val="bg1"/>
                          </a:solidFill>
                          <a:effectLst/>
                        </a:rPr>
                        <a:t>più</a:t>
                      </a:r>
                      <a:r>
                        <a:rPr lang="en-US" sz="1400" b="0" spc="-45">
                          <a:solidFill>
                            <a:schemeClr val="bg1"/>
                          </a:solidFill>
                          <a:effectLst/>
                        </a:rPr>
                        <a:t> </a:t>
                      </a:r>
                      <a:r>
                        <a:rPr lang="en-US" sz="1400" b="0">
                          <a:solidFill>
                            <a:schemeClr val="bg1"/>
                          </a:solidFill>
                          <a:effectLst/>
                        </a:rPr>
                        <a:t>di</a:t>
                      </a:r>
                      <a:r>
                        <a:rPr lang="en-US" sz="1400" b="0" spc="-55">
                          <a:solidFill>
                            <a:schemeClr val="bg1"/>
                          </a:solidFill>
                          <a:effectLst/>
                        </a:rPr>
                        <a:t> </a:t>
                      </a:r>
                      <a:r>
                        <a:rPr lang="en-US" sz="1400" b="0">
                          <a:solidFill>
                            <a:schemeClr val="bg1"/>
                          </a:solidFill>
                          <a:effectLst/>
                        </a:rPr>
                        <a:t>50</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205740">
                        <a:spcBef>
                          <a:spcPts val="170"/>
                        </a:spcBef>
                        <a:spcAft>
                          <a:spcPts val="0"/>
                        </a:spcAft>
                      </a:pPr>
                      <a:r>
                        <a:rPr lang="en-US" sz="1400" b="0" spc="-5">
                          <a:solidFill>
                            <a:schemeClr val="bg1"/>
                          </a:solidFill>
                          <a:effectLst/>
                        </a:rPr>
                        <a:t>4,50%</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905" algn="ctr">
                        <a:spcBef>
                          <a:spcPts val="170"/>
                        </a:spcBef>
                        <a:spcAft>
                          <a:spcPts val="0"/>
                        </a:spcAft>
                      </a:pPr>
                      <a:r>
                        <a:rPr lang="en-US" sz="1400" b="0">
                          <a:solidFill>
                            <a:schemeClr val="bg1"/>
                          </a:solidFill>
                          <a:effectLst/>
                        </a:rPr>
                        <a:t>49,49</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84785">
                        <a:spcBef>
                          <a:spcPts val="170"/>
                        </a:spcBef>
                        <a:spcAft>
                          <a:spcPts val="0"/>
                        </a:spcAft>
                      </a:pPr>
                      <a:r>
                        <a:rPr lang="en-US" sz="1400" b="0" spc="-5">
                          <a:solidFill>
                            <a:schemeClr val="bg1"/>
                          </a:solidFill>
                          <a:effectLst/>
                        </a:rPr>
                        <a:t>593,84</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36525">
                        <a:spcBef>
                          <a:spcPts val="170"/>
                        </a:spcBef>
                        <a:spcAft>
                          <a:spcPts val="0"/>
                        </a:spcAft>
                      </a:pPr>
                      <a:r>
                        <a:rPr lang="en-US" sz="1400" b="0" spc="-15">
                          <a:solidFill>
                            <a:schemeClr val="bg1"/>
                          </a:solidFill>
                          <a:effectLst/>
                        </a:rPr>
                        <a:t>1.187,68</a:t>
                      </a:r>
                      <a:endParaRPr lang="it-IT" sz="1400" b="0">
                        <a:solidFill>
                          <a:schemeClr val="bg1"/>
                        </a:solidFill>
                        <a:effectLst/>
                        <a:latin typeface="Calibri"/>
                        <a:ea typeface="Calibri"/>
                        <a:cs typeface="Times New Roman"/>
                      </a:endParaRPr>
                    </a:p>
                  </a:txBody>
                  <a:tcPr marL="0" marR="0" marT="0" marB="0">
                    <a:solidFill>
                      <a:schemeClr val="tx1">
                        <a:lumMod val="85000"/>
                      </a:schemeClr>
                    </a:solidFill>
                  </a:tcPr>
                </a:tc>
                <a:tc>
                  <a:txBody>
                    <a:bodyPr/>
                    <a:lstStyle/>
                    <a:p>
                      <a:pPr marL="136525">
                        <a:spcBef>
                          <a:spcPts val="170"/>
                        </a:spcBef>
                        <a:spcAft>
                          <a:spcPts val="0"/>
                        </a:spcAft>
                      </a:pPr>
                      <a:r>
                        <a:rPr lang="en-US" sz="1400" b="0" spc="-5" dirty="0">
                          <a:solidFill>
                            <a:schemeClr val="bg1"/>
                          </a:solidFill>
                          <a:effectLst/>
                        </a:rPr>
                        <a:t>1.781,52</a:t>
                      </a:r>
                      <a:endParaRPr lang="it-IT" sz="1400" b="0" dirty="0">
                        <a:solidFill>
                          <a:schemeClr val="bg1"/>
                        </a:solidFill>
                        <a:effectLst/>
                        <a:latin typeface="Calibri"/>
                        <a:ea typeface="Calibri"/>
                        <a:cs typeface="Times New Roman"/>
                      </a:endParaRPr>
                    </a:p>
                  </a:txBody>
                  <a:tcPr marL="0" marR="0" marT="0" marB="0">
                    <a:solidFill>
                      <a:schemeClr val="tx1">
                        <a:lumMod val="85000"/>
                      </a:schemeClr>
                    </a:solidFill>
                  </a:tcPr>
                </a:tc>
              </a:tr>
            </a:tbl>
          </a:graphicData>
        </a:graphic>
      </p:graphicFrame>
      <p:sp>
        <p:nvSpPr>
          <p:cNvPr id="79941" name="CasellaDiTesto 5"/>
          <p:cNvSpPr txBox="1">
            <a:spLocks noChangeArrowheads="1"/>
          </p:cNvSpPr>
          <p:nvPr/>
        </p:nvSpPr>
        <p:spPr bwMode="auto">
          <a:xfrm>
            <a:off x="1619250" y="1916113"/>
            <a:ext cx="61928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solidFill>
                  <a:srgbClr val="000000"/>
                </a:solidFill>
              </a:rPr>
              <a:t>Costo del contributo addizionale secondo le precedenti regole</a:t>
            </a:r>
          </a:p>
        </p:txBody>
      </p:sp>
      <p:pic>
        <p:nvPicPr>
          <p:cNvPr id="79942"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bject 2"/>
          <p:cNvSpPr txBox="1">
            <a:spLocks noChangeArrowheads="1"/>
          </p:cNvSpPr>
          <p:nvPr/>
        </p:nvSpPr>
        <p:spPr bwMode="auto">
          <a:xfrm>
            <a:off x="3754438" y="4135438"/>
            <a:ext cx="539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763" defTabSz="442913">
              <a:defRPr>
                <a:solidFill>
                  <a:schemeClr val="tx1"/>
                </a:solidFill>
                <a:latin typeface="Arial" panose="020B0604020202020204" pitchFamily="34" charset="0"/>
                <a:cs typeface="Arial" panose="020B0604020202020204" pitchFamily="34" charset="0"/>
              </a:defRPr>
            </a:lvl1pPr>
            <a:lvl2pPr marL="742950" indent="-285750" defTabSz="442913">
              <a:defRPr>
                <a:solidFill>
                  <a:schemeClr val="tx1"/>
                </a:solidFill>
                <a:latin typeface="Arial" panose="020B0604020202020204" pitchFamily="34" charset="0"/>
                <a:cs typeface="Arial" panose="020B0604020202020204" pitchFamily="34" charset="0"/>
              </a:defRPr>
            </a:lvl2pPr>
            <a:lvl3pPr marL="1143000" indent="-228600" defTabSz="442913">
              <a:defRPr>
                <a:solidFill>
                  <a:schemeClr val="tx1"/>
                </a:solidFill>
                <a:latin typeface="Arial" panose="020B0604020202020204" pitchFamily="34" charset="0"/>
                <a:cs typeface="Arial" panose="020B0604020202020204" pitchFamily="34" charset="0"/>
              </a:defRPr>
            </a:lvl3pPr>
            <a:lvl4pPr marL="1600200" indent="-228600" defTabSz="442913">
              <a:defRPr>
                <a:solidFill>
                  <a:schemeClr val="tx1"/>
                </a:solidFill>
                <a:latin typeface="Arial" panose="020B0604020202020204" pitchFamily="34" charset="0"/>
                <a:cs typeface="Arial" panose="020B0604020202020204" pitchFamily="34" charset="0"/>
              </a:defRPr>
            </a:lvl4pPr>
            <a:lvl5pPr marL="2057400" indent="-228600" defTabSz="442913">
              <a:defRPr>
                <a:solidFill>
                  <a:schemeClr val="tx1"/>
                </a:solidFill>
                <a:latin typeface="Arial" panose="020B0604020202020204" pitchFamily="34" charset="0"/>
                <a:cs typeface="Arial" panose="020B0604020202020204" pitchFamily="34" charset="0"/>
              </a:defRPr>
            </a:lvl5pPr>
            <a:lvl6pPr marL="25146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sz="500">
                <a:solidFill>
                  <a:srgbClr val="000000"/>
                </a:solidFill>
              </a:rPr>
              <a:t>7</a:t>
            </a:r>
          </a:p>
        </p:txBody>
      </p:sp>
      <p:pic>
        <p:nvPicPr>
          <p:cNvPr id="81923" name="Immagine 8"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Immagine 7" descr="nuovo-mod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CasellaDiTesto 5"/>
          <p:cNvSpPr txBox="1">
            <a:spLocks noChangeArrowheads="1"/>
          </p:cNvSpPr>
          <p:nvPr/>
        </p:nvSpPr>
        <p:spPr bwMode="auto">
          <a:xfrm>
            <a:off x="1619250" y="1916113"/>
            <a:ext cx="61928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solidFill>
                  <a:srgbClr val="000000"/>
                </a:solidFill>
              </a:rPr>
              <a:t>Costo del contributo addizionale secondo le attuali regole</a:t>
            </a:r>
          </a:p>
        </p:txBody>
      </p:sp>
      <p:graphicFrame>
        <p:nvGraphicFramePr>
          <p:cNvPr id="9" name="Tabella 8"/>
          <p:cNvGraphicFramePr>
            <a:graphicFrameLocks noGrp="1"/>
          </p:cNvGraphicFramePr>
          <p:nvPr/>
        </p:nvGraphicFramePr>
        <p:xfrm>
          <a:off x="684213" y="2852738"/>
          <a:ext cx="7632700" cy="2232026"/>
        </p:xfrm>
        <a:graphic>
          <a:graphicData uri="http://schemas.openxmlformats.org/drawingml/2006/table">
            <a:tbl>
              <a:tblPr/>
              <a:tblGrid>
                <a:gridCol w="2430462"/>
                <a:gridCol w="766763"/>
                <a:gridCol w="1284287"/>
                <a:gridCol w="857250"/>
                <a:gridCol w="1146175"/>
                <a:gridCol w="1147763"/>
              </a:tblGrid>
              <a:tr h="550863">
                <a:tc>
                  <a:txBody>
                    <a:bodyPr/>
                    <a:lstStyle>
                      <a:lvl1pPr marL="381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100" marR="0" lvl="0" indent="0" algn="l" defTabSz="914400" rtl="0" eaLnBrk="1" fontAlgn="base" latinLnBrk="0" hangingPunct="1">
                        <a:lnSpc>
                          <a:spcPct val="100000"/>
                        </a:lnSpc>
                        <a:spcBef>
                          <a:spcPts val="150"/>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Retribuzione lorda persa</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150"/>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2.500,00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81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100" marR="0" lvl="0" indent="0" algn="l" defTabSz="914400" rtl="0" eaLnBrk="1" fontAlgn="base" latinLnBrk="0" hangingPunct="1">
                        <a:lnSpc>
                          <a:spcPct val="100000"/>
                        </a:lnSpc>
                        <a:spcBef>
                          <a:spcPts val="150"/>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Importo mensile</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81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100" marR="0" lvl="0" indent="0" algn="l" defTabSz="914400" rtl="0" eaLnBrk="1" fontAlgn="base" latinLnBrk="0" hangingPunct="1">
                        <a:lnSpc>
                          <a:spcPct val="100000"/>
                        </a:lnSpc>
                        <a:spcBef>
                          <a:spcPts val="150"/>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12 mesi</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81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100" marR="0" lvl="0" indent="0" algn="l" defTabSz="914400" rtl="0" eaLnBrk="1" fontAlgn="base" latinLnBrk="0" hangingPunct="1">
                        <a:lnSpc>
                          <a:spcPct val="100000"/>
                        </a:lnSpc>
                        <a:spcBef>
                          <a:spcPts val="150"/>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Totale 24 mesi</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81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100" marR="0" lvl="0" indent="0" algn="l" defTabSz="914400" rtl="0" eaLnBrk="1" fontAlgn="base" latinLnBrk="0" hangingPunct="1">
                        <a:lnSpc>
                          <a:spcPct val="100000"/>
                        </a:lnSpc>
                        <a:spcBef>
                          <a:spcPts val="150"/>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Totale 36 mesi</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r>
              <a:tr h="565150">
                <a:tc>
                  <a:txBody>
                    <a:bodyPr/>
                    <a:lstStyle>
                      <a:lvl1pPr marL="381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100" marR="0" lvl="0" indent="0" algn="l" defTabSz="914400" rtl="0" eaLnBrk="1" fontAlgn="base" latinLnBrk="0" hangingPunct="1">
                        <a:lnSpc>
                          <a:spcPct val="100000"/>
                        </a:lnSpc>
                        <a:spcBef>
                          <a:spcPts val="175"/>
                        </a:spcBef>
                        <a:spcAft>
                          <a:spcPct val="0"/>
                        </a:spcAft>
                        <a:buClrTx/>
                        <a:buSzTx/>
                        <a:buFontTx/>
                        <a:buNone/>
                        <a:tabLst/>
                      </a:pPr>
                      <a:r>
                        <a:rPr kumimoji="0" lang="it-IT"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Fino a 52 settimane di CIG/CIGS</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9%</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71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71438" marR="0" lvl="0" indent="0" algn="l" defTabSz="914400" rtl="0" eaLnBrk="1" fontAlgn="base" latinLnBrk="0" hangingPunct="1">
                        <a:lnSpc>
                          <a:spcPct val="100000"/>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225,00</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71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71438" marR="0" lvl="0" indent="0" algn="l" defTabSz="914400" rtl="0" eaLnBrk="1" fontAlgn="base" latinLnBrk="0" hangingPunct="1">
                        <a:lnSpc>
                          <a:spcPct val="100000"/>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2.700,00</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75"/>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555625">
                <a:tc>
                  <a:txBody>
                    <a:bodyPr/>
                    <a:lstStyle>
                      <a:lvl1pPr marL="381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100" marR="0" lvl="0" indent="0" algn="l" defTabSz="914400" rtl="0" eaLnBrk="1" fontAlgn="base" latinLnBrk="0" hangingPunct="1">
                        <a:lnSpc>
                          <a:spcPct val="100000"/>
                        </a:lnSpc>
                        <a:spcBef>
                          <a:spcPts val="175"/>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Dalla 53^ alla 104^ settimana</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1714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1450" marR="0" lvl="0" indent="0" algn="l" defTabSz="914400" rtl="0" eaLnBrk="1" fontAlgn="base" latinLnBrk="0" hangingPunct="1">
                        <a:lnSpc>
                          <a:spcPct val="100000"/>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12%</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71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71438" marR="0" lvl="0" indent="0" algn="l" defTabSz="914400" rtl="0" eaLnBrk="1" fontAlgn="base" latinLnBrk="0" hangingPunct="1">
                        <a:lnSpc>
                          <a:spcPct val="100000"/>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300,00</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71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71438" marR="0" lvl="0" indent="0" algn="l" defTabSz="914400" rtl="0" eaLnBrk="1" fontAlgn="base" latinLnBrk="0" hangingPunct="1">
                        <a:lnSpc>
                          <a:spcPct val="100000"/>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3.600,00</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175"/>
                        </a:spcBef>
                        <a:spcAft>
                          <a:spcPct val="0"/>
                        </a:spcAft>
                        <a:buClrTx/>
                        <a:buSzTx/>
                        <a:buFontTx/>
                        <a:buNone/>
                        <a:tabLst/>
                      </a:pPr>
                      <a:r>
                        <a:rPr kumimoji="0" lang="en-US" sz="1400" b="0"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6.300,00</a:t>
                      </a:r>
                      <a:endParaRPr kumimoji="0" lang="it-IT" sz="14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75"/>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r>
              <a:tr h="560388">
                <a:tc>
                  <a:txBody>
                    <a:bodyPr/>
                    <a:lstStyle>
                      <a:lvl1pPr marL="381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100" marR="0" lvl="0" indent="0" algn="l" defTabSz="914400" rtl="0" eaLnBrk="1" fontAlgn="base" latinLnBrk="0" hangingPunct="1">
                        <a:lnSpc>
                          <a:spcPct val="100000"/>
                        </a:lnSpc>
                        <a:spcBef>
                          <a:spcPts val="175"/>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Dalla 105^ settimana in poi</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1714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1450" marR="0" lvl="0" indent="0" algn="l" defTabSz="914400" rtl="0" eaLnBrk="1" fontAlgn="base" latinLnBrk="0" hangingPunct="1">
                        <a:lnSpc>
                          <a:spcPct val="100000"/>
                        </a:lnSpc>
                        <a:spcBef>
                          <a:spcPts val="175"/>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15%</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71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71438" marR="0" lvl="0" indent="0" algn="l" defTabSz="914400" rtl="0" eaLnBrk="1" fontAlgn="base" latinLnBrk="0" hangingPunct="1">
                        <a:lnSpc>
                          <a:spcPct val="100000"/>
                        </a:lnSpc>
                        <a:spcBef>
                          <a:spcPts val="175"/>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375,00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71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71438" marR="0" lvl="0" indent="0" algn="l" defTabSz="914400" rtl="0" eaLnBrk="1" fontAlgn="base" latinLnBrk="0" hangingPunct="1">
                        <a:lnSpc>
                          <a:spcPct val="100000"/>
                        </a:lnSpc>
                        <a:spcBef>
                          <a:spcPts val="175"/>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4.500,00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75"/>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175"/>
                        </a:spcBef>
                        <a:spcAft>
                          <a:spcPct val="0"/>
                        </a:spcAft>
                        <a:buClrTx/>
                        <a:buSzTx/>
                        <a:buFontTx/>
                        <a:buNone/>
                        <a:tabLst/>
                      </a:pPr>
                      <a:r>
                        <a:rPr kumimoji="0" lang="en-US" sz="1400" b="1" i="0" u="none" strike="noStrike" cap="none" normalizeH="0" baseline="0" smtClean="0">
                          <a:ln>
                            <a:noFill/>
                          </a:ln>
                          <a:solidFill>
                            <a:schemeClr val="bg1"/>
                          </a:solidFill>
                          <a:effectLst/>
                          <a:latin typeface="Calibri" panose="020F0502020204030204" pitchFamily="34" charset="0"/>
                          <a:cs typeface="Arial" panose="020B0604020202020204" pitchFamily="34" charset="0"/>
                        </a:rPr>
                        <a:t>10.800,00</a:t>
                      </a:r>
                      <a:endParaRPr kumimoji="0" lang="it-IT" sz="14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pic>
        <p:nvPicPr>
          <p:cNvPr id="81963"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Contribuzione addizionale (art.5)</a:t>
            </a:r>
          </a:p>
          <a:p>
            <a:pPr algn="just" eaLnBrk="1" hangingPunct="1">
              <a:defRPr/>
            </a:pPr>
            <a:endParaRPr lang="it-IT" altLang="it-IT" sz="2000" b="1" i="1" dirty="0" smtClean="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Per quanto concerne la regolamentazione degli adempimenti connessi al versamento del contributo addizionale, il nuovo regime introdotto dal D.lgs. n. 148/2015, comporta, come è noto, interventi di particolare rilevanza sull’assetto del sistema di dichiarazione contributiva </a:t>
            </a:r>
            <a:r>
              <a:rPr lang="it-IT" altLang="it-IT" sz="2000" dirty="0" err="1">
                <a:solidFill>
                  <a:schemeClr val="bg1"/>
                </a:solidFill>
              </a:rPr>
              <a:t>UniEmens</a:t>
            </a:r>
            <a:r>
              <a:rPr lang="it-IT" altLang="it-IT" sz="2000" dirty="0" smtClean="0">
                <a:solidFill>
                  <a:schemeClr val="bg1"/>
                </a:solidFill>
              </a:rPr>
              <a:t>.</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endParaRPr lang="it-IT" altLang="it-IT" sz="2000" dirty="0" smtClean="0">
              <a:solidFill>
                <a:schemeClr val="bg1"/>
              </a:solidFill>
            </a:endParaRPr>
          </a:p>
          <a:p>
            <a:pPr marL="342900" indent="-342900" algn="just" eaLnBrk="1" hangingPunct="1">
              <a:buFont typeface="Arial" panose="020B0604020202020204" pitchFamily="34" charset="0"/>
              <a:buChar char="•"/>
              <a:defRPr/>
            </a:pPr>
            <a:r>
              <a:rPr lang="it-IT" altLang="it-IT" sz="2000" dirty="0" smtClean="0">
                <a:solidFill>
                  <a:schemeClr val="bg1"/>
                </a:solidFill>
              </a:rPr>
              <a:t>In </a:t>
            </a:r>
            <a:r>
              <a:rPr lang="it-IT" altLang="it-IT" sz="2000" dirty="0">
                <a:solidFill>
                  <a:schemeClr val="bg1"/>
                </a:solidFill>
              </a:rPr>
              <a:t>relazione ai predetti profili di complessità ed allo scopo di ridurre l’impatto sui sistemi di rilevazione e contabilizzazione delle aziende, dei necessari adeguamenti, </a:t>
            </a:r>
            <a:r>
              <a:rPr lang="it-IT" altLang="it-IT" sz="2000" b="1" dirty="0" smtClean="0">
                <a:solidFill>
                  <a:schemeClr val="bg1"/>
                </a:solidFill>
              </a:rPr>
              <a:t>saranno successivamente </a:t>
            </a:r>
            <a:r>
              <a:rPr lang="it-IT" altLang="it-IT" sz="2000" b="1" dirty="0">
                <a:solidFill>
                  <a:schemeClr val="bg1"/>
                </a:solidFill>
              </a:rPr>
              <a:t>emanate specifiche istruzioni</a:t>
            </a:r>
            <a:r>
              <a:rPr lang="it-IT" altLang="it-IT" sz="2000" dirty="0">
                <a:solidFill>
                  <a:schemeClr val="bg1"/>
                </a:solidFill>
              </a:rPr>
              <a:t> finalizzate a favorire la corretta gestione degli adempimenti informativi e contributivi.</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839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642C69-1A03-41E8-ABB8-EFC5BCCC4D52}" type="slidenum">
              <a:rPr lang="it-IT" altLang="it-IT" sz="1200">
                <a:solidFill>
                  <a:srgbClr val="FFFFFF"/>
                </a:solidFill>
              </a:rPr>
              <a:pPr>
                <a:spcBef>
                  <a:spcPct val="0"/>
                </a:spcBef>
                <a:buFontTx/>
                <a:buNone/>
              </a:pPr>
              <a:t>76</a:t>
            </a:fld>
            <a:endParaRPr lang="it-IT" altLang="it-IT" sz="1200">
              <a:solidFill>
                <a:srgbClr val="FFFFFF"/>
              </a:solidFill>
            </a:endParaRPr>
          </a:p>
        </p:txBody>
      </p:sp>
      <p:pic>
        <p:nvPicPr>
          <p:cNvPr id="8397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2AED9E6A-0EDF-4F20-8DF4-7C507EC1F2D6}"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443663" y="2133600"/>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a:solidFill>
                  <a:prstClr val="black"/>
                </a:solidFill>
              </a:rPr>
              <a:t>Messaggio INPS 24 del 05/01/16</a:t>
            </a:r>
          </a:p>
        </p:txBody>
      </p:sp>
      <p:sp>
        <p:nvSpPr>
          <p:cNvPr id="3" name="Freccia in giù 2"/>
          <p:cNvSpPr/>
          <p:nvPr/>
        </p:nvSpPr>
        <p:spPr>
          <a:xfrm>
            <a:off x="3970338" y="4129088"/>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8397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Contribuzione figurativa (art.6)</a:t>
            </a:r>
          </a:p>
          <a:p>
            <a:pPr algn="just"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Viene confermato che </a:t>
            </a:r>
            <a:r>
              <a:rPr lang="it-IT" altLang="it-IT" sz="2000" b="1" dirty="0">
                <a:solidFill>
                  <a:schemeClr val="bg1"/>
                </a:solidFill>
              </a:rPr>
              <a:t>i periodi di sospensione o riduzione </a:t>
            </a:r>
            <a:r>
              <a:rPr lang="it-IT" altLang="it-IT" sz="2000" dirty="0">
                <a:solidFill>
                  <a:schemeClr val="bg1"/>
                </a:solidFill>
              </a:rPr>
              <a:t>dell’orario di lavoro per i quali </a:t>
            </a:r>
            <a:r>
              <a:rPr lang="it-IT" altLang="it-IT" sz="2000" b="1" dirty="0">
                <a:solidFill>
                  <a:schemeClr val="bg1"/>
                </a:solidFill>
              </a:rPr>
              <a:t>è ammessa l’integrazione </a:t>
            </a:r>
            <a:r>
              <a:rPr lang="it-IT" altLang="it-IT" sz="2000" dirty="0">
                <a:solidFill>
                  <a:schemeClr val="bg1"/>
                </a:solidFill>
              </a:rPr>
              <a:t>salariale </a:t>
            </a:r>
            <a:r>
              <a:rPr lang="it-IT" altLang="it-IT" sz="2000" b="1" dirty="0">
                <a:solidFill>
                  <a:schemeClr val="bg1"/>
                </a:solidFill>
              </a:rPr>
              <a:t>danno diritto all’accredito della contribuzione figurativa </a:t>
            </a:r>
            <a:r>
              <a:rPr lang="it-IT" altLang="it-IT" sz="2000" dirty="0">
                <a:solidFill>
                  <a:schemeClr val="bg1"/>
                </a:solidFill>
              </a:rPr>
              <a:t>e sono riconosciuti utili per il conseguimento del diritto alla pensione anticipata o di vecchiaia e per la relativa misura. Per detti periodi la contribuzione figurativa </a:t>
            </a:r>
            <a:r>
              <a:rPr lang="it-IT" altLang="it-IT" sz="2000" u="sng" dirty="0">
                <a:solidFill>
                  <a:schemeClr val="bg1"/>
                </a:solidFill>
              </a:rPr>
              <a:t>si calcola sulla base della retribuzione globale cui si riferisce l’integrazione salariale.</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849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40CF78-7FFE-4E13-AAF9-B3B698C7C5D2}" type="slidenum">
              <a:rPr lang="it-IT" altLang="it-IT" sz="1200">
                <a:solidFill>
                  <a:srgbClr val="FFFFFF"/>
                </a:solidFill>
              </a:rPr>
              <a:pPr>
                <a:spcBef>
                  <a:spcPct val="0"/>
                </a:spcBef>
                <a:buFontTx/>
                <a:buNone/>
              </a:pPr>
              <a:t>77</a:t>
            </a:fld>
            <a:endParaRPr lang="it-IT" altLang="it-IT" sz="1200">
              <a:solidFill>
                <a:srgbClr val="FFFFFF"/>
              </a:solidFill>
            </a:endParaRPr>
          </a:p>
        </p:txBody>
      </p:sp>
      <p:pic>
        <p:nvPicPr>
          <p:cNvPr id="8499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A10A75D-E2BA-4207-9F91-F69C7EB45682}"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8500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Modalità </a:t>
            </a:r>
            <a:r>
              <a:rPr lang="it-IT" altLang="it-IT" sz="2000" b="1" i="1" dirty="0">
                <a:solidFill>
                  <a:schemeClr val="bg1"/>
                </a:solidFill>
              </a:rPr>
              <a:t>di erogazione e termine per i conguagli e il rimborso delle prestazioni (art. 7</a:t>
            </a:r>
            <a:r>
              <a:rPr lang="it-IT" altLang="it-IT" sz="2000" b="1" i="1" dirty="0" smtClean="0">
                <a:solidFill>
                  <a:schemeClr val="bg1"/>
                </a:solidFill>
              </a:rPr>
              <a:t>)</a:t>
            </a:r>
          </a:p>
          <a:p>
            <a:pPr eaLnBrk="1" hangingPunct="1">
              <a:defRPr/>
            </a:pPr>
            <a:endParaRPr lang="it-IT" altLang="it-IT" sz="2000" b="1" i="1" dirty="0" smtClean="0">
              <a:solidFill>
                <a:schemeClr val="bg1"/>
              </a:solidFill>
            </a:endParaRPr>
          </a:p>
          <a:p>
            <a:pPr algn="just" eaLnBrk="1" hangingPunct="1">
              <a:defRPr/>
            </a:pPr>
            <a:r>
              <a:rPr lang="it-IT" altLang="it-IT" sz="2000" b="1" dirty="0">
                <a:solidFill>
                  <a:schemeClr val="bg1"/>
                </a:solidFill>
              </a:rPr>
              <a:t>Per i trattamenti di integrazione salariale richiesti a decorrere dal 24 settembre 2015 </a:t>
            </a:r>
            <a:r>
              <a:rPr lang="it-IT" altLang="it-IT" sz="2000" dirty="0">
                <a:solidFill>
                  <a:schemeClr val="bg1"/>
                </a:solidFill>
              </a:rPr>
              <a:t>o, se richiesti antecedentemente, non ancora conclusi entro tale data, </a:t>
            </a:r>
            <a:r>
              <a:rPr lang="it-IT" altLang="it-IT" sz="2000" b="1" dirty="0" smtClean="0">
                <a:solidFill>
                  <a:schemeClr val="bg1"/>
                </a:solidFill>
              </a:rPr>
              <a:t>il conguaglio o la richiesta di rimborso </a:t>
            </a:r>
            <a:r>
              <a:rPr lang="it-IT" altLang="it-IT" sz="2000" dirty="0" smtClean="0">
                <a:solidFill>
                  <a:schemeClr val="bg1"/>
                </a:solidFill>
              </a:rPr>
              <a:t>dovranno </a:t>
            </a:r>
            <a:r>
              <a:rPr lang="it-IT" altLang="it-IT" sz="2000" dirty="0">
                <a:solidFill>
                  <a:schemeClr val="bg1"/>
                </a:solidFill>
              </a:rPr>
              <a:t>essere effettuati a cura del datore di lavoro, </a:t>
            </a:r>
            <a:r>
              <a:rPr lang="it-IT" altLang="it-IT" sz="2000" b="1" dirty="0" smtClean="0">
                <a:solidFill>
                  <a:schemeClr val="bg1"/>
                </a:solidFill>
              </a:rPr>
              <a:t>a </a:t>
            </a:r>
            <a:r>
              <a:rPr lang="it-IT" altLang="it-IT" sz="2000" b="1" dirty="0">
                <a:solidFill>
                  <a:schemeClr val="bg1"/>
                </a:solidFill>
              </a:rPr>
              <a:t>pena di decadenza, entro 6 mesi:</a:t>
            </a:r>
          </a:p>
          <a:p>
            <a:pPr algn="just" eaLnBrk="1" hangingPunct="1">
              <a:defRPr/>
            </a:pPr>
            <a:r>
              <a:rPr lang="it-IT" altLang="it-IT" sz="2000" dirty="0">
                <a:solidFill>
                  <a:schemeClr val="bg1"/>
                </a:solidFill>
              </a:rPr>
              <a:t>•	dalla fine del periodo di paga in corso alla scadenza del termine di durata della concessione o</a:t>
            </a:r>
          </a:p>
          <a:p>
            <a:pPr algn="just" eaLnBrk="1" hangingPunct="1">
              <a:defRPr/>
            </a:pPr>
            <a:r>
              <a:rPr lang="it-IT" altLang="it-IT" sz="2000" dirty="0">
                <a:solidFill>
                  <a:schemeClr val="bg1"/>
                </a:solidFill>
              </a:rPr>
              <a:t>•	dalla data del provvedimento di concessione se successivo, entro il quale sono ammessi il conguaglio o la richiesta di rimborso.</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860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513289-2899-4967-832D-60A119CE3CE5}" type="slidenum">
              <a:rPr lang="it-IT" altLang="it-IT" sz="1200">
                <a:solidFill>
                  <a:srgbClr val="FFFFFF"/>
                </a:solidFill>
              </a:rPr>
              <a:pPr>
                <a:spcBef>
                  <a:spcPct val="0"/>
                </a:spcBef>
                <a:buFontTx/>
                <a:buNone/>
              </a:pPr>
              <a:t>78</a:t>
            </a:fld>
            <a:endParaRPr lang="it-IT" altLang="it-IT" sz="1200">
              <a:solidFill>
                <a:srgbClr val="FFFFFF"/>
              </a:solidFill>
            </a:endParaRPr>
          </a:p>
        </p:txBody>
      </p:sp>
      <p:pic>
        <p:nvPicPr>
          <p:cNvPr id="8602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859E648C-5F50-4CCF-A66E-E15BDBC87100}"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8602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Modalità </a:t>
            </a:r>
            <a:r>
              <a:rPr lang="it-IT" altLang="it-IT" sz="2000" b="1" i="1" dirty="0">
                <a:solidFill>
                  <a:schemeClr val="bg1"/>
                </a:solidFill>
              </a:rPr>
              <a:t>di erogazione e termine per i conguagli e il rimborso delle prestazioni (art. 7</a:t>
            </a:r>
            <a:r>
              <a:rPr lang="it-IT" altLang="it-IT" sz="2000" b="1" i="1" dirty="0" smtClean="0">
                <a:solidFill>
                  <a:schemeClr val="bg1"/>
                </a:solidFill>
              </a:rPr>
              <a:t>)</a:t>
            </a:r>
          </a:p>
          <a:p>
            <a:pPr eaLnBrk="1" hangingPunct="1">
              <a:defRPr/>
            </a:pPr>
            <a:endParaRPr lang="it-IT" altLang="it-IT" sz="2000" b="1" i="1" dirty="0" smtClean="0">
              <a:solidFill>
                <a:schemeClr val="bg1"/>
              </a:solidFill>
            </a:endParaRPr>
          </a:p>
          <a:p>
            <a:pPr algn="just" eaLnBrk="1" hangingPunct="1">
              <a:defRPr/>
            </a:pPr>
            <a:r>
              <a:rPr lang="it-IT" altLang="it-IT" sz="2000" b="1" dirty="0" smtClean="0">
                <a:solidFill>
                  <a:schemeClr val="bg1"/>
                </a:solidFill>
              </a:rPr>
              <a:t> </a:t>
            </a:r>
            <a:endParaRPr lang="it-IT" altLang="it-IT" sz="2000" dirty="0">
              <a:solidFill>
                <a:schemeClr val="bg1"/>
              </a:solidFill>
            </a:endParaRP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870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B27A3B-F730-43C7-A774-3B4099DF6EEF}" type="slidenum">
              <a:rPr lang="it-IT" altLang="it-IT" sz="1200">
                <a:solidFill>
                  <a:srgbClr val="FFFFFF"/>
                </a:solidFill>
              </a:rPr>
              <a:pPr>
                <a:spcBef>
                  <a:spcPct val="0"/>
                </a:spcBef>
                <a:buFontTx/>
                <a:buNone/>
              </a:pPr>
              <a:t>79</a:t>
            </a:fld>
            <a:endParaRPr lang="it-IT" altLang="it-IT" sz="1200">
              <a:solidFill>
                <a:srgbClr val="FFFFFF"/>
              </a:solidFill>
            </a:endParaRPr>
          </a:p>
        </p:txBody>
      </p:sp>
      <p:pic>
        <p:nvPicPr>
          <p:cNvPr id="8704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D6C24672-3D7F-4E15-88F0-A3D09E6258E2}"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Rettangolo arrotondato 2"/>
          <p:cNvSpPr/>
          <p:nvPr/>
        </p:nvSpPr>
        <p:spPr>
          <a:xfrm>
            <a:off x="1116013" y="3429000"/>
            <a:ext cx="6911975" cy="15843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Si tratta di un termine perentorio che, un volta scaduto, determina l’impossibilità per l’azienda di effettuare il recupero, nemmeno tramite flussi di regolarizzazione.</a:t>
            </a:r>
          </a:p>
        </p:txBody>
      </p:sp>
      <p:pic>
        <p:nvPicPr>
          <p:cNvPr id="8704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endParaRPr lang="it-IT" altLang="it-IT" sz="2000" b="1" u="sng" dirty="0" smtClean="0">
              <a:solidFill>
                <a:srgbClr val="0070C0"/>
              </a:solidFill>
            </a:endParaRPr>
          </a:p>
          <a:p>
            <a:pPr eaLnBrk="1" hangingPunct="1">
              <a:buFont typeface="Arial" charset="0"/>
              <a:buNone/>
              <a:defRPr/>
            </a:pPr>
            <a:r>
              <a:rPr lang="it-IT" altLang="it-IT" sz="2200" b="1" u="sng" dirty="0" smtClean="0">
                <a:solidFill>
                  <a:srgbClr val="0070C0"/>
                </a:solidFill>
              </a:rPr>
              <a:t>La previsione</a:t>
            </a:r>
          </a:p>
          <a:p>
            <a:pPr eaLnBrk="1" hangingPunct="1">
              <a:buFont typeface="Arial" charset="0"/>
              <a:buNone/>
              <a:defRPr/>
            </a:pPr>
            <a:endParaRPr lang="it-IT" altLang="it-IT" sz="2000" b="1" dirty="0" smtClean="0">
              <a:solidFill>
                <a:schemeClr val="bg1"/>
              </a:solidFill>
            </a:endParaRPr>
          </a:p>
          <a:p>
            <a:pPr algn="just" eaLnBrk="1" hangingPunct="1">
              <a:buFont typeface="Arial" charset="0"/>
              <a:buNone/>
              <a:defRPr/>
            </a:pPr>
            <a:r>
              <a:rPr lang="it-IT" altLang="it-IT" sz="2000" dirty="0" smtClean="0">
                <a:solidFill>
                  <a:schemeClr val="bg1"/>
                </a:solidFill>
              </a:rPr>
              <a:t>L'</a:t>
            </a:r>
            <a:r>
              <a:rPr lang="it-IT" altLang="it-IT" sz="2000" b="1" dirty="0" smtClean="0">
                <a:solidFill>
                  <a:schemeClr val="bg1"/>
                </a:solidFill>
              </a:rPr>
              <a:t>art. </a:t>
            </a:r>
            <a:r>
              <a:rPr lang="it-IT" altLang="it-IT" sz="2000" b="1" dirty="0">
                <a:solidFill>
                  <a:schemeClr val="bg1"/>
                </a:solidFill>
              </a:rPr>
              <a:t>26 </a:t>
            </a:r>
            <a:r>
              <a:rPr lang="it-IT" altLang="it-IT" sz="2000" b="1" dirty="0" smtClean="0">
                <a:solidFill>
                  <a:schemeClr val="bg1"/>
                </a:solidFill>
              </a:rPr>
              <a:t>D.lgs. n</a:t>
            </a:r>
            <a:r>
              <a:rPr lang="it-IT" altLang="it-IT" sz="2000" b="1" dirty="0">
                <a:solidFill>
                  <a:schemeClr val="bg1"/>
                </a:solidFill>
              </a:rPr>
              <a:t>. </a:t>
            </a:r>
            <a:r>
              <a:rPr lang="it-IT" altLang="it-IT" sz="2000" b="1" dirty="0" smtClean="0">
                <a:solidFill>
                  <a:schemeClr val="bg1"/>
                </a:solidFill>
              </a:rPr>
              <a:t>151/2015 </a:t>
            </a:r>
            <a:r>
              <a:rPr lang="it-IT" altLang="it-IT" sz="2000" dirty="0" smtClean="0">
                <a:solidFill>
                  <a:schemeClr val="bg1"/>
                </a:solidFill>
              </a:rPr>
              <a:t>ha previsto che le </a:t>
            </a:r>
            <a:r>
              <a:rPr lang="it-IT" altLang="it-IT" sz="2000" b="1" dirty="0" smtClean="0">
                <a:solidFill>
                  <a:schemeClr val="bg1"/>
                </a:solidFill>
              </a:rPr>
              <a:t>dimissioni</a:t>
            </a:r>
            <a:r>
              <a:rPr lang="it-IT" altLang="it-IT" sz="2000" dirty="0" smtClean="0">
                <a:solidFill>
                  <a:schemeClr val="bg1"/>
                </a:solidFill>
              </a:rPr>
              <a:t> e la </a:t>
            </a:r>
            <a:r>
              <a:rPr lang="it-IT" altLang="it-IT" sz="2000" b="1" dirty="0" smtClean="0">
                <a:solidFill>
                  <a:schemeClr val="bg1"/>
                </a:solidFill>
              </a:rPr>
              <a:t>risoluzione consensuale </a:t>
            </a:r>
            <a:r>
              <a:rPr lang="it-IT" altLang="it-IT" sz="2000" dirty="0" smtClean="0">
                <a:solidFill>
                  <a:schemeClr val="bg1"/>
                </a:solidFill>
              </a:rPr>
              <a:t>del rapporto di lavoro subordinato siano comunicate dal lavoratore esclusivamente secondo </a:t>
            </a:r>
            <a:r>
              <a:rPr lang="it-IT" altLang="it-IT" sz="2000" b="1" dirty="0" smtClean="0">
                <a:solidFill>
                  <a:schemeClr val="bg1"/>
                </a:solidFill>
              </a:rPr>
              <a:t>modalità telematiche</a:t>
            </a:r>
            <a:r>
              <a:rPr lang="it-IT" altLang="it-IT" sz="2000" dirty="0" smtClean="0">
                <a:solidFill>
                  <a:schemeClr val="bg1"/>
                </a:solidFill>
              </a:rPr>
              <a:t>.</a:t>
            </a:r>
          </a:p>
          <a:p>
            <a:pPr algn="just" eaLnBrk="1" hangingPunct="1">
              <a:buFont typeface="Arial" charset="0"/>
              <a:buNone/>
              <a:defRPr/>
            </a:pPr>
            <a:endParaRPr lang="it-IT" altLang="it-IT" sz="2000" dirty="0" smtClean="0">
              <a:solidFill>
                <a:schemeClr val="bg1"/>
              </a:solidFill>
            </a:endParaRPr>
          </a:p>
          <a:p>
            <a:pPr algn="just" eaLnBrk="1" hangingPunct="1">
              <a:buFont typeface="Arial" charset="0"/>
              <a:buNone/>
              <a:defRPr/>
            </a:pPr>
            <a:r>
              <a:rPr lang="it-IT" altLang="it-IT" sz="2000" b="1" u="dbl" dirty="0" smtClean="0">
                <a:solidFill>
                  <a:schemeClr val="bg1"/>
                </a:solidFill>
              </a:rPr>
              <a:t>A pena di inefficacia</a:t>
            </a:r>
            <a:r>
              <a:rPr lang="it-IT" altLang="it-IT" sz="2000" dirty="0" smtClean="0">
                <a:solidFill>
                  <a:schemeClr val="bg1"/>
                </a:solidFill>
              </a:rPr>
              <a:t>, le dimissioni e la risoluzione consensuale sono effettuate utilizzando </a:t>
            </a:r>
            <a:r>
              <a:rPr lang="it-IT" altLang="it-IT" sz="2000" b="1" dirty="0" smtClean="0">
                <a:solidFill>
                  <a:schemeClr val="bg1"/>
                </a:solidFill>
              </a:rPr>
              <a:t>appositi moduli resi disponibili </a:t>
            </a:r>
            <a:r>
              <a:rPr lang="it-IT" altLang="it-IT" sz="2000" dirty="0" smtClean="0">
                <a:solidFill>
                  <a:schemeClr val="bg1"/>
                </a:solidFill>
              </a:rPr>
              <a:t>dal D.M. LAVORO 15 dicembre 2015.</a:t>
            </a:r>
          </a:p>
        </p:txBody>
      </p:sp>
      <p:sp>
        <p:nvSpPr>
          <p:cNvPr id="112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685F81D-944E-487E-8239-68F989D7F83A}" type="slidenum">
              <a:rPr lang="it-IT" altLang="it-IT" sz="1200">
                <a:solidFill>
                  <a:srgbClr val="FFFFFF"/>
                </a:solidFill>
              </a:rPr>
              <a:pPr>
                <a:spcBef>
                  <a:spcPct val="0"/>
                </a:spcBef>
                <a:buFontTx/>
                <a:buNone/>
              </a:pPr>
              <a:t>8</a:t>
            </a:fld>
            <a:endParaRPr lang="it-IT" altLang="it-IT" sz="1200">
              <a:solidFill>
                <a:srgbClr val="FFFFFF"/>
              </a:solidFill>
            </a:endParaRPr>
          </a:p>
        </p:txBody>
      </p:sp>
      <p:pic>
        <p:nvPicPr>
          <p:cNvPr id="112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8AC46DD-0958-43E9-AB0C-EAB28AA45BC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127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Modalità </a:t>
            </a:r>
            <a:r>
              <a:rPr lang="it-IT" altLang="it-IT" sz="2000" b="1" i="1" dirty="0">
                <a:solidFill>
                  <a:schemeClr val="bg1"/>
                </a:solidFill>
              </a:rPr>
              <a:t>di erogazione e termine per i conguagli e il rimborso delle prestazioni (art. 7</a:t>
            </a:r>
            <a:r>
              <a:rPr lang="it-IT" altLang="it-IT" sz="2000" b="1" i="1" dirty="0" smtClean="0">
                <a:solidFill>
                  <a:schemeClr val="bg1"/>
                </a:solidFill>
              </a:rPr>
              <a:t>)</a:t>
            </a:r>
          </a:p>
          <a:p>
            <a:pPr eaLnBrk="1" hangingPunct="1">
              <a:defRPr/>
            </a:pPr>
            <a:endParaRPr lang="it-IT" altLang="it-IT" sz="2000" b="1" i="1" dirty="0" smtClean="0">
              <a:solidFill>
                <a:schemeClr val="bg1"/>
              </a:solidFill>
            </a:endParaRPr>
          </a:p>
          <a:p>
            <a:pPr algn="just" eaLnBrk="1" hangingPunct="1">
              <a:defRPr/>
            </a:pPr>
            <a:r>
              <a:rPr lang="it-IT" altLang="it-IT" sz="2000" b="1" dirty="0">
                <a:solidFill>
                  <a:schemeClr val="bg1"/>
                </a:solidFill>
              </a:rPr>
              <a:t>Per provvedimento di concessione si intende:</a:t>
            </a:r>
          </a:p>
          <a:p>
            <a:pPr algn="just" eaLnBrk="1" hangingPunct="1">
              <a:defRPr/>
            </a:pPr>
            <a:r>
              <a:rPr lang="it-IT" altLang="it-IT" sz="2000" dirty="0">
                <a:solidFill>
                  <a:schemeClr val="bg1"/>
                </a:solidFill>
              </a:rPr>
              <a:t>•	</a:t>
            </a:r>
            <a:r>
              <a:rPr lang="it-IT" altLang="it-IT" sz="2000" b="1" dirty="0">
                <a:solidFill>
                  <a:schemeClr val="bg1"/>
                </a:solidFill>
              </a:rPr>
              <a:t>nel caso di CIGO </a:t>
            </a:r>
            <a:r>
              <a:rPr lang="it-IT" altLang="it-IT" sz="2000" dirty="0">
                <a:solidFill>
                  <a:schemeClr val="bg1"/>
                </a:solidFill>
              </a:rPr>
              <a:t>la delibera dell’INPS territorialmente competente;</a:t>
            </a:r>
          </a:p>
          <a:p>
            <a:pPr algn="just" eaLnBrk="1" hangingPunct="1">
              <a:defRPr/>
            </a:pPr>
            <a:r>
              <a:rPr lang="it-IT" altLang="it-IT" sz="2000" dirty="0">
                <a:solidFill>
                  <a:schemeClr val="bg1"/>
                </a:solidFill>
              </a:rPr>
              <a:t>•	</a:t>
            </a:r>
            <a:r>
              <a:rPr lang="it-IT" altLang="it-IT" sz="2000" b="1" dirty="0">
                <a:solidFill>
                  <a:schemeClr val="bg1"/>
                </a:solidFill>
              </a:rPr>
              <a:t>nel caso di CIGS </a:t>
            </a:r>
            <a:r>
              <a:rPr lang="it-IT" altLang="it-IT" sz="2000" dirty="0">
                <a:solidFill>
                  <a:schemeClr val="bg1"/>
                </a:solidFill>
              </a:rPr>
              <a:t>il decreto ministeriale di concessione delle integrazioni salariali straordinarie.</a:t>
            </a:r>
          </a:p>
          <a:p>
            <a:pPr algn="just" eaLnBrk="1" hangingPunct="1">
              <a:defRPr/>
            </a:pPr>
            <a:r>
              <a:rPr lang="it-IT" altLang="it-IT" sz="2000" u="sng" dirty="0">
                <a:solidFill>
                  <a:schemeClr val="bg1"/>
                </a:solidFill>
              </a:rPr>
              <a:t>L’INPS sottolinea </a:t>
            </a:r>
            <a:r>
              <a:rPr lang="it-IT" altLang="it-IT" sz="2000" dirty="0">
                <a:solidFill>
                  <a:schemeClr val="bg1"/>
                </a:solidFill>
              </a:rPr>
              <a:t>che ad ogni istanza di CIGO o ad ogni decreto di concessione CIGS/CDS dovrà corrispondere, da parte della sede INPS, un’unica autorizzazione relativa all’intero periodo per ogni unità produttiva interessata.</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880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D1AFD63-B7FA-4F42-AE0F-0ECCAB9D5829}" type="slidenum">
              <a:rPr lang="it-IT" altLang="it-IT" sz="1200">
                <a:solidFill>
                  <a:srgbClr val="FFFFFF"/>
                </a:solidFill>
              </a:rPr>
              <a:pPr>
                <a:spcBef>
                  <a:spcPct val="0"/>
                </a:spcBef>
                <a:buFontTx/>
                <a:buNone/>
              </a:pPr>
              <a:t>80</a:t>
            </a:fld>
            <a:endParaRPr lang="it-IT" altLang="it-IT" sz="1200">
              <a:solidFill>
                <a:srgbClr val="FFFFFF"/>
              </a:solidFill>
            </a:endParaRPr>
          </a:p>
        </p:txBody>
      </p:sp>
      <p:pic>
        <p:nvPicPr>
          <p:cNvPr id="8806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E74A82B2-B6BA-408C-8D4E-FC3CCDC2FF6B}"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8807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Modalità </a:t>
            </a:r>
            <a:r>
              <a:rPr lang="it-IT" altLang="it-IT" sz="2000" b="1" i="1" dirty="0">
                <a:solidFill>
                  <a:schemeClr val="bg1"/>
                </a:solidFill>
              </a:rPr>
              <a:t>di erogazione e termine per i conguagli e il rimborso delle prestazioni (art. 7</a:t>
            </a:r>
            <a:r>
              <a:rPr lang="it-IT" altLang="it-IT" sz="2000" b="1" i="1" dirty="0" smtClean="0">
                <a:solidFill>
                  <a:schemeClr val="bg1"/>
                </a:solidFill>
              </a:rPr>
              <a:t>)</a:t>
            </a:r>
          </a:p>
          <a:p>
            <a:pPr eaLnBrk="1" hangingPunct="1">
              <a:defRPr/>
            </a:pPr>
            <a:endParaRPr lang="it-IT" altLang="it-IT" sz="2000" b="1" i="1" dirty="0" smtClean="0">
              <a:solidFill>
                <a:schemeClr val="bg1"/>
              </a:solidFill>
            </a:endParaRPr>
          </a:p>
          <a:p>
            <a:pPr algn="just" eaLnBrk="1" hangingPunct="1">
              <a:defRPr/>
            </a:pPr>
            <a:r>
              <a:rPr lang="it-IT" altLang="it-IT" sz="2000" b="1" dirty="0">
                <a:solidFill>
                  <a:schemeClr val="bg1"/>
                </a:solidFill>
              </a:rPr>
              <a:t>Esempio 1:</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Periodo autorizzazione CIGO: dal 22/02/2016 al </a:t>
            </a:r>
            <a:r>
              <a:rPr lang="it-IT" altLang="it-IT" sz="2000" dirty="0" smtClean="0">
                <a:solidFill>
                  <a:schemeClr val="bg1"/>
                </a:solidFill>
              </a:rPr>
              <a:t>07/04/2016</a:t>
            </a:r>
          </a:p>
          <a:p>
            <a:pPr algn="just" eaLnBrk="1" hangingPunct="1">
              <a:defRPr/>
            </a:pPr>
            <a:r>
              <a:rPr lang="it-IT" altLang="it-IT" sz="2000" dirty="0" smtClean="0">
                <a:solidFill>
                  <a:schemeClr val="bg1"/>
                </a:solidFill>
              </a:rPr>
              <a:t>data </a:t>
            </a:r>
            <a:r>
              <a:rPr lang="it-IT" altLang="it-IT" sz="2000" dirty="0">
                <a:solidFill>
                  <a:schemeClr val="bg1"/>
                </a:solidFill>
              </a:rPr>
              <a:t>delibera INPS: 15/04/2016</a:t>
            </a:r>
          </a:p>
          <a:p>
            <a:pPr algn="just" eaLnBrk="1" hangingPunct="1">
              <a:defRPr/>
            </a:pPr>
            <a:r>
              <a:rPr lang="it-IT" altLang="it-IT" sz="2000" dirty="0">
                <a:solidFill>
                  <a:schemeClr val="bg1"/>
                </a:solidFill>
              </a:rPr>
              <a:t>termine di decadenza: 31/10/2016</a:t>
            </a:r>
          </a:p>
          <a:p>
            <a:pPr algn="just" eaLnBrk="1" hangingPunct="1">
              <a:defRPr/>
            </a:pPr>
            <a:r>
              <a:rPr lang="it-IT" altLang="it-IT" sz="2000" dirty="0">
                <a:solidFill>
                  <a:schemeClr val="bg1"/>
                </a:solidFill>
              </a:rPr>
              <a:t>ultima denuncia utile per operare il conguaglio: competenza ottobre 2016</a:t>
            </a:r>
          </a:p>
          <a:p>
            <a:pPr algn="just" eaLnBrk="1" hangingPunct="1">
              <a:defRPr/>
            </a:pPr>
            <a:r>
              <a:rPr lang="it-IT" altLang="it-IT" sz="2000" dirty="0">
                <a:solidFill>
                  <a:schemeClr val="bg1"/>
                </a:solidFill>
              </a:rPr>
              <a:t>data decorrenza 6 mesi: 30/04/2016 (fine del periodo di paga in corso alla scadenza del termine di durata della concessione)</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890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6ECFCD-3B8E-4C54-85C5-A98BA4C82F3A}" type="slidenum">
              <a:rPr lang="it-IT" altLang="it-IT" sz="1200">
                <a:solidFill>
                  <a:srgbClr val="FFFFFF"/>
                </a:solidFill>
              </a:rPr>
              <a:pPr>
                <a:spcBef>
                  <a:spcPct val="0"/>
                </a:spcBef>
                <a:buFontTx/>
                <a:buNone/>
              </a:pPr>
              <a:t>81</a:t>
            </a:fld>
            <a:endParaRPr lang="it-IT" altLang="it-IT" sz="1200">
              <a:solidFill>
                <a:srgbClr val="FFFFFF"/>
              </a:solidFill>
            </a:endParaRPr>
          </a:p>
        </p:txBody>
      </p:sp>
      <p:pic>
        <p:nvPicPr>
          <p:cNvPr id="890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40FB385E-1AA6-4D7B-8F88-52B0B6E2E429}"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8909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Modalità </a:t>
            </a:r>
            <a:r>
              <a:rPr lang="it-IT" altLang="it-IT" sz="2000" b="1" i="1" dirty="0">
                <a:solidFill>
                  <a:schemeClr val="bg1"/>
                </a:solidFill>
              </a:rPr>
              <a:t>di erogazione e termine per i conguagli e il rimborso delle prestazioni (art. 7</a:t>
            </a:r>
            <a:r>
              <a:rPr lang="it-IT" altLang="it-IT" sz="2000" b="1" i="1" dirty="0" smtClean="0">
                <a:solidFill>
                  <a:schemeClr val="bg1"/>
                </a:solidFill>
              </a:rPr>
              <a:t>)</a:t>
            </a:r>
          </a:p>
          <a:p>
            <a:pPr eaLnBrk="1" hangingPunct="1">
              <a:defRPr/>
            </a:pPr>
            <a:endParaRPr lang="it-IT" altLang="it-IT" sz="2000" b="1" i="1" dirty="0" smtClean="0">
              <a:solidFill>
                <a:schemeClr val="bg1"/>
              </a:solidFill>
            </a:endParaRPr>
          </a:p>
          <a:p>
            <a:pPr algn="just" eaLnBrk="1" hangingPunct="1">
              <a:defRPr/>
            </a:pPr>
            <a:r>
              <a:rPr lang="it-IT" altLang="it-IT" sz="2000" b="1" dirty="0" smtClean="0">
                <a:solidFill>
                  <a:schemeClr val="bg1"/>
                </a:solidFill>
              </a:rPr>
              <a:t>Esempio </a:t>
            </a:r>
            <a:r>
              <a:rPr lang="it-IT" altLang="it-IT" sz="2000" b="1" dirty="0">
                <a:solidFill>
                  <a:schemeClr val="bg1"/>
                </a:solidFill>
              </a:rPr>
              <a:t>2:</a:t>
            </a:r>
          </a:p>
          <a:p>
            <a:pPr algn="just" eaLnBrk="1" hangingPunct="1">
              <a:defRPr/>
            </a:pPr>
            <a:endParaRPr lang="it-IT" altLang="it-IT" sz="2000" b="1" dirty="0">
              <a:solidFill>
                <a:schemeClr val="bg1"/>
              </a:solidFill>
            </a:endParaRPr>
          </a:p>
          <a:p>
            <a:pPr algn="just" eaLnBrk="1" hangingPunct="1">
              <a:defRPr/>
            </a:pPr>
            <a:r>
              <a:rPr lang="it-IT" altLang="it-IT" sz="2000" dirty="0">
                <a:solidFill>
                  <a:schemeClr val="bg1"/>
                </a:solidFill>
              </a:rPr>
              <a:t>Periodo autorizzazione CIGO: dal 22/02/2016 al 07/04/2016 </a:t>
            </a:r>
            <a:endParaRPr lang="it-IT" altLang="it-IT" sz="2000" dirty="0" smtClean="0">
              <a:solidFill>
                <a:schemeClr val="bg1"/>
              </a:solidFill>
            </a:endParaRPr>
          </a:p>
          <a:p>
            <a:pPr algn="just" eaLnBrk="1" hangingPunct="1">
              <a:defRPr/>
            </a:pPr>
            <a:r>
              <a:rPr lang="it-IT" altLang="it-IT" sz="2000" dirty="0" smtClean="0">
                <a:solidFill>
                  <a:schemeClr val="bg1"/>
                </a:solidFill>
              </a:rPr>
              <a:t>data </a:t>
            </a:r>
            <a:r>
              <a:rPr lang="it-IT" altLang="it-IT" sz="2000" dirty="0">
                <a:solidFill>
                  <a:schemeClr val="bg1"/>
                </a:solidFill>
              </a:rPr>
              <a:t>delibera INPS: 09/05/2016</a:t>
            </a:r>
          </a:p>
          <a:p>
            <a:pPr algn="just" eaLnBrk="1" hangingPunct="1">
              <a:defRPr/>
            </a:pPr>
            <a:r>
              <a:rPr lang="it-IT" altLang="it-IT" sz="2000" dirty="0">
                <a:solidFill>
                  <a:schemeClr val="bg1"/>
                </a:solidFill>
              </a:rPr>
              <a:t>termine di decadenza: 10/11/2016</a:t>
            </a:r>
          </a:p>
          <a:p>
            <a:pPr algn="just" eaLnBrk="1" hangingPunct="1">
              <a:defRPr/>
            </a:pPr>
            <a:r>
              <a:rPr lang="it-IT" altLang="it-IT" sz="2000" dirty="0">
                <a:solidFill>
                  <a:schemeClr val="bg1"/>
                </a:solidFill>
              </a:rPr>
              <a:t>ultima denuncia utile per operare il conguaglio: competenza novembre 2016 data decorrenza 6 mesi: 09/05/2016 (data del provvedimento di concessione)</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901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48E6E4-696E-4367-8CDC-EBCAF3B8ED28}" type="slidenum">
              <a:rPr lang="it-IT" altLang="it-IT" sz="1200">
                <a:solidFill>
                  <a:srgbClr val="FFFFFF"/>
                </a:solidFill>
              </a:rPr>
              <a:pPr>
                <a:spcBef>
                  <a:spcPct val="0"/>
                </a:spcBef>
                <a:buFontTx/>
                <a:buNone/>
              </a:pPr>
              <a:t>82</a:t>
            </a:fld>
            <a:endParaRPr lang="it-IT" altLang="it-IT" sz="1200">
              <a:solidFill>
                <a:srgbClr val="FFFFFF"/>
              </a:solidFill>
            </a:endParaRPr>
          </a:p>
        </p:txBody>
      </p:sp>
      <p:pic>
        <p:nvPicPr>
          <p:cNvPr id="9011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07769FEB-3EE0-474A-80C2-0D233AB27CEC}"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9012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Modalità </a:t>
            </a:r>
            <a:r>
              <a:rPr lang="it-IT" altLang="it-IT" sz="2000" b="1" i="1" dirty="0">
                <a:solidFill>
                  <a:schemeClr val="bg1"/>
                </a:solidFill>
              </a:rPr>
              <a:t>di erogazione e termine per i conguagli e il rimborso delle prestazioni (art. 7</a:t>
            </a:r>
            <a:r>
              <a:rPr lang="it-IT" altLang="it-IT" sz="2000" b="1" i="1" dirty="0" smtClean="0">
                <a:solidFill>
                  <a:schemeClr val="bg1"/>
                </a:solidFill>
              </a:rPr>
              <a:t>)</a:t>
            </a:r>
          </a:p>
          <a:p>
            <a:pPr eaLnBrk="1" hangingPunct="1">
              <a:defRPr/>
            </a:pPr>
            <a:endParaRPr lang="it-IT" altLang="it-IT" sz="2000" b="1" i="1" dirty="0" smtClean="0">
              <a:solidFill>
                <a:schemeClr val="bg1"/>
              </a:solidFill>
            </a:endParaRPr>
          </a:p>
          <a:p>
            <a:pPr algn="just" eaLnBrk="1" hangingPunct="1">
              <a:defRPr/>
            </a:pPr>
            <a:r>
              <a:rPr lang="it-IT" altLang="it-IT" sz="2000" b="1" dirty="0" smtClean="0">
                <a:solidFill>
                  <a:schemeClr val="bg1"/>
                </a:solidFill>
              </a:rPr>
              <a:t>Esempio 3:</a:t>
            </a:r>
            <a:endParaRPr lang="it-IT" altLang="it-IT" sz="2000" b="1" dirty="0">
              <a:solidFill>
                <a:schemeClr val="bg1"/>
              </a:solidFill>
            </a:endParaRPr>
          </a:p>
          <a:p>
            <a:pPr algn="just" eaLnBrk="1" hangingPunct="1">
              <a:defRPr/>
            </a:pPr>
            <a:endParaRPr lang="it-IT" altLang="it-IT" sz="2000" b="1" dirty="0">
              <a:solidFill>
                <a:schemeClr val="bg1"/>
              </a:solidFill>
            </a:endParaRPr>
          </a:p>
          <a:p>
            <a:pPr algn="just" eaLnBrk="1" hangingPunct="1">
              <a:defRPr/>
            </a:pPr>
            <a:r>
              <a:rPr lang="it-IT" altLang="it-IT" sz="2000" dirty="0">
                <a:solidFill>
                  <a:schemeClr val="bg1"/>
                </a:solidFill>
              </a:rPr>
              <a:t>Periodo autorizzazione CIGO: dal 22/02/2015 al 07/04/2015 </a:t>
            </a:r>
            <a:endParaRPr lang="it-IT" altLang="it-IT" sz="2000" dirty="0" smtClean="0">
              <a:solidFill>
                <a:schemeClr val="bg1"/>
              </a:solidFill>
            </a:endParaRPr>
          </a:p>
          <a:p>
            <a:pPr algn="just" eaLnBrk="1" hangingPunct="1">
              <a:defRPr/>
            </a:pPr>
            <a:r>
              <a:rPr lang="it-IT" altLang="it-IT" sz="2000" dirty="0" smtClean="0">
                <a:solidFill>
                  <a:schemeClr val="bg1"/>
                </a:solidFill>
              </a:rPr>
              <a:t>data </a:t>
            </a:r>
            <a:r>
              <a:rPr lang="it-IT" altLang="it-IT" sz="2000" dirty="0">
                <a:solidFill>
                  <a:schemeClr val="bg1"/>
                </a:solidFill>
              </a:rPr>
              <a:t>delibera INPS: 20/07/2015</a:t>
            </a:r>
          </a:p>
          <a:p>
            <a:pPr algn="just" eaLnBrk="1" hangingPunct="1">
              <a:defRPr/>
            </a:pPr>
            <a:r>
              <a:rPr lang="it-IT" altLang="it-IT" sz="2000" dirty="0">
                <a:solidFill>
                  <a:schemeClr val="bg1"/>
                </a:solidFill>
              </a:rPr>
              <a:t>termine di decadenza 25/03/2016</a:t>
            </a:r>
          </a:p>
          <a:p>
            <a:pPr algn="just" eaLnBrk="1" hangingPunct="1">
              <a:defRPr/>
            </a:pPr>
            <a:r>
              <a:rPr lang="it-IT" altLang="it-IT" sz="2000" dirty="0">
                <a:solidFill>
                  <a:schemeClr val="bg1"/>
                </a:solidFill>
              </a:rPr>
              <a:t>ultima denuncia utile per operare il conguaglio: competenza marzo 2016</a:t>
            </a:r>
          </a:p>
          <a:p>
            <a:pPr algn="just" eaLnBrk="1" hangingPunct="1">
              <a:defRPr/>
            </a:pPr>
            <a:r>
              <a:rPr lang="it-IT" altLang="it-IT" sz="2000" dirty="0">
                <a:solidFill>
                  <a:schemeClr val="bg1"/>
                </a:solidFill>
              </a:rPr>
              <a:t>data decorrenza 6 mesi: 24/09/2015 (data di entrata in vigore del decreto legislativo)</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911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94D391-B7A8-4122-A2F0-196888B5D512}" type="slidenum">
              <a:rPr lang="it-IT" altLang="it-IT" sz="1200">
                <a:solidFill>
                  <a:srgbClr val="FFFFFF"/>
                </a:solidFill>
              </a:rPr>
              <a:pPr>
                <a:spcBef>
                  <a:spcPct val="0"/>
                </a:spcBef>
                <a:buFontTx/>
                <a:buNone/>
              </a:pPr>
              <a:t>83</a:t>
            </a:fld>
            <a:endParaRPr lang="it-IT" altLang="it-IT" sz="1200">
              <a:solidFill>
                <a:srgbClr val="FFFFFF"/>
              </a:solidFill>
            </a:endParaRPr>
          </a:p>
        </p:txBody>
      </p:sp>
      <p:pic>
        <p:nvPicPr>
          <p:cNvPr id="9114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A03A2C99-67B8-482A-A882-186B1570568D}"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9114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0403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Modalità </a:t>
            </a:r>
            <a:r>
              <a:rPr lang="it-IT" altLang="it-IT" sz="2000" b="1" i="1" dirty="0">
                <a:solidFill>
                  <a:schemeClr val="bg1"/>
                </a:solidFill>
              </a:rPr>
              <a:t>di erogazione e termine per i conguagli e il rimborso delle prestazioni (art. 7</a:t>
            </a:r>
            <a:r>
              <a:rPr lang="it-IT" altLang="it-IT" sz="2000" b="1" i="1" dirty="0" smtClean="0">
                <a:solidFill>
                  <a:schemeClr val="bg1"/>
                </a:solidFill>
              </a:rPr>
              <a:t>)</a:t>
            </a:r>
          </a:p>
          <a:p>
            <a:pPr eaLnBrk="1" hangingPunct="1">
              <a:defRPr/>
            </a:pPr>
            <a:endParaRPr lang="it-IT" altLang="it-IT" sz="2000" b="1" i="1" dirty="0" smtClean="0">
              <a:solidFill>
                <a:schemeClr val="bg1"/>
              </a:solidFill>
            </a:endParaRPr>
          </a:p>
          <a:p>
            <a:pPr eaLnBrk="1" hangingPunct="1">
              <a:defRPr/>
            </a:pPr>
            <a:r>
              <a:rPr lang="it-IT" altLang="it-IT" sz="2000" b="1" dirty="0" smtClean="0">
                <a:solidFill>
                  <a:schemeClr val="bg1"/>
                </a:solidFill>
              </a:rPr>
              <a:t>In sintesi, i sei mesi decorrono dalla data posteriore tra:</a:t>
            </a:r>
            <a:endParaRPr lang="it-IT" altLang="it-IT" sz="2000" b="1" dirty="0">
              <a:solidFill>
                <a:schemeClr val="bg1"/>
              </a:solidFill>
            </a:endParaRPr>
          </a:p>
          <a:p>
            <a:pPr algn="just" eaLnBrk="1" hangingPunct="1">
              <a:defRPr/>
            </a:pPr>
            <a:endParaRPr lang="it-IT" altLang="it-IT" sz="2000" b="1" dirty="0">
              <a:solidFill>
                <a:schemeClr val="bg1"/>
              </a:solidFill>
            </a:endParaRPr>
          </a:p>
          <a:p>
            <a:pPr marL="342900" indent="-342900" eaLnBrk="1" hangingPunct="1">
              <a:buFont typeface="Arial" panose="020B0604020202020204" pitchFamily="34" charset="0"/>
              <a:buChar char="•"/>
              <a:defRPr/>
            </a:pPr>
            <a:r>
              <a:rPr lang="it-IT" altLang="it-IT" sz="2000" dirty="0">
                <a:solidFill>
                  <a:schemeClr val="bg1"/>
                </a:solidFill>
              </a:rPr>
              <a:t>data di entrata in vigore del decreto legislativo</a:t>
            </a:r>
          </a:p>
          <a:p>
            <a:pPr marL="342900" indent="-342900" eaLnBrk="1" hangingPunct="1">
              <a:buFont typeface="Arial" panose="020B0604020202020204" pitchFamily="34" charset="0"/>
              <a:buChar char="•"/>
              <a:defRPr/>
            </a:pPr>
            <a:r>
              <a:rPr lang="it-IT" altLang="it-IT" sz="2000" dirty="0">
                <a:solidFill>
                  <a:schemeClr val="bg1"/>
                </a:solidFill>
              </a:rPr>
              <a:t>data del provvedimento di concessione (delibera INPS o decreto CIGS)</a:t>
            </a:r>
          </a:p>
          <a:p>
            <a:pPr marL="342900" indent="-342900" eaLnBrk="1" hangingPunct="1">
              <a:buFont typeface="Arial" panose="020B0604020202020204" pitchFamily="34" charset="0"/>
              <a:buChar char="•"/>
              <a:defRPr/>
            </a:pPr>
            <a:r>
              <a:rPr lang="it-IT" altLang="it-IT" sz="2000" dirty="0">
                <a:solidFill>
                  <a:schemeClr val="bg1"/>
                </a:solidFill>
              </a:rPr>
              <a:t>fine del periodo di paga in corso alla scadenza del termine di durata della concessione.</a:t>
            </a:r>
          </a:p>
          <a:p>
            <a:pPr algn="just" eaLnBrk="1" hangingPunct="1">
              <a:defRPr/>
            </a:pPr>
            <a:endParaRPr lang="it-IT" altLang="it-IT" sz="2000" dirty="0">
              <a:solidFill>
                <a:schemeClr val="bg1"/>
              </a:solidFill>
            </a:endParaRPr>
          </a:p>
          <a:p>
            <a:pPr algn="just" eaLnBrk="1" hangingPunct="1">
              <a:defRPr/>
            </a:pPr>
            <a:endParaRPr lang="it-IT" altLang="it-IT" sz="2000" dirty="0">
              <a:solidFill>
                <a:schemeClr val="bg1"/>
              </a:solidFill>
            </a:endParaRPr>
          </a:p>
        </p:txBody>
      </p:sp>
      <p:sp>
        <p:nvSpPr>
          <p:cNvPr id="921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03536C-1CF0-44D4-A273-186348E8922C}" type="slidenum">
              <a:rPr lang="it-IT" altLang="it-IT" sz="1200">
                <a:solidFill>
                  <a:srgbClr val="FFFFFF"/>
                </a:solidFill>
              </a:rPr>
              <a:pPr>
                <a:spcBef>
                  <a:spcPct val="0"/>
                </a:spcBef>
                <a:buFontTx/>
                <a:buNone/>
              </a:pPr>
              <a:t>84</a:t>
            </a:fld>
            <a:endParaRPr lang="it-IT" altLang="it-IT" sz="1200">
              <a:solidFill>
                <a:srgbClr val="FFFFFF"/>
              </a:solidFill>
            </a:endParaRPr>
          </a:p>
        </p:txBody>
      </p:sp>
      <p:pic>
        <p:nvPicPr>
          <p:cNvPr id="9216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29BDF200-E683-4460-A5FB-E429FC0954B5}"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443663" y="20605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Freccia in giù 2"/>
          <p:cNvSpPr/>
          <p:nvPr/>
        </p:nvSpPr>
        <p:spPr>
          <a:xfrm>
            <a:off x="4579938" y="4951413"/>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4" name="Rettangolo arrotondato 3"/>
          <p:cNvSpPr/>
          <p:nvPr/>
        </p:nvSpPr>
        <p:spPr>
          <a:xfrm>
            <a:off x="1582738" y="5440363"/>
            <a:ext cx="6480175" cy="1103312"/>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Una volta intervenuto il termine </a:t>
            </a:r>
            <a:r>
              <a:rPr lang="it-IT" b="1" dirty="0" err="1">
                <a:solidFill>
                  <a:prstClr val="black"/>
                </a:solidFill>
              </a:rPr>
              <a:t>decadenziale</a:t>
            </a:r>
            <a:r>
              <a:rPr lang="it-IT" b="1" dirty="0">
                <a:solidFill>
                  <a:prstClr val="black"/>
                </a:solidFill>
              </a:rPr>
              <a:t> come sopra illustrato, il conguaglio a credito</a:t>
            </a:r>
          </a:p>
          <a:p>
            <a:pPr algn="ctr">
              <a:defRPr/>
            </a:pPr>
            <a:r>
              <a:rPr lang="it-IT" b="1" dirty="0">
                <a:solidFill>
                  <a:prstClr val="black"/>
                </a:solidFill>
              </a:rPr>
              <a:t>dell’azienda non sarà più operabile né su denunce ordinarie né su flussi di regolarizzazione.</a:t>
            </a:r>
          </a:p>
        </p:txBody>
      </p:sp>
      <p:pic>
        <p:nvPicPr>
          <p:cNvPr id="9217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5113338"/>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 </a:t>
            </a:r>
            <a:endParaRPr lang="it-IT" altLang="it-IT" sz="2000" i="1" dirty="0">
              <a:solidFill>
                <a:schemeClr val="bg1"/>
              </a:solidFill>
            </a:endParaRPr>
          </a:p>
        </p:txBody>
      </p:sp>
      <p:sp>
        <p:nvSpPr>
          <p:cNvPr id="931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40470E-F412-46EA-8E80-420990BA1CC2}" type="slidenum">
              <a:rPr lang="it-IT" altLang="it-IT" sz="1200">
                <a:solidFill>
                  <a:srgbClr val="FFFFFF"/>
                </a:solidFill>
              </a:rPr>
              <a:pPr>
                <a:spcBef>
                  <a:spcPct val="0"/>
                </a:spcBef>
                <a:buFontTx/>
                <a:buNone/>
              </a:pPr>
              <a:t>85</a:t>
            </a:fld>
            <a:endParaRPr lang="it-IT" altLang="it-IT" sz="1200">
              <a:solidFill>
                <a:srgbClr val="FFFFFF"/>
              </a:solidFill>
            </a:endParaRPr>
          </a:p>
        </p:txBody>
      </p:sp>
      <p:pic>
        <p:nvPicPr>
          <p:cNvPr id="9318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63EC5849-D8C5-4E2D-9CB2-67A09F8CF143}"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272213" y="1670050"/>
            <a:ext cx="2519362"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3" name="Freccia in giù 2"/>
          <p:cNvSpPr/>
          <p:nvPr/>
        </p:nvSpPr>
        <p:spPr>
          <a:xfrm>
            <a:off x="4408488" y="1858963"/>
            <a:ext cx="485775" cy="490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8" name="Rettangolo arrotondato 7"/>
          <p:cNvSpPr/>
          <p:nvPr/>
        </p:nvSpPr>
        <p:spPr>
          <a:xfrm>
            <a:off x="993775" y="2565400"/>
            <a:ext cx="7331075" cy="302418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prstClr val="black"/>
              </a:solidFill>
            </a:endParaRPr>
          </a:p>
          <a:p>
            <a:pPr algn="ctr">
              <a:defRPr/>
            </a:pPr>
            <a:r>
              <a:rPr lang="it-IT" dirty="0">
                <a:solidFill>
                  <a:prstClr val="black"/>
                </a:solidFill>
              </a:rPr>
              <a:t>Come per il passato </a:t>
            </a:r>
            <a:r>
              <a:rPr lang="it-IT" b="1" dirty="0">
                <a:solidFill>
                  <a:prstClr val="black"/>
                </a:solidFill>
              </a:rPr>
              <a:t>in presenza di difficoltà finanziarie “serie e documentate</a:t>
            </a:r>
            <a:r>
              <a:rPr lang="it-IT" dirty="0">
                <a:solidFill>
                  <a:prstClr val="black"/>
                </a:solidFill>
              </a:rPr>
              <a:t>” dell’impresa può essere autorizzato il </a:t>
            </a:r>
            <a:r>
              <a:rPr lang="it-IT" b="1" dirty="0">
                <a:solidFill>
                  <a:prstClr val="black"/>
                </a:solidFill>
              </a:rPr>
              <a:t>pagamento diretto</a:t>
            </a:r>
            <a:r>
              <a:rPr lang="it-IT" dirty="0">
                <a:solidFill>
                  <a:prstClr val="black"/>
                </a:solidFill>
              </a:rPr>
              <a:t>. In caso di CIGO la richiesta (che può anche essere contestuale alla presentazione della domanda di CIG) va presentata alla sede INPS territorialmente competente unitamente alla documentazione di cui all’allegato 2 della circolare in oggetto. A seguito di autorizzazione da parte dell’INPS (che potrà avvenire anche nel provvedimento di concessione) il datore di lavoro è tenuto ad inviare telematicamente i modelli SR41. Tali modelli devono anche essere fatti firmare dai lavoratori e conservati in forma cartacea.</a:t>
            </a:r>
          </a:p>
        </p:txBody>
      </p:sp>
      <p:sp>
        <p:nvSpPr>
          <p:cNvPr id="9" name="Rettangolo arrotondato 8"/>
          <p:cNvSpPr/>
          <p:nvPr/>
        </p:nvSpPr>
        <p:spPr>
          <a:xfrm>
            <a:off x="1504950" y="5732463"/>
            <a:ext cx="6307138" cy="8651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rPr>
              <a:t>Dal 2 dicembre 2015 nel quadro B del modello SR41 deve essere indicata la data di ingresso del lavoratore nell’unità produttiva ai fini della verifica delle 90 giornate di effettivo lavoro.</a:t>
            </a:r>
          </a:p>
        </p:txBody>
      </p:sp>
      <p:pic>
        <p:nvPicPr>
          <p:cNvPr id="9319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351837" cy="4748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CIG </a:t>
            </a:r>
            <a:r>
              <a:rPr lang="it-IT" altLang="it-IT" sz="2000" b="1" i="1" dirty="0">
                <a:solidFill>
                  <a:schemeClr val="bg1"/>
                </a:solidFill>
              </a:rPr>
              <a:t>e </a:t>
            </a:r>
            <a:r>
              <a:rPr lang="it-IT" altLang="it-IT" sz="2000" b="1" i="1" dirty="0" smtClean="0">
                <a:solidFill>
                  <a:schemeClr val="bg1"/>
                </a:solidFill>
              </a:rPr>
              <a:t>malattia (art. 3, comma 7)</a:t>
            </a:r>
          </a:p>
          <a:p>
            <a:pPr eaLnBrk="1" hangingPunct="1">
              <a:defRPr/>
            </a:pPr>
            <a:endParaRPr lang="it-IT" altLang="it-IT" sz="2000" b="1" i="1" dirty="0" smtClean="0">
              <a:solidFill>
                <a:schemeClr val="bg1"/>
              </a:solidFill>
            </a:endParaRPr>
          </a:p>
          <a:p>
            <a:pPr algn="just" eaLnBrk="1" hangingPunct="1">
              <a:defRPr/>
            </a:pPr>
            <a:r>
              <a:rPr lang="it-IT" altLang="it-IT" sz="2000" dirty="0">
                <a:solidFill>
                  <a:schemeClr val="bg1"/>
                </a:solidFill>
              </a:rPr>
              <a:t>L’art. 3, comma 7 della riforma stabilisce espressamente il principio di prevalenza della CIG sulla  malattia</a:t>
            </a:r>
            <a:r>
              <a:rPr lang="it-IT" altLang="it-IT" sz="2000" dirty="0" smtClean="0">
                <a:solidFill>
                  <a:schemeClr val="bg1"/>
                </a:solidFill>
              </a:rPr>
              <a:t>.</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b="1" dirty="0">
                <a:solidFill>
                  <a:schemeClr val="bg1"/>
                </a:solidFill>
              </a:rPr>
              <a:t>Se durante la sospensione dal lavoro (cassa integrazione a 0 ore) insorge lo stato di malattia, il lavoratore continuerà ad usufruire delle integrazioni salariali</a:t>
            </a:r>
            <a:r>
              <a:rPr lang="it-IT" altLang="it-IT" sz="2000" dirty="0">
                <a:solidFill>
                  <a:schemeClr val="bg1"/>
                </a:solidFill>
              </a:rPr>
              <a:t>: l’attività lavorativa è infatti totalmente sospesa, non c’è obbligo di prestazione da parte  del lavoratore, che non dovrà quindi nemmeno comunicare lo stato di malattia e continuerà a percepire le integrazioni salariali.</a:t>
            </a:r>
          </a:p>
          <a:p>
            <a:pPr algn="just" eaLnBrk="1" hangingPunct="1">
              <a:defRPr/>
            </a:pPr>
            <a:endParaRPr lang="it-IT" altLang="it-IT" sz="2000" dirty="0">
              <a:solidFill>
                <a:schemeClr val="bg1"/>
              </a:solidFill>
            </a:endParaRPr>
          </a:p>
        </p:txBody>
      </p:sp>
      <p:sp>
        <p:nvSpPr>
          <p:cNvPr id="942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6644AC-5D77-487B-AAC5-28FA7E36235B}" type="slidenum">
              <a:rPr lang="it-IT" altLang="it-IT" sz="1200">
                <a:solidFill>
                  <a:srgbClr val="FFFFFF"/>
                </a:solidFill>
              </a:rPr>
              <a:pPr>
                <a:spcBef>
                  <a:spcPct val="0"/>
                </a:spcBef>
                <a:buFontTx/>
                <a:buNone/>
              </a:pPr>
              <a:t>86</a:t>
            </a:fld>
            <a:endParaRPr lang="it-IT" altLang="it-IT" sz="1200">
              <a:solidFill>
                <a:srgbClr val="FFFFFF"/>
              </a:solidFill>
            </a:endParaRPr>
          </a:p>
        </p:txBody>
      </p:sp>
      <p:pic>
        <p:nvPicPr>
          <p:cNvPr id="9421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B00D3805-5AB9-402F-8756-1DC033720D20}" type="datetime1">
              <a:rPr lang="it-IT" smtClean="0">
                <a:solidFill>
                  <a:prstClr val="white">
                    <a:tint val="75000"/>
                  </a:prstClr>
                </a:solidFill>
              </a:rPr>
              <a:pPr>
                <a:defRPr/>
              </a:pPr>
              <a:t>21/03/2016</a:t>
            </a:fld>
            <a:endParaRPr lang="it-IT">
              <a:solidFill>
                <a:prstClr val="white">
                  <a:tint val="75000"/>
                </a:prstClr>
              </a:solidFill>
            </a:endParaRPr>
          </a:p>
        </p:txBody>
      </p:sp>
      <p:sp>
        <p:nvSpPr>
          <p:cNvPr id="7" name="Ovale 6"/>
          <p:cNvSpPr/>
          <p:nvPr/>
        </p:nvSpPr>
        <p:spPr>
          <a:xfrm>
            <a:off x="6099175" y="60102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pic>
        <p:nvPicPr>
          <p:cNvPr id="9421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454650"/>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CIG </a:t>
            </a:r>
            <a:r>
              <a:rPr lang="it-IT" altLang="it-IT" sz="2000" b="1" i="1" dirty="0">
                <a:solidFill>
                  <a:schemeClr val="bg1"/>
                </a:solidFill>
              </a:rPr>
              <a:t>e </a:t>
            </a:r>
            <a:r>
              <a:rPr lang="it-IT" altLang="it-IT" sz="2000" b="1" i="1" dirty="0" smtClean="0">
                <a:solidFill>
                  <a:schemeClr val="bg1"/>
                </a:solidFill>
              </a:rPr>
              <a:t>malattia (art. 3, comma 7)</a:t>
            </a:r>
          </a:p>
          <a:p>
            <a:pPr algn="just" eaLnBrk="1" hangingPunct="1">
              <a:defRPr/>
            </a:pPr>
            <a:r>
              <a:rPr lang="it-IT" altLang="it-IT" sz="2000" b="1" dirty="0" smtClean="0">
                <a:solidFill>
                  <a:schemeClr val="bg1"/>
                </a:solidFill>
              </a:rPr>
              <a:t>Qualora </a:t>
            </a:r>
            <a:r>
              <a:rPr lang="it-IT" altLang="it-IT" sz="2000" b="1" dirty="0">
                <a:solidFill>
                  <a:schemeClr val="bg1"/>
                </a:solidFill>
              </a:rPr>
              <a:t>lo stato di malattia sia precedente l’inizio della sospensione dell’attività lavorativa</a:t>
            </a:r>
            <a:r>
              <a:rPr lang="it-IT" altLang="it-IT" sz="2000" dirty="0">
                <a:solidFill>
                  <a:schemeClr val="bg1"/>
                </a:solidFill>
              </a:rPr>
              <a:t> si avranno due casi:</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b="1" dirty="0">
                <a:solidFill>
                  <a:schemeClr val="bg1"/>
                </a:solidFill>
              </a:rPr>
              <a:t>se la totalità del personale </a:t>
            </a:r>
            <a:r>
              <a:rPr lang="it-IT" altLang="it-IT" sz="2000" dirty="0">
                <a:solidFill>
                  <a:schemeClr val="bg1"/>
                </a:solidFill>
              </a:rPr>
              <a:t>in forza all’ufficio, reparto, squadra o simili cui il lavoratore appartiene </a:t>
            </a:r>
            <a:r>
              <a:rPr lang="it-IT" altLang="it-IT" sz="2000" b="1" dirty="0">
                <a:solidFill>
                  <a:schemeClr val="bg1"/>
                </a:solidFill>
              </a:rPr>
              <a:t>ha sospeso l’attività</a:t>
            </a:r>
            <a:r>
              <a:rPr lang="it-IT" altLang="it-IT" sz="2000" dirty="0">
                <a:solidFill>
                  <a:schemeClr val="bg1"/>
                </a:solidFill>
              </a:rPr>
              <a:t>, anche il lavoratore in malattia entrerà in CIG dalla data di inizio della stessa;</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b="1" dirty="0">
                <a:solidFill>
                  <a:schemeClr val="bg1"/>
                </a:solidFill>
              </a:rPr>
              <a:t>qualora, invece, non venga sospesa dal lavoro la totalità del personale </a:t>
            </a:r>
            <a:r>
              <a:rPr lang="it-IT" altLang="it-IT" sz="2000" dirty="0">
                <a:solidFill>
                  <a:schemeClr val="bg1"/>
                </a:solidFill>
              </a:rPr>
              <a:t>in forza all’ufficio, reparto, squadra o simili cui il lavoratore appartiene, il lavoratore in malattia continuerà a beneficiare dell’indennità di malattia, se prevista dalla vigente legislazione</a:t>
            </a:r>
            <a:r>
              <a:rPr lang="it-IT" altLang="it-IT" sz="2000" dirty="0" smtClean="0">
                <a:solidFill>
                  <a:schemeClr val="bg1"/>
                </a:solidFill>
              </a:rPr>
              <a:t>.</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eaLnBrk="1" hangingPunct="1">
              <a:defRPr/>
            </a:pPr>
            <a:r>
              <a:rPr lang="it-IT" altLang="it-IT" sz="2000" b="1" dirty="0" smtClean="0">
                <a:solidFill>
                  <a:schemeClr val="bg1"/>
                </a:solidFill>
              </a:rPr>
              <a:t>Se </a:t>
            </a:r>
            <a:r>
              <a:rPr lang="it-IT" altLang="it-IT" sz="2000" b="1" dirty="0">
                <a:solidFill>
                  <a:schemeClr val="bg1"/>
                </a:solidFill>
              </a:rPr>
              <a:t>l’intervento di cassa integrazione è relativo ad una  contrazione  dell’attività lavorativa, quindi riguarda dipendenti lavoranti ad orario ridotto, prevale l’indennità economica di malattia.</a:t>
            </a:r>
          </a:p>
        </p:txBody>
      </p:sp>
      <p:sp>
        <p:nvSpPr>
          <p:cNvPr id="952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0568DE-76BC-49DB-AC51-D541177AC749}" type="slidenum">
              <a:rPr lang="it-IT" altLang="it-IT" sz="1200">
                <a:solidFill>
                  <a:srgbClr val="FFFFFF"/>
                </a:solidFill>
              </a:rPr>
              <a:pPr>
                <a:spcBef>
                  <a:spcPct val="0"/>
                </a:spcBef>
                <a:buFontTx/>
                <a:buNone/>
              </a:pPr>
              <a:t>87</a:t>
            </a:fld>
            <a:endParaRPr lang="it-IT" altLang="it-IT" sz="1200">
              <a:solidFill>
                <a:srgbClr val="FFFFFF"/>
              </a:solidFill>
            </a:endParaRPr>
          </a:p>
        </p:txBody>
      </p:sp>
      <p:pic>
        <p:nvPicPr>
          <p:cNvPr id="9523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565900" y="1127125"/>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A04F4767-6B92-417E-BFC6-EA46002DB4DE}" type="datetime1">
              <a:rPr lang="it-IT" smtClean="0">
                <a:solidFill>
                  <a:prstClr val="white">
                    <a:tint val="75000"/>
                  </a:prstClr>
                </a:solidFill>
              </a:rPr>
              <a:pPr>
                <a:defRPr/>
              </a:pPr>
              <a:t>21/03/2016</a:t>
            </a:fld>
            <a:endParaRPr lang="it-IT">
              <a:solidFill>
                <a:prstClr val="white">
                  <a:tint val="75000"/>
                </a:prstClr>
              </a:solidFill>
            </a:endParaRPr>
          </a:p>
        </p:txBody>
      </p:sp>
      <p:pic>
        <p:nvPicPr>
          <p:cNvPr id="9524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270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396875" y="1531938"/>
            <a:ext cx="8351838" cy="5095875"/>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Condizionalità </a:t>
            </a:r>
            <a:r>
              <a:rPr lang="it-IT" altLang="it-IT" sz="2000" b="1" i="1" dirty="0">
                <a:solidFill>
                  <a:schemeClr val="bg1"/>
                </a:solidFill>
              </a:rPr>
              <a:t>e politiche attive del lavoro (art. </a:t>
            </a:r>
            <a:r>
              <a:rPr lang="it-IT" altLang="it-IT" sz="2000" b="1" i="1" dirty="0" smtClean="0">
                <a:solidFill>
                  <a:schemeClr val="bg1"/>
                </a:solidFill>
              </a:rPr>
              <a:t>8) </a:t>
            </a:r>
          </a:p>
          <a:p>
            <a:pPr eaLnBrk="1" hangingPunct="1">
              <a:defRPr/>
            </a:pPr>
            <a:endParaRPr lang="it-IT" altLang="it-IT" sz="2000" b="1" i="1"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I lavoratori il cui orario di lavoro è sospeso o ridotto per più del 50% dell’orario di lavoro calcolato in un periodo di 12 mesi, sono convocati dal Centro per l'impiego per stipulare il patto di servizio personalizzato</a:t>
            </a:r>
            <a:r>
              <a:rPr lang="it-IT" altLang="it-IT" sz="2000" dirty="0" smtClean="0">
                <a:solidFill>
                  <a:schemeClr val="bg1"/>
                </a:solidFill>
              </a:rPr>
              <a:t>.</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Come per il passato vige il </a:t>
            </a:r>
            <a:r>
              <a:rPr lang="it-IT" altLang="it-IT" sz="2000" b="1" dirty="0">
                <a:solidFill>
                  <a:schemeClr val="bg1"/>
                </a:solidFill>
              </a:rPr>
              <a:t>divieto di cumulo </a:t>
            </a:r>
            <a:r>
              <a:rPr lang="it-IT" altLang="it-IT" sz="2000" dirty="0">
                <a:solidFill>
                  <a:schemeClr val="bg1"/>
                </a:solidFill>
              </a:rPr>
              <a:t>(il lavoratore che svolga attività di lavoro autonomo o subordinato durante il periodo di integrazione salariale non ha diritto all’indennità CIG per le giornate di lavoro effettuate) e tale divieto si riferisce anche alle attività iniziate prima del collocamento del lavoratore in cassa integrazione.</a:t>
            </a:r>
          </a:p>
          <a:p>
            <a:pPr marL="342900" indent="-342900" algn="just" eaLnBrk="1" hangingPunct="1">
              <a:buFont typeface="Arial" panose="020B0604020202020204" pitchFamily="34" charset="0"/>
              <a:buChar char="•"/>
              <a:defRPr/>
            </a:pPr>
            <a:endParaRPr lang="it-IT" altLang="it-IT" sz="2000" dirty="0">
              <a:solidFill>
                <a:schemeClr val="bg1"/>
              </a:solidFill>
            </a:endParaRPr>
          </a:p>
        </p:txBody>
      </p:sp>
      <p:sp>
        <p:nvSpPr>
          <p:cNvPr id="962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5D421A-8ACC-4B9B-B780-98512CA915CF}" type="slidenum">
              <a:rPr lang="it-IT" altLang="it-IT" sz="1200">
                <a:solidFill>
                  <a:srgbClr val="FFFFFF"/>
                </a:solidFill>
              </a:rPr>
              <a:pPr>
                <a:spcBef>
                  <a:spcPct val="0"/>
                </a:spcBef>
                <a:buFontTx/>
                <a:buNone/>
              </a:pPr>
              <a:t>88</a:t>
            </a:fld>
            <a:endParaRPr lang="it-IT" altLang="it-IT" sz="1200">
              <a:solidFill>
                <a:srgbClr val="FFFFFF"/>
              </a:solidFill>
            </a:endParaRPr>
          </a:p>
        </p:txBody>
      </p:sp>
      <p:pic>
        <p:nvPicPr>
          <p:cNvPr id="9626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21413" y="5732463"/>
            <a:ext cx="2520950"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E9CF4DBB-C5E1-4228-967A-62940B3AD93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9626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09575" y="1506538"/>
            <a:ext cx="8351838" cy="5094287"/>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Condizionalità </a:t>
            </a:r>
            <a:r>
              <a:rPr lang="it-IT" altLang="it-IT" sz="2000" b="1" i="1" dirty="0">
                <a:solidFill>
                  <a:schemeClr val="bg1"/>
                </a:solidFill>
              </a:rPr>
              <a:t>e politiche attive del lavoro (art. </a:t>
            </a:r>
            <a:r>
              <a:rPr lang="it-IT" altLang="it-IT" sz="2000" b="1" i="1" dirty="0" smtClean="0">
                <a:solidFill>
                  <a:schemeClr val="bg1"/>
                </a:solidFill>
              </a:rPr>
              <a:t>8) </a:t>
            </a:r>
          </a:p>
          <a:p>
            <a:pPr eaLnBrk="1" hangingPunct="1">
              <a:defRPr/>
            </a:pPr>
            <a:endParaRPr lang="it-IT" altLang="it-IT" sz="2000" b="1" i="1"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Il lavoratore </a:t>
            </a:r>
            <a:r>
              <a:rPr lang="it-IT" altLang="it-IT" sz="2000" b="1" dirty="0">
                <a:solidFill>
                  <a:schemeClr val="bg1"/>
                </a:solidFill>
              </a:rPr>
              <a:t>decade dal diritto all’integrazione salariale, qualora </a:t>
            </a:r>
            <a:r>
              <a:rPr lang="it-IT" altLang="it-IT" sz="2000" dirty="0">
                <a:solidFill>
                  <a:schemeClr val="bg1"/>
                </a:solidFill>
              </a:rPr>
              <a:t>non provveda a dare tempestiva comunicazione alla sede territoriale INPS sullo svolgimento dell’attività </a:t>
            </a:r>
            <a:r>
              <a:rPr lang="it-IT" altLang="it-IT" sz="2000" dirty="0" smtClean="0">
                <a:solidFill>
                  <a:schemeClr val="bg1"/>
                </a:solidFill>
              </a:rPr>
              <a:t>lavorativa</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Viene al riguardo riprodotta la disciplina semplificatoria che prevede come ai fini di tale comunicazione </a:t>
            </a:r>
            <a:r>
              <a:rPr lang="it-IT" altLang="it-IT" sz="2000" b="1" dirty="0">
                <a:solidFill>
                  <a:schemeClr val="bg1"/>
                </a:solidFill>
              </a:rPr>
              <a:t>valgano le comunicazioni obbligatorie </a:t>
            </a:r>
            <a:r>
              <a:rPr lang="it-IT" altLang="it-IT" sz="2000" dirty="0">
                <a:solidFill>
                  <a:schemeClr val="bg1"/>
                </a:solidFill>
              </a:rPr>
              <a:t>rilasciate direttamente dal datore di lavoro (v. circ. n. </a:t>
            </a:r>
            <a:r>
              <a:rPr lang="it-IT" altLang="it-IT" sz="2000" dirty="0" smtClean="0">
                <a:solidFill>
                  <a:schemeClr val="bg1"/>
                </a:solidFill>
              </a:rPr>
              <a:t>57/2014), </a:t>
            </a:r>
            <a:r>
              <a:rPr lang="it-IT" altLang="it-IT" sz="2000" dirty="0">
                <a:solidFill>
                  <a:schemeClr val="bg1"/>
                </a:solidFill>
              </a:rPr>
              <a:t>la quale viene altresì estesa alle comunicazioni a carico delle imprese fornitrici di lavoro temporaneo (UNILAV SOMM), valide quindi anch’esse ai fini dell’assolvimento degli obblighi di comunicazione dello svolgimento di altra attività lavorativa durante le integrazioni salariali.</a:t>
            </a:r>
          </a:p>
        </p:txBody>
      </p:sp>
      <p:sp>
        <p:nvSpPr>
          <p:cNvPr id="972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9F0D43-1749-4EF6-8E95-0D46949C67E9}" type="slidenum">
              <a:rPr lang="it-IT" altLang="it-IT" sz="1200">
                <a:solidFill>
                  <a:srgbClr val="FFFFFF"/>
                </a:solidFill>
              </a:rPr>
              <a:pPr>
                <a:spcBef>
                  <a:spcPct val="0"/>
                </a:spcBef>
                <a:buFontTx/>
                <a:buNone/>
              </a:pPr>
              <a:t>89</a:t>
            </a:fld>
            <a:endParaRPr lang="it-IT" altLang="it-IT" sz="1200">
              <a:solidFill>
                <a:srgbClr val="FFFFFF"/>
              </a:solidFill>
            </a:endParaRPr>
          </a:p>
        </p:txBody>
      </p:sp>
      <p:pic>
        <p:nvPicPr>
          <p:cNvPr id="9728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21413" y="5732463"/>
            <a:ext cx="2520950"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DED64AF0-0D96-4E0C-81D4-282A2194AF8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9728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773238"/>
            <a:ext cx="8351837" cy="4603750"/>
          </a:xfrm>
          <a:ln>
            <a:solidFill>
              <a:schemeClr val="bg2">
                <a:lumMod val="40000"/>
                <a:lumOff val="60000"/>
              </a:schemeClr>
            </a:solidFill>
          </a:ln>
        </p:spPr>
        <p:txBody>
          <a:bodyPr/>
          <a:lstStyle/>
          <a:p>
            <a:pPr eaLnBrk="1" hangingPunct="1">
              <a:buFont typeface="Arial" charset="0"/>
              <a:buNone/>
              <a:defRPr/>
            </a:pPr>
            <a:r>
              <a:rPr lang="it-IT" altLang="it-IT" sz="2200" b="1" u="sng" dirty="0" smtClean="0">
                <a:solidFill>
                  <a:srgbClr val="0070C0"/>
                </a:solidFill>
              </a:rPr>
              <a:t>Finalità e ratio</a:t>
            </a:r>
          </a:p>
          <a:p>
            <a:pPr eaLnBrk="1" hangingPunct="1">
              <a:buFont typeface="Arial" charset="0"/>
              <a:buNone/>
              <a:defRPr/>
            </a:pPr>
            <a:endParaRPr lang="it-IT" altLang="it-IT" sz="2000" b="1" dirty="0" smtClean="0">
              <a:solidFill>
                <a:schemeClr val="bg1"/>
              </a:solidFill>
            </a:endParaRPr>
          </a:p>
          <a:p>
            <a:pPr algn="just" eaLnBrk="1" hangingPunct="1">
              <a:buFont typeface="Arial" charset="0"/>
              <a:buNone/>
              <a:defRPr/>
            </a:pPr>
            <a:r>
              <a:rPr lang="it-IT" altLang="it-IT" sz="2200" dirty="0" smtClean="0">
                <a:solidFill>
                  <a:schemeClr val="bg1"/>
                </a:solidFill>
              </a:rPr>
              <a:t>L'</a:t>
            </a:r>
            <a:r>
              <a:rPr lang="it-IT" altLang="it-IT" sz="2200" b="1" dirty="0" smtClean="0">
                <a:solidFill>
                  <a:schemeClr val="bg1"/>
                </a:solidFill>
              </a:rPr>
              <a:t>art. </a:t>
            </a:r>
            <a:r>
              <a:rPr lang="it-IT" altLang="it-IT" sz="2200" b="1" dirty="0">
                <a:solidFill>
                  <a:schemeClr val="bg1"/>
                </a:solidFill>
              </a:rPr>
              <a:t>26 </a:t>
            </a:r>
            <a:r>
              <a:rPr lang="it-IT" altLang="it-IT" sz="2200" b="1" dirty="0" smtClean="0">
                <a:solidFill>
                  <a:schemeClr val="bg1"/>
                </a:solidFill>
              </a:rPr>
              <a:t>D.lgs. n</a:t>
            </a:r>
            <a:r>
              <a:rPr lang="it-IT" altLang="it-IT" sz="2200" b="1" dirty="0">
                <a:solidFill>
                  <a:schemeClr val="bg1"/>
                </a:solidFill>
              </a:rPr>
              <a:t>. </a:t>
            </a:r>
            <a:r>
              <a:rPr lang="it-IT" altLang="it-IT" sz="2200" b="1" dirty="0" smtClean="0">
                <a:solidFill>
                  <a:schemeClr val="bg1"/>
                </a:solidFill>
              </a:rPr>
              <a:t>151/2015 </a:t>
            </a:r>
            <a:r>
              <a:rPr lang="it-IT" altLang="it-IT" sz="2200" dirty="0" smtClean="0">
                <a:solidFill>
                  <a:schemeClr val="bg1"/>
                </a:solidFill>
              </a:rPr>
              <a:t>ha </a:t>
            </a:r>
            <a:r>
              <a:rPr lang="it-IT" altLang="it-IT" sz="2200" dirty="0">
                <a:solidFill>
                  <a:schemeClr val="bg1"/>
                </a:solidFill>
              </a:rPr>
              <a:t>inteso </a:t>
            </a:r>
            <a:r>
              <a:rPr lang="it-IT" altLang="it-IT" sz="2200" dirty="0" smtClean="0">
                <a:solidFill>
                  <a:schemeClr val="bg1"/>
                </a:solidFill>
              </a:rPr>
              <a:t>così contrastare il fenomeno delle c.d. “</a:t>
            </a:r>
            <a:r>
              <a:rPr lang="it-IT" altLang="it-IT" sz="2200" i="1" dirty="0" smtClean="0">
                <a:solidFill>
                  <a:schemeClr val="bg1"/>
                </a:solidFill>
              </a:rPr>
              <a:t>dimissioni in bianco</a:t>
            </a:r>
            <a:r>
              <a:rPr lang="it-IT" altLang="it-IT" sz="2200" dirty="0" smtClean="0">
                <a:solidFill>
                  <a:schemeClr val="bg1"/>
                </a:solidFill>
              </a:rPr>
              <a:t>”, introducendo </a:t>
            </a:r>
            <a:r>
              <a:rPr lang="it-IT" altLang="it-IT" sz="2200" dirty="0">
                <a:solidFill>
                  <a:schemeClr val="bg1"/>
                </a:solidFill>
              </a:rPr>
              <a:t>modalità semplificate per </a:t>
            </a:r>
            <a:r>
              <a:rPr lang="it-IT" altLang="it-IT" sz="2200" dirty="0" smtClean="0">
                <a:solidFill>
                  <a:schemeClr val="bg1"/>
                </a:solidFill>
              </a:rPr>
              <a:t>garantire:</a:t>
            </a:r>
          </a:p>
          <a:p>
            <a:pPr algn="just" eaLnBrk="1" hangingPunct="1">
              <a:buFont typeface="Arial" charset="0"/>
              <a:buNone/>
              <a:defRPr/>
            </a:pPr>
            <a:endParaRPr lang="it-IT" altLang="it-IT" sz="800" dirty="0" smtClean="0">
              <a:solidFill>
                <a:schemeClr val="bg1"/>
              </a:solidFill>
            </a:endParaRPr>
          </a:p>
          <a:p>
            <a:pPr algn="just" eaLnBrk="1" hangingPunct="1">
              <a:buFontTx/>
              <a:buChar char="-"/>
              <a:defRPr/>
            </a:pPr>
            <a:r>
              <a:rPr lang="it-IT" altLang="it-IT" sz="2200" dirty="0" smtClean="0">
                <a:solidFill>
                  <a:schemeClr val="bg1"/>
                </a:solidFill>
              </a:rPr>
              <a:t> la </a:t>
            </a:r>
            <a:r>
              <a:rPr lang="it-IT" altLang="it-IT" sz="2200" b="1" dirty="0">
                <a:solidFill>
                  <a:schemeClr val="bg1"/>
                </a:solidFill>
              </a:rPr>
              <a:t>data certa</a:t>
            </a:r>
            <a:r>
              <a:rPr lang="it-IT" altLang="it-IT" sz="2200" dirty="0">
                <a:solidFill>
                  <a:schemeClr val="bg1"/>
                </a:solidFill>
              </a:rPr>
              <a:t>, </a:t>
            </a:r>
            <a:endParaRPr lang="it-IT" altLang="it-IT" sz="2200" dirty="0" smtClean="0">
              <a:solidFill>
                <a:schemeClr val="bg1"/>
              </a:solidFill>
            </a:endParaRPr>
          </a:p>
          <a:p>
            <a:pPr algn="just" eaLnBrk="1" hangingPunct="1">
              <a:buFontTx/>
              <a:buChar char="-"/>
              <a:defRPr/>
            </a:pPr>
            <a:r>
              <a:rPr lang="it-IT" altLang="it-IT" sz="2200" dirty="0" smtClean="0">
                <a:solidFill>
                  <a:schemeClr val="bg1"/>
                </a:solidFill>
              </a:rPr>
              <a:t> nonché </a:t>
            </a:r>
            <a:r>
              <a:rPr lang="it-IT" altLang="it-IT" sz="2200" b="1" dirty="0" smtClean="0">
                <a:solidFill>
                  <a:schemeClr val="bg1"/>
                </a:solidFill>
              </a:rPr>
              <a:t>l'autenticità </a:t>
            </a:r>
            <a:r>
              <a:rPr lang="it-IT" altLang="it-IT" sz="2200" b="1" dirty="0">
                <a:solidFill>
                  <a:schemeClr val="bg1"/>
                </a:solidFill>
              </a:rPr>
              <a:t>della manifestazione di volontà</a:t>
            </a:r>
            <a:r>
              <a:rPr lang="it-IT" altLang="it-IT" sz="2200" dirty="0">
                <a:solidFill>
                  <a:schemeClr val="bg1"/>
                </a:solidFill>
              </a:rPr>
              <a:t> del </a:t>
            </a:r>
            <a:r>
              <a:rPr lang="it-IT" altLang="it-IT" sz="2200" dirty="0" smtClean="0">
                <a:solidFill>
                  <a:schemeClr val="bg1"/>
                </a:solidFill>
              </a:rPr>
              <a:t>lavoratore in caso di dimissioni e/o risoluzione consensuale del lavoratore.</a:t>
            </a:r>
          </a:p>
          <a:p>
            <a:pPr algn="just" eaLnBrk="1" hangingPunct="1">
              <a:buFont typeface="Arial" charset="0"/>
              <a:buNone/>
              <a:defRPr/>
            </a:pPr>
            <a:endParaRPr lang="it-IT" altLang="it-IT" sz="2200" i="1" dirty="0" smtClean="0">
              <a:solidFill>
                <a:schemeClr val="bg1"/>
              </a:solidFill>
            </a:endParaRPr>
          </a:p>
          <a:p>
            <a:pPr eaLnBrk="1" hangingPunct="1">
              <a:buFont typeface="Arial" charset="0"/>
              <a:buNone/>
              <a:defRPr/>
            </a:pPr>
            <a:r>
              <a:rPr lang="it-IT" altLang="it-IT" sz="2200" b="1" dirty="0" smtClean="0">
                <a:solidFill>
                  <a:schemeClr val="bg1"/>
                </a:solidFill>
              </a:rPr>
              <a:t>Le dimissioni rassegnate con modalità diverse da quelle previste dalla disciplina in esame sono, infatti, inefficaci</a:t>
            </a:r>
            <a:r>
              <a:rPr lang="it-IT" altLang="it-IT" sz="2000" b="1" dirty="0" smtClean="0">
                <a:solidFill>
                  <a:schemeClr val="bg1"/>
                </a:solidFill>
              </a:rPr>
              <a:t>. </a:t>
            </a:r>
          </a:p>
        </p:txBody>
      </p:sp>
      <p:sp>
        <p:nvSpPr>
          <p:cNvPr id="122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C3C730-B04C-4C07-AD8C-DC48909F5CDB}" type="slidenum">
              <a:rPr lang="it-IT" altLang="it-IT" sz="1200">
                <a:solidFill>
                  <a:srgbClr val="FFFFFF"/>
                </a:solidFill>
              </a:rPr>
              <a:pPr>
                <a:spcBef>
                  <a:spcPct val="0"/>
                </a:spcBef>
                <a:buFontTx/>
                <a:buNone/>
              </a:pPr>
              <a:t>9</a:t>
            </a:fld>
            <a:endParaRPr lang="it-IT" altLang="it-IT" sz="1200">
              <a:solidFill>
                <a:srgbClr val="FFFFFF"/>
              </a:solidFill>
            </a:endParaRPr>
          </a:p>
        </p:txBody>
      </p:sp>
      <p:pic>
        <p:nvPicPr>
          <p:cNvPr id="1229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quarter" idx="10"/>
          </p:nvPr>
        </p:nvSpPr>
        <p:spPr/>
        <p:txBody>
          <a:bodyPr/>
          <a:lstStyle/>
          <a:p>
            <a:pPr>
              <a:defRPr/>
            </a:pPr>
            <a:fld id="{C8AC46DD-0958-43E9-AB0C-EAB28AA45BC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229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07988" y="1557338"/>
            <a:ext cx="8351837" cy="5094287"/>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800" b="1" i="1" dirty="0" smtClean="0">
                <a:solidFill>
                  <a:schemeClr val="bg1"/>
                </a:solidFill>
              </a:rPr>
              <a:t>Integrazioni salariali ordinarie</a:t>
            </a:r>
          </a:p>
          <a:p>
            <a:pPr eaLnBrk="1" hangingPunct="1">
              <a:defRPr/>
            </a:pPr>
            <a:endParaRPr lang="it-IT" altLang="it-IT" sz="2000" b="1" i="1" dirty="0">
              <a:solidFill>
                <a:schemeClr val="bg1"/>
              </a:solidFill>
            </a:endParaRPr>
          </a:p>
          <a:p>
            <a:pPr algn="just" eaLnBrk="1" hangingPunct="1">
              <a:defRPr/>
            </a:pPr>
            <a:r>
              <a:rPr lang="it-IT" altLang="it-IT" sz="2000" dirty="0">
                <a:solidFill>
                  <a:schemeClr val="bg1"/>
                </a:solidFill>
              </a:rPr>
              <a:t>La nuova disciplina dell’integrazione salariale ordinaria</a:t>
            </a:r>
            <a:r>
              <a:rPr lang="it-IT" altLang="it-IT" sz="2000" dirty="0" smtClean="0">
                <a:solidFill>
                  <a:schemeClr val="bg1"/>
                </a:solidFill>
              </a:rPr>
              <a:t>:</a:t>
            </a:r>
          </a:p>
          <a:p>
            <a:pPr algn="just"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è unica e comprende anche i settori dell’industria e dell’edilizia e lapidei che mantengono le relative specificità (rimane la CISOA per il settore agricolo);</a:t>
            </a:r>
          </a:p>
          <a:p>
            <a:pPr algn="just" eaLnBrk="1" hangingPunct="1">
              <a:defRPr/>
            </a:pPr>
            <a:r>
              <a:rPr lang="it-IT" altLang="it-IT" sz="2000" dirty="0">
                <a:solidFill>
                  <a:schemeClr val="bg1"/>
                </a:solidFill>
              </a:rPr>
              <a:t>•	</a:t>
            </a:r>
            <a:r>
              <a:rPr lang="it-IT" altLang="it-IT" sz="2000" b="1" dirty="0">
                <a:solidFill>
                  <a:schemeClr val="bg1"/>
                </a:solidFill>
              </a:rPr>
              <a:t>si applica a tutte le domande di CIGO </a:t>
            </a:r>
            <a:r>
              <a:rPr lang="it-IT" altLang="it-IT" sz="2000" b="1" u="sng" dirty="0">
                <a:solidFill>
                  <a:schemeClr val="bg1"/>
                </a:solidFill>
              </a:rPr>
              <a:t>presentate</a:t>
            </a:r>
            <a:r>
              <a:rPr lang="it-IT" altLang="it-IT" sz="2000" b="1" dirty="0">
                <a:solidFill>
                  <a:schemeClr val="bg1"/>
                </a:solidFill>
              </a:rPr>
              <a:t> a decorrere dal 24 settembre 2015.</a:t>
            </a:r>
          </a:p>
        </p:txBody>
      </p:sp>
      <p:sp>
        <p:nvSpPr>
          <p:cNvPr id="983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A37BF7-13EB-46A0-AF90-A5DD40AA799A}" type="slidenum">
              <a:rPr lang="it-IT" altLang="it-IT" sz="1200">
                <a:solidFill>
                  <a:srgbClr val="FFFFFF"/>
                </a:solidFill>
              </a:rPr>
              <a:pPr>
                <a:spcBef>
                  <a:spcPct val="0"/>
                </a:spcBef>
                <a:buFontTx/>
                <a:buNone/>
              </a:pPr>
              <a:t>90</a:t>
            </a:fld>
            <a:endParaRPr lang="it-IT" altLang="it-IT" sz="1200">
              <a:solidFill>
                <a:srgbClr val="FFFFFF"/>
              </a:solidFill>
            </a:endParaRPr>
          </a:p>
        </p:txBody>
      </p:sp>
      <p:pic>
        <p:nvPicPr>
          <p:cNvPr id="9830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21413" y="5732463"/>
            <a:ext cx="2520950"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CA976AC6-6E9B-41FA-8D07-D806F045BA8C}" type="datetime1">
              <a:rPr lang="it-IT" smtClean="0">
                <a:solidFill>
                  <a:prstClr val="white">
                    <a:tint val="75000"/>
                  </a:prstClr>
                </a:solidFill>
              </a:rPr>
              <a:pPr>
                <a:defRPr/>
              </a:pPr>
              <a:t>21/03/2016</a:t>
            </a:fld>
            <a:endParaRPr lang="it-IT">
              <a:solidFill>
                <a:prstClr val="white">
                  <a:tint val="75000"/>
                </a:prstClr>
              </a:solidFill>
            </a:endParaRPr>
          </a:p>
        </p:txBody>
      </p:sp>
      <p:pic>
        <p:nvPicPr>
          <p:cNvPr id="9831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09575" y="1412875"/>
            <a:ext cx="8351838" cy="5094288"/>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800" b="1" i="1" dirty="0" smtClean="0">
                <a:solidFill>
                  <a:schemeClr val="bg1"/>
                </a:solidFill>
              </a:rPr>
              <a:t>Integrazioni salariali ordinarie</a:t>
            </a: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eaLnBrk="1" hangingPunct="1">
              <a:defRPr/>
            </a:pPr>
            <a:r>
              <a:rPr lang="it-IT" altLang="it-IT" sz="2000" b="1" dirty="0">
                <a:solidFill>
                  <a:schemeClr val="bg1"/>
                </a:solidFill>
              </a:rPr>
              <a:t>Il principio generale, introdotto dall’art. 44, comma 1 del decreto legislativo in esame, comporta che </a:t>
            </a:r>
            <a:r>
              <a:rPr lang="it-IT" altLang="it-IT" sz="2000" b="1" u="sng" dirty="0">
                <a:solidFill>
                  <a:schemeClr val="bg1"/>
                </a:solidFill>
              </a:rPr>
              <a:t>la nuova disciplina si applica a tutte le domande di CIGO presentate a decorrere dal 24 settembre 2015, </a:t>
            </a:r>
            <a:r>
              <a:rPr lang="it-IT" altLang="it-IT" sz="2000" b="1" dirty="0">
                <a:solidFill>
                  <a:schemeClr val="bg1"/>
                </a:solidFill>
              </a:rPr>
              <a:t>anche se hanno ad oggetto eventi di sospensione o riduzione antecedenti o comunque iniziati prima di questa data.</a:t>
            </a:r>
          </a:p>
        </p:txBody>
      </p:sp>
      <p:sp>
        <p:nvSpPr>
          <p:cNvPr id="993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C8FF2EB-1B36-4F63-BDDA-8C28EDB378B5}" type="slidenum">
              <a:rPr lang="it-IT" altLang="it-IT" sz="1200">
                <a:solidFill>
                  <a:srgbClr val="FFFFFF"/>
                </a:solidFill>
              </a:rPr>
              <a:pPr>
                <a:spcBef>
                  <a:spcPct val="0"/>
                </a:spcBef>
                <a:buFontTx/>
                <a:buNone/>
              </a:pPr>
              <a:t>91</a:t>
            </a:fld>
            <a:endParaRPr lang="it-IT" altLang="it-IT" sz="1200">
              <a:solidFill>
                <a:srgbClr val="FFFFFF"/>
              </a:solidFill>
            </a:endParaRPr>
          </a:p>
        </p:txBody>
      </p:sp>
      <p:pic>
        <p:nvPicPr>
          <p:cNvPr id="9933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21413" y="5732463"/>
            <a:ext cx="2520950"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5053735D-6A44-43F6-89A7-B6F46EEFC5B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99336"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5775" y="2286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07988" y="1557338"/>
            <a:ext cx="8351837" cy="4824412"/>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800" b="1" i="1" dirty="0" smtClean="0">
                <a:solidFill>
                  <a:schemeClr val="bg1"/>
                </a:solidFill>
              </a:rPr>
              <a:t>Integrazioni salariali ordinarie</a:t>
            </a:r>
          </a:p>
          <a:p>
            <a:pPr eaLnBrk="1" hangingPunct="1">
              <a:defRPr/>
            </a:pPr>
            <a:endParaRPr lang="it-IT" altLang="it-IT" sz="2000" b="1" i="1" dirty="0" smtClean="0">
              <a:solidFill>
                <a:schemeClr val="bg1"/>
              </a:solidFill>
            </a:endParaRPr>
          </a:p>
          <a:p>
            <a:pPr eaLnBrk="1" hangingPunct="1">
              <a:defRPr/>
            </a:pPr>
            <a:endParaRPr lang="it-IT" altLang="it-IT" sz="2000" b="1" i="1" dirty="0">
              <a:solidFill>
                <a:schemeClr val="bg1"/>
              </a:solidFill>
            </a:endParaRPr>
          </a:p>
          <a:p>
            <a:pPr eaLnBrk="1" hangingPunct="1">
              <a:defRPr/>
            </a:pPr>
            <a:r>
              <a:rPr lang="it-IT" altLang="it-IT" sz="2000" b="1" dirty="0">
                <a:solidFill>
                  <a:schemeClr val="bg1"/>
                </a:solidFill>
              </a:rPr>
              <a:t>In queste ultime ipotesi, </a:t>
            </a:r>
            <a:r>
              <a:rPr lang="it-IT" altLang="it-IT" sz="2000" b="1" u="sng" dirty="0">
                <a:solidFill>
                  <a:schemeClr val="bg1"/>
                </a:solidFill>
              </a:rPr>
              <a:t>non è comunque richiesto il requisito dell’anzianità </a:t>
            </a:r>
            <a:r>
              <a:rPr lang="it-IT" altLang="it-IT" sz="2000" b="1" dirty="0">
                <a:solidFill>
                  <a:schemeClr val="bg1"/>
                </a:solidFill>
              </a:rPr>
              <a:t>di effettivo lavoro di cui all’articolo 1, comma 2 del decreto legislativo </a:t>
            </a:r>
            <a:r>
              <a:rPr lang="it-IT" altLang="it-IT" sz="2000" b="1" u="sng" dirty="0">
                <a:solidFill>
                  <a:schemeClr val="bg1"/>
                </a:solidFill>
              </a:rPr>
              <a:t>e rimangono le modalità di presentazione </a:t>
            </a:r>
            <a:r>
              <a:rPr lang="it-IT" altLang="it-IT" sz="2000" b="1" dirty="0">
                <a:solidFill>
                  <a:schemeClr val="bg1"/>
                </a:solidFill>
              </a:rPr>
              <a:t>della domanda come regolate nella precedente disciplina.</a:t>
            </a:r>
          </a:p>
        </p:txBody>
      </p:sp>
      <p:sp>
        <p:nvSpPr>
          <p:cNvPr id="1003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B19039-EC0A-4ACF-82F7-323A36F1BA37}" type="slidenum">
              <a:rPr lang="it-IT" altLang="it-IT" sz="1200">
                <a:solidFill>
                  <a:srgbClr val="FFFFFF"/>
                </a:solidFill>
              </a:rPr>
              <a:pPr>
                <a:spcBef>
                  <a:spcPct val="0"/>
                </a:spcBef>
                <a:buFontTx/>
                <a:buNone/>
              </a:pPr>
              <a:t>92</a:t>
            </a:fld>
            <a:endParaRPr lang="it-IT" altLang="it-IT" sz="1200">
              <a:solidFill>
                <a:srgbClr val="FFFFFF"/>
              </a:solidFill>
            </a:endParaRPr>
          </a:p>
        </p:txBody>
      </p:sp>
      <p:pic>
        <p:nvPicPr>
          <p:cNvPr id="10035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11863" y="5337175"/>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DA188470-5A29-40CB-B2D0-47DCFE79133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036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4824412"/>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800" b="1" i="1" dirty="0" smtClean="0">
                <a:solidFill>
                  <a:schemeClr val="bg1"/>
                </a:solidFill>
              </a:rPr>
              <a:t>Integrazioni salariali ordinarie</a:t>
            </a:r>
          </a:p>
          <a:p>
            <a:pPr eaLnBrk="1" hangingPunct="1">
              <a:defRPr/>
            </a:pPr>
            <a:endParaRPr lang="it-IT" altLang="it-IT" sz="2000" b="1" i="1" dirty="0">
              <a:solidFill>
                <a:schemeClr val="bg1"/>
              </a:solidFill>
            </a:endParaRPr>
          </a:p>
          <a:p>
            <a:pPr eaLnBrk="1" hangingPunct="1">
              <a:defRPr/>
            </a:pPr>
            <a:endParaRPr lang="it-IT" altLang="it-IT" sz="2000" b="1" dirty="0" smtClean="0">
              <a:solidFill>
                <a:schemeClr val="bg1"/>
              </a:solidFill>
            </a:endParaRPr>
          </a:p>
          <a:p>
            <a:pPr eaLnBrk="1" hangingPunct="1">
              <a:defRPr/>
            </a:pPr>
            <a:r>
              <a:rPr lang="it-IT" altLang="it-IT" sz="2000" b="1" dirty="0" smtClean="0">
                <a:solidFill>
                  <a:schemeClr val="bg1"/>
                </a:solidFill>
              </a:rPr>
              <a:t>Continuano </a:t>
            </a:r>
            <a:r>
              <a:rPr lang="it-IT" altLang="it-IT" sz="2000" b="1" dirty="0">
                <a:solidFill>
                  <a:schemeClr val="bg1"/>
                </a:solidFill>
              </a:rPr>
              <a:t>ad applicarsi </a:t>
            </a:r>
            <a:r>
              <a:rPr lang="it-IT" altLang="it-IT" sz="2000" dirty="0">
                <a:solidFill>
                  <a:schemeClr val="bg1"/>
                </a:solidFill>
              </a:rPr>
              <a:t>le disposizioni della </a:t>
            </a:r>
            <a:r>
              <a:rPr lang="it-IT" altLang="it-IT" sz="2000" b="1" dirty="0">
                <a:solidFill>
                  <a:schemeClr val="bg1"/>
                </a:solidFill>
              </a:rPr>
              <a:t>preesistente disciplina </a:t>
            </a:r>
            <a:r>
              <a:rPr lang="it-IT" altLang="it-IT" sz="2000" dirty="0">
                <a:solidFill>
                  <a:schemeClr val="bg1"/>
                </a:solidFill>
              </a:rPr>
              <a:t>relativamente ai </a:t>
            </a:r>
            <a:r>
              <a:rPr lang="it-IT" altLang="it-IT" sz="2000" b="1" dirty="0">
                <a:solidFill>
                  <a:schemeClr val="bg1"/>
                </a:solidFill>
              </a:rPr>
              <a:t>trattamenti già richiesti antecedentemente al 24 settembre </a:t>
            </a:r>
            <a:r>
              <a:rPr lang="it-IT" altLang="it-IT" sz="2000" dirty="0">
                <a:solidFill>
                  <a:schemeClr val="bg1"/>
                </a:solidFill>
              </a:rPr>
              <a:t>2015, anche con riferimento ai periodi di CIGO successivi a tale data.</a:t>
            </a:r>
          </a:p>
        </p:txBody>
      </p:sp>
      <p:sp>
        <p:nvSpPr>
          <p:cNvPr id="1013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7313A5-D877-40AB-AB8F-4EB9A18D32B9}" type="slidenum">
              <a:rPr lang="it-IT" altLang="it-IT" sz="1200">
                <a:solidFill>
                  <a:srgbClr val="FFFFFF"/>
                </a:solidFill>
              </a:rPr>
              <a:pPr>
                <a:spcBef>
                  <a:spcPct val="0"/>
                </a:spcBef>
                <a:buFontTx/>
                <a:buNone/>
              </a:pPr>
              <a:t>93</a:t>
            </a:fld>
            <a:endParaRPr lang="it-IT" altLang="it-IT" sz="1200">
              <a:solidFill>
                <a:srgbClr val="FFFFFF"/>
              </a:solidFill>
            </a:endParaRPr>
          </a:p>
        </p:txBody>
      </p:sp>
      <p:pic>
        <p:nvPicPr>
          <p:cNvPr id="10138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21413" y="5732463"/>
            <a:ext cx="2520950"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1D3562ED-6D1A-413A-A896-2D4422DA8832}"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138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4824412"/>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Procedimento </a:t>
            </a:r>
            <a:r>
              <a:rPr lang="it-IT" altLang="it-IT" sz="2000" b="1" i="1" dirty="0">
                <a:solidFill>
                  <a:schemeClr val="bg1"/>
                </a:solidFill>
              </a:rPr>
              <a:t>di presentazione della domanda e concessione</a:t>
            </a:r>
          </a:p>
          <a:p>
            <a:pPr eaLnBrk="1" hangingPunct="1">
              <a:defRPr/>
            </a:pPr>
            <a:endParaRPr lang="it-IT" altLang="it-IT" sz="2000" b="1" dirty="0" smtClean="0">
              <a:solidFill>
                <a:schemeClr val="bg1"/>
              </a:solidFill>
            </a:endParaRPr>
          </a:p>
          <a:p>
            <a:pPr algn="just" eaLnBrk="1" hangingPunct="1">
              <a:defRPr/>
            </a:pPr>
            <a:r>
              <a:rPr lang="it-IT" altLang="it-IT" sz="2000" dirty="0">
                <a:solidFill>
                  <a:schemeClr val="bg1"/>
                </a:solidFill>
              </a:rPr>
              <a:t>Dopo aver attivato la procedura di informazione e consultazione sindacale (comunicazione alle RSA o RSU e alle associazioni sindacali, anche territoriali) il datore di lavoro invia telematicamente la </a:t>
            </a:r>
            <a:r>
              <a:rPr lang="it-IT" altLang="it-IT" sz="2000" b="1" dirty="0">
                <a:solidFill>
                  <a:schemeClr val="bg1"/>
                </a:solidFill>
              </a:rPr>
              <a:t>domanda </a:t>
            </a:r>
            <a:r>
              <a:rPr lang="it-IT" altLang="it-IT" sz="2000" dirty="0">
                <a:solidFill>
                  <a:schemeClr val="bg1"/>
                </a:solidFill>
              </a:rPr>
              <a:t>di concessione, entro il nuovo termine di 15 giorni dall’inizio della sospensione o riduzione dell’attività lavorativa, contenente:</a:t>
            </a:r>
          </a:p>
          <a:p>
            <a:pPr algn="just" eaLnBrk="1" hangingPunct="1">
              <a:defRPr/>
            </a:pPr>
            <a:r>
              <a:rPr lang="it-IT" altLang="it-IT" sz="2000" dirty="0">
                <a:solidFill>
                  <a:schemeClr val="bg1"/>
                </a:solidFill>
              </a:rPr>
              <a:t>•	</a:t>
            </a:r>
            <a:r>
              <a:rPr lang="it-IT" altLang="it-IT" sz="2000" b="1" dirty="0">
                <a:solidFill>
                  <a:schemeClr val="bg1"/>
                </a:solidFill>
              </a:rPr>
              <a:t>la causa </a:t>
            </a:r>
            <a:r>
              <a:rPr lang="it-IT" altLang="it-IT" sz="2000" dirty="0">
                <a:solidFill>
                  <a:schemeClr val="bg1"/>
                </a:solidFill>
              </a:rPr>
              <a:t>della sospensione o riduzione dell’orario di lavoro;</a:t>
            </a:r>
          </a:p>
          <a:p>
            <a:pPr algn="just" eaLnBrk="1" hangingPunct="1">
              <a:defRPr/>
            </a:pPr>
            <a:r>
              <a:rPr lang="it-IT" altLang="it-IT" sz="2000" dirty="0">
                <a:solidFill>
                  <a:schemeClr val="bg1"/>
                </a:solidFill>
              </a:rPr>
              <a:t>•	la presumibile </a:t>
            </a:r>
            <a:r>
              <a:rPr lang="it-IT" altLang="it-IT" sz="2000" b="1" dirty="0">
                <a:solidFill>
                  <a:schemeClr val="bg1"/>
                </a:solidFill>
              </a:rPr>
              <a:t>durata;</a:t>
            </a:r>
          </a:p>
          <a:p>
            <a:pPr algn="just" eaLnBrk="1" hangingPunct="1">
              <a:defRPr/>
            </a:pPr>
            <a:r>
              <a:rPr lang="it-IT" altLang="it-IT" sz="2000" dirty="0">
                <a:solidFill>
                  <a:schemeClr val="bg1"/>
                </a:solidFill>
              </a:rPr>
              <a:t>•	</a:t>
            </a:r>
            <a:r>
              <a:rPr lang="it-IT" altLang="it-IT" sz="2000" b="1" dirty="0">
                <a:solidFill>
                  <a:schemeClr val="bg1"/>
                </a:solidFill>
              </a:rPr>
              <a:t>i nominativi </a:t>
            </a:r>
            <a:r>
              <a:rPr lang="it-IT" altLang="it-IT" sz="2000" dirty="0">
                <a:solidFill>
                  <a:schemeClr val="bg1"/>
                </a:solidFill>
              </a:rPr>
              <a:t>dei lavoratori interessati;</a:t>
            </a:r>
          </a:p>
          <a:p>
            <a:pPr algn="just" eaLnBrk="1" hangingPunct="1">
              <a:defRPr/>
            </a:pPr>
            <a:r>
              <a:rPr lang="it-IT" altLang="it-IT" sz="2000" dirty="0">
                <a:solidFill>
                  <a:schemeClr val="bg1"/>
                </a:solidFill>
              </a:rPr>
              <a:t>•	</a:t>
            </a:r>
            <a:r>
              <a:rPr lang="it-IT" altLang="it-IT" sz="2000" b="1" dirty="0">
                <a:solidFill>
                  <a:schemeClr val="bg1"/>
                </a:solidFill>
              </a:rPr>
              <a:t>le ore </a:t>
            </a:r>
            <a:r>
              <a:rPr lang="it-IT" altLang="it-IT" sz="2000" dirty="0">
                <a:solidFill>
                  <a:schemeClr val="bg1"/>
                </a:solidFill>
              </a:rPr>
              <a:t>richieste.</a:t>
            </a:r>
          </a:p>
        </p:txBody>
      </p:sp>
      <p:sp>
        <p:nvSpPr>
          <p:cNvPr id="1024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0805C4-63C1-4F1D-983D-F520106C6A92}" type="slidenum">
              <a:rPr lang="it-IT" altLang="it-IT" sz="1200">
                <a:solidFill>
                  <a:srgbClr val="FFFFFF"/>
                </a:solidFill>
              </a:rPr>
              <a:pPr>
                <a:spcBef>
                  <a:spcPct val="0"/>
                </a:spcBef>
                <a:buFontTx/>
                <a:buNone/>
              </a:pPr>
              <a:t>94</a:t>
            </a:fld>
            <a:endParaRPr lang="it-IT" altLang="it-IT" sz="1200">
              <a:solidFill>
                <a:srgbClr val="FFFFFF"/>
              </a:solidFill>
            </a:endParaRPr>
          </a:p>
        </p:txBody>
      </p:sp>
      <p:pic>
        <p:nvPicPr>
          <p:cNvPr id="10240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21413" y="5732463"/>
            <a:ext cx="2520950"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05129D35-988A-4C2A-8A0E-23A4BE81007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240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557338"/>
            <a:ext cx="8351837" cy="4824412"/>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Procedimento </a:t>
            </a:r>
            <a:r>
              <a:rPr lang="it-IT" altLang="it-IT" sz="2000" b="1" i="1" dirty="0">
                <a:solidFill>
                  <a:schemeClr val="bg1"/>
                </a:solidFill>
              </a:rPr>
              <a:t>di presentazione della domanda e concessione</a:t>
            </a:r>
          </a:p>
          <a:p>
            <a:pPr eaLnBrk="1" hangingPunct="1">
              <a:defRPr/>
            </a:pPr>
            <a:endParaRPr lang="it-IT" altLang="it-IT" sz="2000" b="1" dirty="0" smtClean="0">
              <a:solidFill>
                <a:schemeClr val="bg1"/>
              </a:solidFill>
            </a:endParaRPr>
          </a:p>
          <a:p>
            <a:pPr marL="342900" indent="-342900" algn="just" eaLnBrk="1" hangingPunct="1">
              <a:buFont typeface="Arial" panose="020B0604020202020204" pitchFamily="34" charset="0"/>
              <a:buChar char="•"/>
              <a:defRPr/>
            </a:pPr>
            <a:r>
              <a:rPr lang="it-IT" altLang="it-IT" sz="2000" b="1" dirty="0">
                <a:solidFill>
                  <a:schemeClr val="bg1"/>
                </a:solidFill>
              </a:rPr>
              <a:t>Nel computo dei 15 giorni </a:t>
            </a:r>
            <a:r>
              <a:rPr lang="it-IT" altLang="it-IT" sz="2000" dirty="0">
                <a:solidFill>
                  <a:schemeClr val="bg1"/>
                </a:solidFill>
              </a:rPr>
              <a:t>si esclude il giorno iniziale. </a:t>
            </a:r>
            <a:endParaRPr lang="it-IT" altLang="it-IT" sz="2000" dirty="0" smtClean="0">
              <a:solidFill>
                <a:schemeClr val="bg1"/>
              </a:solidFill>
            </a:endParaRPr>
          </a:p>
          <a:p>
            <a:pPr eaLnBrk="1" hangingPunct="1">
              <a:defRPr/>
            </a:pPr>
            <a:endParaRPr lang="it-IT" altLang="it-IT" sz="2000" dirty="0">
              <a:solidFill>
                <a:schemeClr val="bg1"/>
              </a:solidFill>
            </a:endParaRPr>
          </a:p>
          <a:p>
            <a:pPr marL="342900" indent="-342900" algn="l" eaLnBrk="1" hangingPunct="1">
              <a:buFont typeface="Arial" panose="020B0604020202020204" pitchFamily="34" charset="0"/>
              <a:buChar char="•"/>
              <a:defRPr/>
            </a:pPr>
            <a:r>
              <a:rPr lang="it-IT" altLang="it-IT" sz="2000" b="1" dirty="0" smtClean="0">
                <a:solidFill>
                  <a:schemeClr val="bg1"/>
                </a:solidFill>
              </a:rPr>
              <a:t>Se </a:t>
            </a:r>
            <a:r>
              <a:rPr lang="it-IT" altLang="it-IT" sz="2000" b="1" dirty="0">
                <a:solidFill>
                  <a:schemeClr val="bg1"/>
                </a:solidFill>
              </a:rPr>
              <a:t>il giorno di scadenza è una festività</a:t>
            </a:r>
            <a:r>
              <a:rPr lang="it-IT" altLang="it-IT" sz="2000" dirty="0">
                <a:solidFill>
                  <a:schemeClr val="bg1"/>
                </a:solidFill>
              </a:rPr>
              <a:t>, la stessa è prorogata di diritto al primo giorno seguente non festivo</a:t>
            </a:r>
            <a:r>
              <a:rPr lang="it-IT" altLang="it-IT" sz="2000" dirty="0" smtClean="0">
                <a:solidFill>
                  <a:schemeClr val="bg1"/>
                </a:solidFill>
              </a:rPr>
              <a:t>.</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b="1" dirty="0">
                <a:solidFill>
                  <a:schemeClr val="bg1"/>
                </a:solidFill>
              </a:rPr>
              <a:t>Nel caso di tardiva presentazione</a:t>
            </a:r>
            <a:r>
              <a:rPr lang="it-IT" altLang="it-IT" sz="2000" dirty="0">
                <a:solidFill>
                  <a:schemeClr val="bg1"/>
                </a:solidFill>
              </a:rPr>
              <a:t> l’eventuale trattamento di integrazione salariale non potrà aver luogo per periodi anteriori di una settimana rispetto alla data di presentazione (dal lunedì della settimana precedente). </a:t>
            </a:r>
            <a:r>
              <a:rPr lang="it-IT" altLang="it-IT" sz="2000" u="sng" dirty="0">
                <a:solidFill>
                  <a:schemeClr val="bg1"/>
                </a:solidFill>
              </a:rPr>
              <a:t>In tal caso il datore di lavoro è tenuto a corrispondere ai lavoratori interessati una somma di importo equivalente all’integrazione salariale non percepita</a:t>
            </a:r>
            <a:r>
              <a:rPr lang="it-IT" altLang="it-IT" sz="2000" dirty="0">
                <a:solidFill>
                  <a:schemeClr val="bg1"/>
                </a:solidFill>
              </a:rPr>
              <a:t>.</a:t>
            </a:r>
          </a:p>
        </p:txBody>
      </p:sp>
      <p:sp>
        <p:nvSpPr>
          <p:cNvPr id="1034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F0E1F0-5DEB-4689-B2E5-6E0DE3E75EC5}" type="slidenum">
              <a:rPr lang="it-IT" altLang="it-IT" sz="1200">
                <a:solidFill>
                  <a:srgbClr val="FFFFFF"/>
                </a:solidFill>
              </a:rPr>
              <a:pPr>
                <a:spcBef>
                  <a:spcPct val="0"/>
                </a:spcBef>
                <a:buFontTx/>
                <a:buNone/>
              </a:pPr>
              <a:t>95</a:t>
            </a:fld>
            <a:endParaRPr lang="it-IT" altLang="it-IT" sz="1200">
              <a:solidFill>
                <a:srgbClr val="FFFFFF"/>
              </a:solidFill>
            </a:endParaRPr>
          </a:p>
        </p:txBody>
      </p:sp>
      <p:pic>
        <p:nvPicPr>
          <p:cNvPr id="103429"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940425" y="5972175"/>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B02D731E-A34B-4B71-A0C9-082CA6EC8120}"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343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2778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84313"/>
            <a:ext cx="8351837" cy="4897437"/>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Procedimento </a:t>
            </a:r>
            <a:r>
              <a:rPr lang="it-IT" altLang="it-IT" sz="2000" b="1" i="1" dirty="0">
                <a:solidFill>
                  <a:schemeClr val="bg1"/>
                </a:solidFill>
              </a:rPr>
              <a:t>di presentazione della domanda e concessione</a:t>
            </a:r>
          </a:p>
          <a:p>
            <a:pPr eaLnBrk="1" hangingPunct="1">
              <a:defRPr/>
            </a:pPr>
            <a:endParaRPr lang="it-IT" altLang="it-IT" sz="2000" b="1" dirty="0" smtClean="0">
              <a:solidFill>
                <a:schemeClr val="bg1"/>
              </a:solidFill>
            </a:endParaRPr>
          </a:p>
          <a:p>
            <a:pPr algn="just" eaLnBrk="1" hangingPunct="1">
              <a:defRPr/>
            </a:pPr>
            <a:r>
              <a:rPr lang="it-IT" altLang="it-IT" sz="2000" dirty="0" smtClean="0">
                <a:solidFill>
                  <a:schemeClr val="bg1"/>
                </a:solidFill>
              </a:rPr>
              <a:t> </a:t>
            </a:r>
            <a:endParaRPr lang="it-IT" altLang="it-IT" sz="2000" dirty="0">
              <a:solidFill>
                <a:schemeClr val="bg1"/>
              </a:solidFill>
            </a:endParaRPr>
          </a:p>
        </p:txBody>
      </p:sp>
      <p:sp>
        <p:nvSpPr>
          <p:cNvPr id="1044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0D791A-6FEB-496F-BE0B-1BEF56022951}" type="slidenum">
              <a:rPr lang="it-IT" altLang="it-IT" sz="1200">
                <a:solidFill>
                  <a:srgbClr val="FFFFFF"/>
                </a:solidFill>
              </a:rPr>
              <a:pPr>
                <a:spcBef>
                  <a:spcPct val="0"/>
                </a:spcBef>
                <a:buFontTx/>
                <a:buNone/>
              </a:pPr>
              <a:t>96</a:t>
            </a:fld>
            <a:endParaRPr lang="it-IT" altLang="it-IT" sz="1200">
              <a:solidFill>
                <a:srgbClr val="FFFFFF"/>
              </a:solidFill>
            </a:endParaRPr>
          </a:p>
        </p:txBody>
      </p:sp>
      <p:pic>
        <p:nvPicPr>
          <p:cNvPr id="104453"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5940425" y="5972175"/>
            <a:ext cx="2519363"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Rettangolo arrotondato 1"/>
          <p:cNvSpPr/>
          <p:nvPr/>
        </p:nvSpPr>
        <p:spPr>
          <a:xfrm>
            <a:off x="1360488" y="2781300"/>
            <a:ext cx="6596062" cy="24479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rPr>
              <a:t>L’INPS comunica, che, </a:t>
            </a:r>
            <a:r>
              <a:rPr lang="it-IT" b="1" dirty="0">
                <a:solidFill>
                  <a:prstClr val="black"/>
                </a:solidFill>
              </a:rPr>
              <a:t>ai soli fini della presentazione </a:t>
            </a:r>
            <a:r>
              <a:rPr lang="it-IT" dirty="0">
                <a:solidFill>
                  <a:prstClr val="black"/>
                </a:solidFill>
              </a:rPr>
              <a:t>della domanda è </a:t>
            </a:r>
            <a:r>
              <a:rPr lang="it-IT" b="1" dirty="0">
                <a:solidFill>
                  <a:prstClr val="black"/>
                </a:solidFill>
              </a:rPr>
              <a:t>neutralizzato il periodo intercorrente tra il 24 settembre 2015 e il 2 dicembre 2015 </a:t>
            </a:r>
            <a:r>
              <a:rPr lang="it-IT" dirty="0">
                <a:solidFill>
                  <a:prstClr val="black"/>
                </a:solidFill>
              </a:rPr>
              <a:t>(data di pubblicazione della circolare). Ad esempio, in caso di sospensione/riduzione dell’attività dal 28 settembre 2015 al 28 ottobre 2015, il termine di scadenza per la presentazione della domande è fissato al 17 dicembre 2015</a:t>
            </a:r>
          </a:p>
        </p:txBody>
      </p:sp>
      <p:sp>
        <p:nvSpPr>
          <p:cNvPr id="3" name="Freccia in giù 2"/>
          <p:cNvSpPr/>
          <p:nvPr/>
        </p:nvSpPr>
        <p:spPr>
          <a:xfrm>
            <a:off x="4416425" y="5483225"/>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4" name="Segnaposto data 3"/>
          <p:cNvSpPr>
            <a:spLocks noGrp="1"/>
          </p:cNvSpPr>
          <p:nvPr>
            <p:ph type="dt" sz="quarter" idx="10"/>
          </p:nvPr>
        </p:nvSpPr>
        <p:spPr/>
        <p:txBody>
          <a:bodyPr/>
          <a:lstStyle/>
          <a:p>
            <a:pPr>
              <a:defRPr/>
            </a:pPr>
            <a:fld id="{FA5D55C1-EAE1-46EE-AB09-F47B2783C65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445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2873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12875"/>
            <a:ext cx="8351837" cy="5256213"/>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Procedimento </a:t>
            </a:r>
            <a:r>
              <a:rPr lang="it-IT" altLang="it-IT" sz="2000" b="1" i="1" dirty="0">
                <a:solidFill>
                  <a:schemeClr val="bg1"/>
                </a:solidFill>
              </a:rPr>
              <a:t>di presentazione della domanda e concessione</a:t>
            </a:r>
          </a:p>
          <a:p>
            <a:pPr eaLnBrk="1" hangingPunct="1">
              <a:defRPr/>
            </a:pPr>
            <a:endParaRPr lang="it-IT" altLang="it-IT" sz="2000" b="1" dirty="0" smtClean="0">
              <a:solidFill>
                <a:schemeClr val="bg1"/>
              </a:solidFill>
            </a:endParaRPr>
          </a:p>
          <a:p>
            <a:pPr algn="just" eaLnBrk="1" hangingPunct="1">
              <a:defRPr/>
            </a:pPr>
            <a:r>
              <a:rPr lang="it-IT" altLang="it-IT" sz="2000" i="1" u="sng" dirty="0">
                <a:solidFill>
                  <a:schemeClr val="bg1"/>
                </a:solidFill>
              </a:rPr>
              <a:t>Neutralizzazione termini presentazione </a:t>
            </a:r>
            <a:r>
              <a:rPr lang="it-IT" altLang="it-IT" sz="2000" i="1" u="sng" dirty="0" smtClean="0">
                <a:solidFill>
                  <a:schemeClr val="bg1"/>
                </a:solidFill>
              </a:rPr>
              <a:t>domanda</a:t>
            </a:r>
          </a:p>
          <a:p>
            <a:pPr algn="just" eaLnBrk="1" hangingPunct="1">
              <a:defRPr/>
            </a:pPr>
            <a:endParaRPr lang="it-IT" altLang="it-IT" sz="2000" i="1" u="sng" dirty="0">
              <a:solidFill>
                <a:schemeClr val="bg1"/>
              </a:solidFill>
            </a:endParaRPr>
          </a:p>
          <a:p>
            <a:pPr marL="457200" indent="-457200" algn="just" eaLnBrk="1" hangingPunct="1">
              <a:buFont typeface="+mj-lt"/>
              <a:buAutoNum type="alphaUcPeriod"/>
              <a:defRPr/>
            </a:pPr>
            <a:r>
              <a:rPr lang="it-IT" altLang="it-IT" sz="2000" b="1" dirty="0">
                <a:solidFill>
                  <a:schemeClr val="bg1"/>
                </a:solidFill>
              </a:rPr>
              <a:t>Per gli eventi </a:t>
            </a:r>
            <a:r>
              <a:rPr lang="it-IT" altLang="it-IT" sz="2000" dirty="0">
                <a:solidFill>
                  <a:schemeClr val="bg1"/>
                </a:solidFill>
              </a:rPr>
              <a:t>di sospensione o riduzione dell’attività </a:t>
            </a:r>
            <a:r>
              <a:rPr lang="it-IT" altLang="it-IT" sz="2000" b="1" dirty="0">
                <a:solidFill>
                  <a:schemeClr val="bg1"/>
                </a:solidFill>
              </a:rPr>
              <a:t>lavorativa intervenuti nel periodo c.d. neutralizzato, </a:t>
            </a:r>
            <a:r>
              <a:rPr lang="it-IT" altLang="it-IT" sz="2000" dirty="0">
                <a:solidFill>
                  <a:schemeClr val="bg1"/>
                </a:solidFill>
              </a:rPr>
              <a:t>la decorrenza dei 15 giorni utili per la presentazione della domanda è la data di pubblicazione della presente circolare.</a:t>
            </a:r>
          </a:p>
          <a:p>
            <a:pPr algn="just" eaLnBrk="1" hangingPunct="1">
              <a:defRPr/>
            </a:pPr>
            <a:endParaRPr lang="it-IT" altLang="it-IT" sz="2000" dirty="0">
              <a:solidFill>
                <a:schemeClr val="bg1"/>
              </a:solidFill>
            </a:endParaRPr>
          </a:p>
          <a:p>
            <a:pPr algn="just" eaLnBrk="1" hangingPunct="1">
              <a:defRPr/>
            </a:pPr>
            <a:r>
              <a:rPr lang="it-IT" altLang="it-IT" sz="2000" b="1" dirty="0">
                <a:solidFill>
                  <a:schemeClr val="bg1"/>
                </a:solidFill>
              </a:rPr>
              <a:t>Esempio:</a:t>
            </a:r>
          </a:p>
          <a:p>
            <a:pPr algn="just" eaLnBrk="1" hangingPunct="1">
              <a:defRPr/>
            </a:pPr>
            <a:r>
              <a:rPr lang="it-IT" altLang="it-IT" sz="2000" dirty="0">
                <a:solidFill>
                  <a:schemeClr val="bg1"/>
                </a:solidFill>
              </a:rPr>
              <a:t>data entrata in vigore decreto: 24/09/2015 </a:t>
            </a:r>
            <a:endParaRPr lang="it-IT" altLang="it-IT" sz="2000" dirty="0" smtClean="0">
              <a:solidFill>
                <a:schemeClr val="bg1"/>
              </a:solidFill>
            </a:endParaRPr>
          </a:p>
          <a:p>
            <a:pPr algn="just" eaLnBrk="1" hangingPunct="1">
              <a:defRPr/>
            </a:pPr>
            <a:r>
              <a:rPr lang="it-IT" altLang="it-IT" sz="2000" dirty="0" smtClean="0">
                <a:solidFill>
                  <a:schemeClr val="bg1"/>
                </a:solidFill>
              </a:rPr>
              <a:t>data </a:t>
            </a:r>
            <a:r>
              <a:rPr lang="it-IT" altLang="it-IT" sz="2000" dirty="0">
                <a:solidFill>
                  <a:schemeClr val="bg1"/>
                </a:solidFill>
              </a:rPr>
              <a:t>pubblicazione circolare: 2/12/2015</a:t>
            </a:r>
          </a:p>
          <a:p>
            <a:pPr algn="just" eaLnBrk="1" hangingPunct="1">
              <a:defRPr/>
            </a:pPr>
            <a:r>
              <a:rPr lang="it-IT" altLang="it-IT" sz="2000" dirty="0">
                <a:solidFill>
                  <a:schemeClr val="bg1"/>
                </a:solidFill>
              </a:rPr>
              <a:t>periodo neutralizzato: dal 24/09/2015 al 2/12/2015 </a:t>
            </a:r>
            <a:endParaRPr lang="it-IT" altLang="it-IT" sz="2000" dirty="0" smtClean="0">
              <a:solidFill>
                <a:schemeClr val="bg1"/>
              </a:solidFill>
            </a:endParaRPr>
          </a:p>
          <a:p>
            <a:pPr algn="just" eaLnBrk="1" hangingPunct="1">
              <a:defRPr/>
            </a:pPr>
            <a:r>
              <a:rPr lang="it-IT" altLang="it-IT" sz="2000" dirty="0" smtClean="0">
                <a:solidFill>
                  <a:schemeClr val="bg1"/>
                </a:solidFill>
              </a:rPr>
              <a:t>sospensione/riduzione</a:t>
            </a:r>
            <a:r>
              <a:rPr lang="it-IT" altLang="it-IT" sz="2000" dirty="0">
                <a:solidFill>
                  <a:schemeClr val="bg1"/>
                </a:solidFill>
              </a:rPr>
              <a:t>: dal 28/9/2015 al 28/10/2015</a:t>
            </a:r>
          </a:p>
          <a:p>
            <a:pPr algn="just" eaLnBrk="1" hangingPunct="1">
              <a:defRPr/>
            </a:pPr>
            <a:r>
              <a:rPr lang="it-IT" altLang="it-IT" sz="2000" dirty="0">
                <a:solidFill>
                  <a:schemeClr val="bg1"/>
                </a:solidFill>
              </a:rPr>
              <a:t>termine di scadenza per la presentazione dell’istanza: </a:t>
            </a:r>
            <a:r>
              <a:rPr lang="it-IT" altLang="it-IT" sz="2000" dirty="0" smtClean="0">
                <a:solidFill>
                  <a:schemeClr val="bg1"/>
                </a:solidFill>
              </a:rPr>
              <a:t>17/12/2015</a:t>
            </a:r>
            <a:endParaRPr lang="it-IT" altLang="it-IT" sz="2000" dirty="0">
              <a:solidFill>
                <a:schemeClr val="bg1"/>
              </a:solidFill>
            </a:endParaRPr>
          </a:p>
          <a:p>
            <a:pPr algn="just" eaLnBrk="1" hangingPunct="1">
              <a:defRPr/>
            </a:pPr>
            <a:endParaRPr lang="it-IT" altLang="it-IT" sz="2000" i="1" u="sng" dirty="0">
              <a:solidFill>
                <a:schemeClr val="bg1"/>
              </a:solidFill>
            </a:endParaRPr>
          </a:p>
        </p:txBody>
      </p:sp>
      <p:sp>
        <p:nvSpPr>
          <p:cNvPr id="1054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773A89-604D-4EA0-868B-A8C4DCC8BBA6}" type="slidenum">
              <a:rPr lang="it-IT" altLang="it-IT" sz="1200">
                <a:solidFill>
                  <a:srgbClr val="FFFFFF"/>
                </a:solidFill>
              </a:rPr>
              <a:pPr>
                <a:spcBef>
                  <a:spcPct val="0"/>
                </a:spcBef>
                <a:buFontTx/>
                <a:buNone/>
              </a:pPr>
              <a:t>97</a:t>
            </a:fld>
            <a:endParaRPr lang="it-IT" altLang="it-IT" sz="1200">
              <a:solidFill>
                <a:srgbClr val="FFFFFF"/>
              </a:solidFill>
            </a:endParaRPr>
          </a:p>
        </p:txBody>
      </p:sp>
      <p:pic>
        <p:nvPicPr>
          <p:cNvPr id="105477"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24563" y="1957388"/>
            <a:ext cx="2520950" cy="6477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8DD2EC95-7318-4A48-B4E0-9C3E30A08D3B}"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5480"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1746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412875"/>
            <a:ext cx="8351837" cy="5256213"/>
          </a:xfrm>
          <a:ln>
            <a:solidFill>
              <a:schemeClr val="bg2">
                <a:lumMod val="40000"/>
                <a:lumOff val="60000"/>
              </a:schemeClr>
            </a:solidFill>
          </a:ln>
        </p:spPr>
        <p:txBody>
          <a:bodyPr/>
          <a:lstStyle/>
          <a:p>
            <a:pPr eaLnBrk="1" hangingPunct="1">
              <a:defRPr/>
            </a:pPr>
            <a:endParaRPr lang="it-IT" altLang="it-IT" sz="2000" b="1" i="1" dirty="0" smtClean="0">
              <a:solidFill>
                <a:schemeClr val="bg1"/>
              </a:solidFill>
            </a:endParaRPr>
          </a:p>
          <a:p>
            <a:pPr eaLnBrk="1" hangingPunct="1">
              <a:defRPr/>
            </a:pPr>
            <a:r>
              <a:rPr lang="it-IT" altLang="it-IT" sz="2000" b="1" i="1" dirty="0" smtClean="0">
                <a:solidFill>
                  <a:schemeClr val="bg1"/>
                </a:solidFill>
              </a:rPr>
              <a:t>Procedimento </a:t>
            </a:r>
            <a:r>
              <a:rPr lang="it-IT" altLang="it-IT" sz="2000" b="1" i="1" dirty="0">
                <a:solidFill>
                  <a:schemeClr val="bg1"/>
                </a:solidFill>
              </a:rPr>
              <a:t>di presentazione della domanda e concessione</a:t>
            </a:r>
          </a:p>
          <a:p>
            <a:pPr eaLnBrk="1" hangingPunct="1">
              <a:defRPr/>
            </a:pPr>
            <a:endParaRPr lang="it-IT" altLang="it-IT" sz="2000" b="1" dirty="0" smtClean="0">
              <a:solidFill>
                <a:schemeClr val="bg1"/>
              </a:solidFill>
            </a:endParaRPr>
          </a:p>
          <a:p>
            <a:pPr algn="just" eaLnBrk="1" hangingPunct="1">
              <a:defRPr/>
            </a:pPr>
            <a:r>
              <a:rPr lang="it-IT" altLang="it-IT" sz="2000" i="1" u="sng" dirty="0">
                <a:solidFill>
                  <a:schemeClr val="bg1"/>
                </a:solidFill>
              </a:rPr>
              <a:t>Neutralizzazione termini presentazione </a:t>
            </a:r>
            <a:r>
              <a:rPr lang="it-IT" altLang="it-IT" sz="2000" i="1" u="sng" dirty="0" smtClean="0">
                <a:solidFill>
                  <a:schemeClr val="bg1"/>
                </a:solidFill>
              </a:rPr>
              <a:t>domanda</a:t>
            </a:r>
          </a:p>
          <a:p>
            <a:pPr algn="just" eaLnBrk="1" hangingPunct="1">
              <a:defRPr/>
            </a:pPr>
            <a:endParaRPr lang="it-IT" altLang="it-IT" sz="2000" i="1" u="sng" dirty="0" smtClean="0">
              <a:solidFill>
                <a:schemeClr val="bg1"/>
              </a:solidFill>
            </a:endParaRPr>
          </a:p>
          <a:p>
            <a:pPr algn="just" eaLnBrk="1" hangingPunct="1">
              <a:defRPr/>
            </a:pPr>
            <a:endParaRPr lang="it-IT" altLang="it-IT" sz="2000" i="1" u="sng" dirty="0">
              <a:solidFill>
                <a:schemeClr val="bg1"/>
              </a:solidFill>
            </a:endParaRPr>
          </a:p>
          <a:p>
            <a:pPr marL="457200" indent="-457200" algn="just" eaLnBrk="1" hangingPunct="1">
              <a:buFont typeface="+mj-lt"/>
              <a:buAutoNum type="alphaUcPeriod" startAt="2"/>
              <a:defRPr/>
            </a:pPr>
            <a:r>
              <a:rPr lang="it-IT" altLang="it-IT" sz="2000" b="1" dirty="0" smtClean="0">
                <a:solidFill>
                  <a:schemeClr val="bg1"/>
                </a:solidFill>
              </a:rPr>
              <a:t>Per </a:t>
            </a:r>
            <a:r>
              <a:rPr lang="it-IT" altLang="it-IT" sz="2000" b="1" dirty="0">
                <a:solidFill>
                  <a:schemeClr val="bg1"/>
                </a:solidFill>
              </a:rPr>
              <a:t>gli eventi </a:t>
            </a:r>
            <a:r>
              <a:rPr lang="it-IT" altLang="it-IT" sz="2000" dirty="0">
                <a:solidFill>
                  <a:schemeClr val="bg1"/>
                </a:solidFill>
              </a:rPr>
              <a:t>di sospensione o riduzione dell’attività lavorativa </a:t>
            </a:r>
            <a:r>
              <a:rPr lang="it-IT" altLang="it-IT" sz="2000" b="1" dirty="0">
                <a:solidFill>
                  <a:schemeClr val="bg1"/>
                </a:solidFill>
              </a:rPr>
              <a:t>occorrenti dal giorno successivo alla data di pubblicazione della presente circolare</a:t>
            </a:r>
            <a:r>
              <a:rPr lang="it-IT" altLang="it-IT" sz="2000" dirty="0">
                <a:solidFill>
                  <a:schemeClr val="bg1"/>
                </a:solidFill>
              </a:rPr>
              <a:t>, sempre ai fini dei termini di presentazione della domanda, troverà applicazione la disciplina così come riformata dalla novella legislativa. </a:t>
            </a:r>
            <a:r>
              <a:rPr lang="it-IT" altLang="it-IT" sz="2000" dirty="0" smtClean="0">
                <a:solidFill>
                  <a:schemeClr val="bg1"/>
                </a:solidFill>
              </a:rPr>
              <a:t>Quindi i 15 giorni </a:t>
            </a:r>
            <a:r>
              <a:rPr lang="it-IT" altLang="it-IT" sz="2000" dirty="0">
                <a:solidFill>
                  <a:schemeClr val="bg1"/>
                </a:solidFill>
              </a:rPr>
              <a:t>si computano dalla data di inizio dell’evento di sospensione o riduzione dell’attività lavorativa.</a:t>
            </a:r>
          </a:p>
          <a:p>
            <a:pPr marL="457200" indent="-457200" algn="just" eaLnBrk="1" hangingPunct="1">
              <a:buFont typeface="+mj-lt"/>
              <a:buAutoNum type="alphaUcPeriod" startAt="2"/>
              <a:defRPr/>
            </a:pPr>
            <a:endParaRPr lang="it-IT" altLang="it-IT" sz="2000" dirty="0">
              <a:solidFill>
                <a:schemeClr val="bg1"/>
              </a:solidFill>
            </a:endParaRPr>
          </a:p>
          <a:p>
            <a:pPr marL="457200" indent="-457200" algn="just" eaLnBrk="1" hangingPunct="1">
              <a:buFont typeface="+mj-lt"/>
              <a:buAutoNum type="alphaUcPeriod" startAt="2"/>
              <a:defRPr/>
            </a:pPr>
            <a:endParaRPr lang="it-IT" altLang="it-IT" sz="2000" dirty="0">
              <a:solidFill>
                <a:schemeClr val="bg1"/>
              </a:solidFill>
            </a:endParaRPr>
          </a:p>
          <a:p>
            <a:pPr algn="just" eaLnBrk="1" hangingPunct="1">
              <a:defRPr/>
            </a:pPr>
            <a:endParaRPr lang="it-IT" altLang="it-IT" sz="2000" i="1" u="sng" dirty="0">
              <a:solidFill>
                <a:schemeClr val="bg1"/>
              </a:solidFill>
            </a:endParaRPr>
          </a:p>
        </p:txBody>
      </p:sp>
      <p:sp>
        <p:nvSpPr>
          <p:cNvPr id="1065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F9AC4C-EBF2-4034-95FD-8BBBB636ACA7}" type="slidenum">
              <a:rPr lang="it-IT" altLang="it-IT" sz="1200">
                <a:solidFill>
                  <a:srgbClr val="FFFFFF"/>
                </a:solidFill>
              </a:rPr>
              <a:pPr>
                <a:spcBef>
                  <a:spcPct val="0"/>
                </a:spcBef>
                <a:buFontTx/>
                <a:buNone/>
              </a:pPr>
              <a:t>98</a:t>
            </a:fld>
            <a:endParaRPr lang="it-IT" altLang="it-IT" sz="1200">
              <a:solidFill>
                <a:srgbClr val="FFFFFF"/>
              </a:solidFill>
            </a:endParaRPr>
          </a:p>
        </p:txBody>
      </p:sp>
      <p:pic>
        <p:nvPicPr>
          <p:cNvPr id="106501"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007100" y="5516563"/>
            <a:ext cx="2519363"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5FCB389D-5D56-4CE2-A96C-F1014C051E0F}"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650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1270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Immagine 8"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913"/>
            <a:ext cx="1036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287463"/>
            <a:ext cx="8351837" cy="5381625"/>
          </a:xfrm>
          <a:ln>
            <a:solidFill>
              <a:schemeClr val="bg2">
                <a:lumMod val="40000"/>
                <a:lumOff val="60000"/>
              </a:schemeClr>
            </a:solidFill>
          </a:ln>
        </p:spPr>
        <p:txBody>
          <a:bodyPr/>
          <a:lstStyle/>
          <a:p>
            <a:pPr eaLnBrk="1" hangingPunct="1">
              <a:defRPr/>
            </a:pPr>
            <a:r>
              <a:rPr lang="it-IT" altLang="it-IT" sz="2000" b="1" i="1" dirty="0" smtClean="0">
                <a:solidFill>
                  <a:schemeClr val="bg1"/>
                </a:solidFill>
              </a:rPr>
              <a:t>Procedimento </a:t>
            </a:r>
            <a:r>
              <a:rPr lang="it-IT" altLang="it-IT" sz="2000" b="1" i="1" dirty="0">
                <a:solidFill>
                  <a:schemeClr val="bg1"/>
                </a:solidFill>
              </a:rPr>
              <a:t>di presentazione della domanda e concessione</a:t>
            </a:r>
          </a:p>
          <a:p>
            <a:pPr eaLnBrk="1" hangingPunct="1">
              <a:defRPr/>
            </a:pPr>
            <a:endParaRPr lang="it-IT" altLang="it-IT" sz="2000" b="1" dirty="0">
              <a:solidFill>
                <a:schemeClr val="bg1"/>
              </a:solidFill>
            </a:endParaRPr>
          </a:p>
          <a:p>
            <a:pPr algn="just" eaLnBrk="1" hangingPunct="1">
              <a:defRPr/>
            </a:pPr>
            <a:r>
              <a:rPr lang="it-IT" altLang="it-IT" sz="2000" i="1" u="sng" dirty="0" smtClean="0">
                <a:solidFill>
                  <a:schemeClr val="bg1"/>
                </a:solidFill>
              </a:rPr>
              <a:t>Neutralizzazione </a:t>
            </a:r>
            <a:r>
              <a:rPr lang="it-IT" altLang="it-IT" sz="2000" i="1" u="sng" dirty="0">
                <a:solidFill>
                  <a:schemeClr val="bg1"/>
                </a:solidFill>
              </a:rPr>
              <a:t>termini presentazione </a:t>
            </a:r>
            <a:r>
              <a:rPr lang="it-IT" altLang="it-IT" sz="2000" i="1" u="sng" dirty="0" smtClean="0">
                <a:solidFill>
                  <a:schemeClr val="bg1"/>
                </a:solidFill>
              </a:rPr>
              <a:t>domanda</a:t>
            </a:r>
          </a:p>
          <a:p>
            <a:pPr algn="just" eaLnBrk="1" hangingPunct="1">
              <a:defRPr/>
            </a:pPr>
            <a:endParaRPr lang="it-IT" altLang="it-IT" sz="2000" i="1" u="sng" dirty="0">
              <a:solidFill>
                <a:schemeClr val="bg1"/>
              </a:solidFill>
            </a:endParaRPr>
          </a:p>
          <a:p>
            <a:pPr marL="457200" indent="-457200" algn="just" eaLnBrk="1" hangingPunct="1">
              <a:buFont typeface="+mj-lt"/>
              <a:buAutoNum type="alphaUcPeriod" startAt="3"/>
              <a:defRPr/>
            </a:pPr>
            <a:r>
              <a:rPr lang="it-IT" altLang="it-IT" sz="2000" b="1" dirty="0" smtClean="0">
                <a:solidFill>
                  <a:schemeClr val="bg1"/>
                </a:solidFill>
              </a:rPr>
              <a:t>Per </a:t>
            </a:r>
            <a:r>
              <a:rPr lang="it-IT" altLang="it-IT" sz="2000" b="1" dirty="0">
                <a:solidFill>
                  <a:schemeClr val="bg1"/>
                </a:solidFill>
              </a:rPr>
              <a:t>gli eventi </a:t>
            </a:r>
            <a:r>
              <a:rPr lang="it-IT" altLang="it-IT" sz="2000" dirty="0">
                <a:solidFill>
                  <a:schemeClr val="bg1"/>
                </a:solidFill>
              </a:rPr>
              <a:t>iniziati precedentemente  alla data di entrata in vigore del decreto restano confermate le precedenti disposizioni (entro 25 giorni dalla fine del periodo di paga in corso al termine della settimana in cui ha avuto inizio la sospensione o riduzione dell’orario di lavoro)</a:t>
            </a:r>
          </a:p>
          <a:p>
            <a:pPr marL="457200" indent="-457200" algn="just" eaLnBrk="1" hangingPunct="1">
              <a:buFont typeface="+mj-lt"/>
              <a:buAutoNum type="alphaUcPeriod" startAt="3"/>
              <a:defRPr/>
            </a:pPr>
            <a:endParaRPr lang="it-IT" altLang="it-IT" sz="2000" dirty="0">
              <a:solidFill>
                <a:schemeClr val="bg1"/>
              </a:solidFill>
            </a:endParaRPr>
          </a:p>
          <a:p>
            <a:pPr algn="just" eaLnBrk="1" hangingPunct="1">
              <a:defRPr/>
            </a:pPr>
            <a:r>
              <a:rPr lang="it-IT" altLang="it-IT" sz="2000" b="1" dirty="0">
                <a:solidFill>
                  <a:schemeClr val="bg1"/>
                </a:solidFill>
              </a:rPr>
              <a:t>Esempio:</a:t>
            </a:r>
          </a:p>
          <a:p>
            <a:pPr algn="just" eaLnBrk="1" hangingPunct="1">
              <a:defRPr/>
            </a:pPr>
            <a:r>
              <a:rPr lang="it-IT" altLang="it-IT" sz="2000" dirty="0">
                <a:solidFill>
                  <a:schemeClr val="bg1"/>
                </a:solidFill>
              </a:rPr>
              <a:t>data entrata in vigore decreto: 24/09/2015 </a:t>
            </a:r>
          </a:p>
          <a:p>
            <a:pPr algn="just" eaLnBrk="1" hangingPunct="1">
              <a:defRPr/>
            </a:pPr>
            <a:r>
              <a:rPr lang="it-IT" altLang="it-IT" sz="2000" dirty="0" smtClean="0">
                <a:solidFill>
                  <a:schemeClr val="bg1"/>
                </a:solidFill>
              </a:rPr>
              <a:t>data </a:t>
            </a:r>
            <a:r>
              <a:rPr lang="it-IT" altLang="it-IT" sz="2000" dirty="0">
                <a:solidFill>
                  <a:schemeClr val="bg1"/>
                </a:solidFill>
              </a:rPr>
              <a:t>pubblicazione circolare: 2/12/2015</a:t>
            </a:r>
          </a:p>
          <a:p>
            <a:pPr algn="just" eaLnBrk="1" hangingPunct="1">
              <a:defRPr/>
            </a:pPr>
            <a:r>
              <a:rPr lang="it-IT" altLang="it-IT" sz="2000" dirty="0">
                <a:solidFill>
                  <a:schemeClr val="bg1"/>
                </a:solidFill>
              </a:rPr>
              <a:t>periodo neutralizzato: dal 24/09/2015 al 2/12/2015 </a:t>
            </a:r>
            <a:endParaRPr lang="it-IT" altLang="it-IT" sz="2000" dirty="0" smtClean="0">
              <a:solidFill>
                <a:schemeClr val="bg1"/>
              </a:solidFill>
            </a:endParaRPr>
          </a:p>
          <a:p>
            <a:pPr algn="just" eaLnBrk="1" hangingPunct="1">
              <a:defRPr/>
            </a:pPr>
            <a:r>
              <a:rPr lang="it-IT" altLang="it-IT" sz="2000" dirty="0" smtClean="0">
                <a:solidFill>
                  <a:schemeClr val="bg1"/>
                </a:solidFill>
              </a:rPr>
              <a:t>sospensione/riduzione</a:t>
            </a:r>
            <a:r>
              <a:rPr lang="it-IT" altLang="it-IT" sz="2000" dirty="0">
                <a:solidFill>
                  <a:schemeClr val="bg1"/>
                </a:solidFill>
              </a:rPr>
              <a:t>: dal 21/09/2015 al 18/12/2015</a:t>
            </a:r>
          </a:p>
          <a:p>
            <a:pPr algn="just" eaLnBrk="1" hangingPunct="1">
              <a:defRPr/>
            </a:pPr>
            <a:r>
              <a:rPr lang="it-IT" altLang="it-IT" sz="2000" dirty="0">
                <a:solidFill>
                  <a:schemeClr val="bg1"/>
                </a:solidFill>
              </a:rPr>
              <a:t>termine di scadenza per la presentazione dell’istanza: 25/10/2015</a:t>
            </a:r>
          </a:p>
          <a:p>
            <a:pPr marL="457200" indent="-457200" algn="just" eaLnBrk="1" hangingPunct="1">
              <a:buFont typeface="+mj-lt"/>
              <a:buAutoNum type="alphaUcPeriod" startAt="3"/>
              <a:defRPr/>
            </a:pPr>
            <a:endParaRPr lang="it-IT" altLang="it-IT" sz="2000" i="1" u="sng" dirty="0">
              <a:solidFill>
                <a:schemeClr val="bg1"/>
              </a:solidFill>
            </a:endParaRPr>
          </a:p>
        </p:txBody>
      </p:sp>
      <p:sp>
        <p:nvSpPr>
          <p:cNvPr id="1075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B447C0-AB20-46CC-AE3F-2D05A52E5A12}" type="slidenum">
              <a:rPr lang="it-IT" altLang="it-IT" sz="1200">
                <a:solidFill>
                  <a:srgbClr val="FFFFFF"/>
                </a:solidFill>
              </a:rPr>
              <a:pPr>
                <a:spcBef>
                  <a:spcPct val="0"/>
                </a:spcBef>
                <a:buFontTx/>
                <a:buNone/>
              </a:pPr>
              <a:t>99</a:t>
            </a:fld>
            <a:endParaRPr lang="it-IT" altLang="it-IT" sz="1200">
              <a:solidFill>
                <a:srgbClr val="FFFFFF"/>
              </a:solidFill>
            </a:endParaRPr>
          </a:p>
        </p:txBody>
      </p:sp>
      <p:pic>
        <p:nvPicPr>
          <p:cNvPr id="107525" name="Immagine 7" descr="nuovo-mo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7286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213475" y="1916113"/>
            <a:ext cx="2520950" cy="64928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i="1" dirty="0" err="1">
                <a:solidFill>
                  <a:prstClr val="black"/>
                </a:solidFill>
              </a:rPr>
              <a:t>Circ.INPS</a:t>
            </a:r>
            <a:r>
              <a:rPr lang="it-IT" b="1" i="1" dirty="0">
                <a:solidFill>
                  <a:prstClr val="black"/>
                </a:solidFill>
              </a:rPr>
              <a:t> 197/15</a:t>
            </a:r>
          </a:p>
        </p:txBody>
      </p:sp>
      <p:sp>
        <p:nvSpPr>
          <p:cNvPr id="2" name="Segnaposto data 1"/>
          <p:cNvSpPr>
            <a:spLocks noGrp="1"/>
          </p:cNvSpPr>
          <p:nvPr>
            <p:ph type="dt" sz="quarter" idx="10"/>
          </p:nvPr>
        </p:nvSpPr>
        <p:spPr/>
        <p:txBody>
          <a:bodyPr/>
          <a:lstStyle/>
          <a:p>
            <a:pPr>
              <a:defRPr/>
            </a:pPr>
            <a:fld id="{1410A0B0-D151-41FC-BFCF-B73A00331FB8}" type="datetime1">
              <a:rPr lang="it-IT" smtClean="0">
                <a:solidFill>
                  <a:prstClr val="white">
                    <a:tint val="75000"/>
                  </a:prstClr>
                </a:solidFill>
              </a:rPr>
              <a:pPr>
                <a:defRPr/>
              </a:pPr>
              <a:t>21/03/2016</a:t>
            </a:fld>
            <a:endParaRPr lang="it-IT">
              <a:solidFill>
                <a:prstClr val="white">
                  <a:tint val="75000"/>
                </a:prstClr>
              </a:solidFill>
            </a:endParaRPr>
          </a:p>
        </p:txBody>
      </p:sp>
      <p:pic>
        <p:nvPicPr>
          <p:cNvPr id="10752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17462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6536</TotalTime>
  <Words>41593</Words>
  <Application>Microsoft Office PowerPoint</Application>
  <PresentationFormat>Presentazione su schermo (4:3)</PresentationFormat>
  <Paragraphs>5284</Paragraphs>
  <Slides>518</Slides>
  <Notes>135</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518</vt:i4>
      </vt:variant>
    </vt:vector>
  </HeadingPairs>
  <TitlesOfParts>
    <vt:vector size="521" baseType="lpstr">
      <vt:lpstr>Tema di Office</vt:lpstr>
      <vt:lpstr>1_Tema di Office</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Gabriele Rollin</dc:creator>
  <cp:lastModifiedBy>lorenzo</cp:lastModifiedBy>
  <cp:revision>742</cp:revision>
  <dcterms:created xsi:type="dcterms:W3CDTF">2012-08-02T11:22:45Z</dcterms:created>
  <dcterms:modified xsi:type="dcterms:W3CDTF">2016-03-21T19:16:56Z</dcterms:modified>
</cp:coreProperties>
</file>