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321" r:id="rId3"/>
    <p:sldId id="338" r:id="rId4"/>
    <p:sldId id="350" r:id="rId5"/>
    <p:sldId id="383" r:id="rId6"/>
    <p:sldId id="384" r:id="rId7"/>
    <p:sldId id="339" r:id="rId8"/>
    <p:sldId id="347" r:id="rId9"/>
    <p:sldId id="348" r:id="rId10"/>
    <p:sldId id="349" r:id="rId11"/>
    <p:sldId id="344" r:id="rId12"/>
    <p:sldId id="322" r:id="rId13"/>
    <p:sldId id="323" r:id="rId14"/>
    <p:sldId id="351" r:id="rId15"/>
    <p:sldId id="404" r:id="rId16"/>
    <p:sldId id="324" r:id="rId17"/>
    <p:sldId id="352" r:id="rId18"/>
    <p:sldId id="327" r:id="rId19"/>
    <p:sldId id="328" r:id="rId20"/>
    <p:sldId id="329" r:id="rId21"/>
    <p:sldId id="353" r:id="rId22"/>
    <p:sldId id="354" r:id="rId23"/>
    <p:sldId id="355" r:id="rId24"/>
    <p:sldId id="330" r:id="rId25"/>
    <p:sldId id="331" r:id="rId26"/>
    <p:sldId id="356" r:id="rId27"/>
    <p:sldId id="332" r:id="rId28"/>
    <p:sldId id="343" r:id="rId29"/>
    <p:sldId id="357" r:id="rId30"/>
    <p:sldId id="358" r:id="rId31"/>
    <p:sldId id="359" r:id="rId32"/>
    <p:sldId id="360" r:id="rId33"/>
    <p:sldId id="361" r:id="rId34"/>
    <p:sldId id="333" r:id="rId35"/>
    <p:sldId id="362" r:id="rId36"/>
    <p:sldId id="364" r:id="rId37"/>
    <p:sldId id="334" r:id="rId38"/>
    <p:sldId id="365" r:id="rId39"/>
    <p:sldId id="366" r:id="rId40"/>
    <p:sldId id="367" r:id="rId41"/>
    <p:sldId id="395" r:id="rId42"/>
    <p:sldId id="396" r:id="rId43"/>
    <p:sldId id="397" r:id="rId44"/>
    <p:sldId id="335" r:id="rId45"/>
    <p:sldId id="336" r:id="rId46"/>
    <p:sldId id="257" r:id="rId47"/>
    <p:sldId id="258" r:id="rId48"/>
    <p:sldId id="259" r:id="rId49"/>
    <p:sldId id="266" r:id="rId50"/>
    <p:sldId id="398" r:id="rId51"/>
    <p:sldId id="267" r:id="rId52"/>
    <p:sldId id="268" r:id="rId53"/>
    <p:sldId id="269" r:id="rId54"/>
    <p:sldId id="270" r:id="rId55"/>
    <p:sldId id="368" r:id="rId56"/>
    <p:sldId id="394" r:id="rId57"/>
    <p:sldId id="393" r:id="rId58"/>
    <p:sldId id="271" r:id="rId59"/>
    <p:sldId id="392" r:id="rId60"/>
  </p:sldIdLst>
  <p:sldSz cx="9144000" cy="6858000" type="screen4x3"/>
  <p:notesSz cx="6805613" cy="99393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sorterViewPr>
    <p:cViewPr>
      <p:scale>
        <a:sx n="100" d="100"/>
        <a:sy n="100" d="100"/>
      </p:scale>
      <p:origin x="0" y="592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32FF44C5-EC38-4404-A9CD-C9B27CAAA10D}" type="datetimeFigureOut">
              <a:rPr lang="it-IT" smtClean="0"/>
              <a:t>08/09/2016</a:t>
            </a:fld>
            <a:endParaRPr lang="it-IT"/>
          </a:p>
        </p:txBody>
      </p:sp>
      <p:sp>
        <p:nvSpPr>
          <p:cNvPr id="4" name="Segnaposto immagine diapositiva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DA10F816-04C5-42E7-9C52-FFE6795A5C1D}" type="slidenum">
              <a:rPr lang="it-IT" smtClean="0"/>
              <a:t>‹N›</a:t>
            </a:fld>
            <a:endParaRPr lang="it-IT"/>
          </a:p>
        </p:txBody>
      </p:sp>
    </p:spTree>
    <p:extLst>
      <p:ext uri="{BB962C8B-B14F-4D97-AF65-F5344CB8AC3E}">
        <p14:creationId xmlns:p14="http://schemas.microsoft.com/office/powerpoint/2010/main" val="21833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a:ln/>
        </p:spPr>
      </p:sp>
      <p:sp>
        <p:nvSpPr>
          <p:cNvPr id="28675"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sz="1400" dirty="0"/>
              <a:t>IL TITOLO DEVE ESSERE SCRITTO IN CARATTERE </a:t>
            </a:r>
            <a:r>
              <a:rPr lang="it-IT" altLang="it-IT" sz="1400" b="1" dirty="0"/>
              <a:t>CALIBRI</a:t>
            </a:r>
            <a:r>
              <a:rPr lang="it-IT" altLang="it-IT" sz="1400" dirty="0"/>
              <a:t> MISURA </a:t>
            </a:r>
            <a:r>
              <a:rPr lang="it-IT" altLang="it-IT" sz="1400" b="1" dirty="0"/>
              <a:t>40</a:t>
            </a:r>
          </a:p>
          <a:p>
            <a:r>
              <a:rPr lang="it-IT" altLang="it-IT" sz="1400" dirty="0"/>
              <a:t>L’EVENTUALE SOTTO TITOLO DEVE ESSERE SCRITTO IN CARATTERE </a:t>
            </a:r>
            <a:r>
              <a:rPr lang="it-IT" altLang="it-IT" sz="1400" b="1" dirty="0"/>
              <a:t>CALIBRI </a:t>
            </a:r>
            <a:r>
              <a:rPr lang="it-IT" altLang="it-IT" sz="1400" dirty="0"/>
              <a:t>MISURA</a:t>
            </a:r>
            <a:r>
              <a:rPr lang="it-IT" altLang="it-IT" sz="1400" b="1" dirty="0"/>
              <a:t> 32</a:t>
            </a:r>
          </a:p>
          <a:p>
            <a:r>
              <a:rPr lang="it-IT" altLang="it-IT" sz="1400" b="1" dirty="0"/>
              <a:t>TITOLO E SOTTOTITOLO SONO INSERITI IN DUE CASELLE DI TESTO DISTINTE</a:t>
            </a:r>
          </a:p>
        </p:txBody>
      </p:sp>
    </p:spTree>
    <p:extLst>
      <p:ext uri="{BB962C8B-B14F-4D97-AF65-F5344CB8AC3E}">
        <p14:creationId xmlns:p14="http://schemas.microsoft.com/office/powerpoint/2010/main" val="3297352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15</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16</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17</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18</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19</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20</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21</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22</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23</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24</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7</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25</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26</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34</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35</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36</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37</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40</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42</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43</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44</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8</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45</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28002"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altLang="it-IT" sz="1400" smtClean="0"/>
              <a:t>IL TITOLO DEVE ESSERE SCRITTO IN CARATTERE </a:t>
            </a:r>
            <a:r>
              <a:rPr lang="it-IT" altLang="it-IT" sz="1400" b="1" smtClean="0"/>
              <a:t>CALIBRI</a:t>
            </a:r>
            <a:r>
              <a:rPr lang="it-IT" altLang="it-IT" sz="1400" smtClean="0"/>
              <a:t> MISURA </a:t>
            </a:r>
            <a:r>
              <a:rPr lang="it-IT" altLang="it-IT" sz="1400" b="1" smtClean="0"/>
              <a:t>40</a:t>
            </a:r>
          </a:p>
          <a:p>
            <a:pPr eaLnBrk="1" hangingPunct="1">
              <a:spcBef>
                <a:spcPct val="0"/>
              </a:spcBef>
            </a:pPr>
            <a:r>
              <a:rPr lang="it-IT" altLang="it-IT" sz="1400" smtClean="0"/>
              <a:t>L’EVENTUALE SOTTO TITOLO DEVE ESSERE SCRITTO IN CARATTERE </a:t>
            </a:r>
            <a:r>
              <a:rPr lang="it-IT" altLang="it-IT" sz="1400" b="1" smtClean="0"/>
              <a:t>CALIBRI </a:t>
            </a:r>
            <a:r>
              <a:rPr lang="it-IT" altLang="it-IT" sz="1400" smtClean="0"/>
              <a:t>MISURA</a:t>
            </a:r>
            <a:r>
              <a:rPr lang="it-IT" altLang="it-IT" sz="1400" b="1" smtClean="0"/>
              <a:t> 32</a:t>
            </a:r>
          </a:p>
          <a:p>
            <a:pPr eaLnBrk="1" hangingPunct="1">
              <a:spcBef>
                <a:spcPct val="0"/>
              </a:spcBef>
            </a:pPr>
            <a:r>
              <a:rPr lang="it-IT" altLang="it-IT" sz="1400" b="1" smtClean="0"/>
              <a:t>TITOLO E SOTTOTITOLO SONO INSERITI IN DUE CASELLE DI TESTO DISTINTE</a:t>
            </a:r>
          </a:p>
        </p:txBody>
      </p:sp>
    </p:spTree>
    <p:extLst>
      <p:ext uri="{BB962C8B-B14F-4D97-AF65-F5344CB8AC3E}">
        <p14:creationId xmlns:p14="http://schemas.microsoft.com/office/powerpoint/2010/main" val="22674598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1E6BBA2-F66C-41BE-BC5F-F9978BF42CE4}" type="slidenum">
              <a:rPr lang="it-IT" altLang="it-IT">
                <a:solidFill>
                  <a:prstClr val="black"/>
                </a:solidFill>
                <a:latin typeface="Arial" panose="020B0604020202020204" pitchFamily="34" charset="0"/>
              </a:rPr>
              <a:pPr eaLnBrk="1" hangingPunct="1"/>
              <a:t>49</a:t>
            </a:fld>
            <a:endParaRPr lang="it-IT" altLang="it-IT">
              <a:solidFill>
                <a:prstClr val="black"/>
              </a:solidFill>
              <a:latin typeface="Arial" panose="020B0604020202020204" pitchFamily="34" charset="0"/>
            </a:endParaRPr>
          </a:p>
        </p:txBody>
      </p:sp>
      <p:sp>
        <p:nvSpPr>
          <p:cNvPr id="31747" name="Rectangle 2"/>
          <p:cNvSpPr>
            <a:spLocks noGrp="1" noRot="1" noChangeAspect="1" noChangeArrowheads="1" noTextEdit="1"/>
          </p:cNvSpPr>
          <p:nvPr>
            <p:ph type="sldImg"/>
          </p:nvPr>
        </p:nvSpPr>
        <p:spPr bwMode="auto">
          <a:xfrm>
            <a:off x="3522663" y="152400"/>
            <a:ext cx="2362200" cy="17732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xfrm>
            <a:off x="155520" y="2441519"/>
            <a:ext cx="9020150" cy="4196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751" tIns="45875" rIns="91751" bIns="45875" numCol="1" anchor="t" anchorCtr="0" compatLnSpc="1">
            <a:prstTxWarp prst="textNoShape">
              <a:avLst/>
            </a:prstTxWarp>
          </a:bodyPr>
          <a:lstStyle/>
          <a:p>
            <a:pPr algn="just"/>
            <a:r>
              <a:rPr lang="it-IT" smtClean="0"/>
              <a:t>L’operazione di scissione è un’operazione che è normalmente utilizzata per suddividere il patrimonio aziendale al fine di segregare il compendio immobiliare, procedere con il ricambio generazionale, separare il patrimonio tra i soci in caso di dissidi e disaccordi. </a:t>
            </a:r>
          </a:p>
          <a:p>
            <a:pPr algn="just"/>
            <a:r>
              <a:rPr lang="it-IT" smtClean="0"/>
              <a:t>Come si evince dall’art. 2506 del codice civile, la scissione è l’operazione attraverso la quale il patrimonio di una società viene scomposto, in tutto o in parte, per essere assegnato ad altre società preesistenti o di nuova costituzione. Con questa  operazione, pertanto, si suddivide il patrimonio aziendale e vengono assegnati elementi dell’attivo o del passivo alle società beneficiarie, mentre le azioni o quote emesse dalle stesse a fronte del patrimonio ricevuto, vengono assegnate ai soci della società scissa. </a:t>
            </a:r>
          </a:p>
          <a:p>
            <a:pPr algn="just"/>
            <a:r>
              <a:rPr lang="it-IT" smtClean="0"/>
              <a:t>La parte del patrimonio scorporata non deve essere necessariamente un’azienda o un ramo di azienda, ma può avere ad oggetto anche mere pluralità di beni o di singoli elementi patrimoniali.</a:t>
            </a:r>
          </a:p>
          <a:p>
            <a:pPr algn="just"/>
            <a:r>
              <a:rPr lang="it-IT" smtClean="0"/>
              <a:t>L’operazione di scissione può aver luogo nelle seguenti forme:</a:t>
            </a:r>
          </a:p>
          <a:p>
            <a:pPr algn="just"/>
            <a:r>
              <a:rPr lang="it-IT" smtClean="0"/>
              <a:t>scissione parziale/totale proporzionale: i soci conservano le medesime quote che detenevano nella scissa e diventano proprietari di un’ulteriore (una o più) società neocostituite o preesistenti;</a:t>
            </a:r>
          </a:p>
          <a:p>
            <a:pPr algn="just"/>
            <a:r>
              <a:rPr lang="it-IT" smtClean="0"/>
              <a:t>scissione parziale/totale non proporzionale: si ha una diversa allocazione delle quote rispetto a quanto detenuto nella scissa. E' inoltre possibile che ad un socio siano assegnate esclusivamente quote della scissa o della beneficiaria. In tal caso si parla di scissione asimmetrica.</a:t>
            </a:r>
          </a:p>
          <a:p>
            <a:pPr algn="just"/>
            <a:r>
              <a:rPr lang="it-IT" smtClean="0"/>
              <a:t>L’operazione in esame, come evidenziato dall’art. 173 del tuir, è fiscalmente neutra e quindi non determina l’emersione di plusvalenze e di minusvalenze né in capo alla società né in capo ai soci. </a:t>
            </a:r>
          </a:p>
          <a:p>
            <a:pPr eaLnBrk="1" hangingPunct="1">
              <a:spcBef>
                <a:spcPct val="0"/>
              </a:spcBef>
            </a:pPr>
            <a:endParaRPr lang="it-IT" altLang="it-IT" smtClean="0"/>
          </a:p>
        </p:txBody>
      </p:sp>
    </p:spTree>
    <p:extLst>
      <p:ext uri="{BB962C8B-B14F-4D97-AF65-F5344CB8AC3E}">
        <p14:creationId xmlns:p14="http://schemas.microsoft.com/office/powerpoint/2010/main" val="31657349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1E6BBA2-F66C-41BE-BC5F-F9978BF42CE4}" type="slidenum">
              <a:rPr lang="it-IT" altLang="it-IT">
                <a:solidFill>
                  <a:prstClr val="black"/>
                </a:solidFill>
                <a:latin typeface="Arial" panose="020B0604020202020204" pitchFamily="34" charset="0"/>
              </a:rPr>
              <a:pPr eaLnBrk="1" hangingPunct="1"/>
              <a:t>50</a:t>
            </a:fld>
            <a:endParaRPr lang="it-IT" altLang="it-IT">
              <a:solidFill>
                <a:prstClr val="black"/>
              </a:solidFill>
              <a:latin typeface="Arial" panose="020B0604020202020204" pitchFamily="34" charset="0"/>
            </a:endParaRPr>
          </a:p>
        </p:txBody>
      </p:sp>
      <p:sp>
        <p:nvSpPr>
          <p:cNvPr id="31747" name="Rectangle 2"/>
          <p:cNvSpPr>
            <a:spLocks noGrp="1" noRot="1" noChangeAspect="1" noChangeArrowheads="1" noTextEdit="1"/>
          </p:cNvSpPr>
          <p:nvPr>
            <p:ph type="sldImg"/>
          </p:nvPr>
        </p:nvSpPr>
        <p:spPr bwMode="auto">
          <a:xfrm>
            <a:off x="3522663" y="152400"/>
            <a:ext cx="2362200" cy="17732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xfrm>
            <a:off x="155520" y="2441519"/>
            <a:ext cx="9020150" cy="4196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751" tIns="45875" rIns="91751" bIns="45875" numCol="1" anchor="t" anchorCtr="0" compatLnSpc="1">
            <a:prstTxWarp prst="textNoShape">
              <a:avLst/>
            </a:prstTxWarp>
          </a:bodyPr>
          <a:lstStyle/>
          <a:p>
            <a:pPr algn="just"/>
            <a:r>
              <a:rPr lang="it-IT" smtClean="0"/>
              <a:t>L’operazione di scissione è un’operazione che è normalmente utilizzata per suddividere il patrimonio aziendale al fine di segregare il compendio immobiliare, procedere con il ricambio generazionale, separare il patrimonio tra i soci in caso di dissidi e disaccordi. </a:t>
            </a:r>
          </a:p>
          <a:p>
            <a:pPr algn="just"/>
            <a:r>
              <a:rPr lang="it-IT" smtClean="0"/>
              <a:t>Come si evince dall’art. 2506 del codice civile, la scissione è l’operazione attraverso la quale il patrimonio di una società viene scomposto, in tutto o in parte, per essere assegnato ad altre società preesistenti o di nuova costituzione. Con questa  operazione, pertanto, si suddivide il patrimonio aziendale e vengono assegnati elementi dell’attivo o del passivo alle società beneficiarie, mentre le azioni o quote emesse dalle stesse a fronte del patrimonio ricevuto, vengono assegnate ai soci della società scissa. </a:t>
            </a:r>
          </a:p>
          <a:p>
            <a:pPr algn="just"/>
            <a:r>
              <a:rPr lang="it-IT" smtClean="0"/>
              <a:t>La parte del patrimonio scorporata non deve essere necessariamente un’azienda o un ramo di azienda, ma può avere ad oggetto anche mere pluralità di beni o di singoli elementi patrimoniali.</a:t>
            </a:r>
          </a:p>
          <a:p>
            <a:pPr algn="just"/>
            <a:r>
              <a:rPr lang="it-IT" smtClean="0"/>
              <a:t>L’operazione di scissione può aver luogo nelle seguenti forme:</a:t>
            </a:r>
          </a:p>
          <a:p>
            <a:pPr algn="just"/>
            <a:r>
              <a:rPr lang="it-IT" smtClean="0"/>
              <a:t>scissione parziale/totale proporzionale: i soci conservano le medesime quote che detenevano nella scissa e diventano proprietari di un’ulteriore (una o più) società neocostituite o preesistenti;</a:t>
            </a:r>
          </a:p>
          <a:p>
            <a:pPr algn="just"/>
            <a:r>
              <a:rPr lang="it-IT" smtClean="0"/>
              <a:t>scissione parziale/totale non proporzionale: si ha una diversa allocazione delle quote rispetto a quanto detenuto nella scissa. E' inoltre possibile che ad un socio siano assegnate esclusivamente quote della scissa o della beneficiaria. In tal caso si parla di scissione asimmetrica.</a:t>
            </a:r>
          </a:p>
          <a:p>
            <a:pPr algn="just"/>
            <a:r>
              <a:rPr lang="it-IT" smtClean="0"/>
              <a:t>L’operazione in esame, come evidenziato dall’art. 173 del tuir, è fiscalmente neutra e quindi non determina l’emersione di plusvalenze e di minusvalenze né in capo alla società né in capo ai soci. </a:t>
            </a:r>
          </a:p>
          <a:p>
            <a:pPr eaLnBrk="1" hangingPunct="1">
              <a:spcBef>
                <a:spcPct val="0"/>
              </a:spcBef>
            </a:pPr>
            <a:endParaRPr lang="it-IT" altLang="it-IT" smtClean="0"/>
          </a:p>
        </p:txBody>
      </p:sp>
    </p:spTree>
    <p:extLst>
      <p:ext uri="{BB962C8B-B14F-4D97-AF65-F5344CB8AC3E}">
        <p14:creationId xmlns:p14="http://schemas.microsoft.com/office/powerpoint/2010/main" val="31657349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52</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53</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58</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59</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9</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10</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11</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12</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13</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it-IT" dirty="0" smtClean="0">
                <a:latin typeface="Arial" panose="020B0604020202020204" pitchFamily="34" charset="0"/>
              </a:rPr>
              <a:t>Nella banda in alto a destra viene riportato il titolo del paragrafo a cui l’argomento si riferisce: carattere CALIBRI misura 24</a:t>
            </a:r>
          </a:p>
          <a:p>
            <a:r>
              <a:rPr lang="it-IT" altLang="it-IT" dirty="0" smtClean="0">
                <a:latin typeface="Arial" panose="020B0604020202020204" pitchFamily="34" charset="0"/>
              </a:rPr>
              <a:t>(per avere la scritta inserita nella medesima posizione tra una slide e l’atra è sufficiente fare copia in colla)</a:t>
            </a:r>
          </a:p>
          <a:p>
            <a:r>
              <a:rPr lang="it-IT" altLang="it-IT" dirty="0" smtClean="0">
                <a:latin typeface="Arial" panose="020B0604020202020204" pitchFamily="34" charset="0"/>
              </a:rPr>
              <a:t>Medesima cosa vale per la dicitura pag. (CALIBRI 24)</a:t>
            </a:r>
          </a:p>
          <a:p>
            <a:r>
              <a:rPr lang="it-IT" altLang="it-IT" dirty="0" smtClean="0">
                <a:latin typeface="Arial" panose="020B0604020202020204" pitchFamily="34" charset="0"/>
              </a:rPr>
              <a:t>Il titolo della slide deve essere inserito in una propria casella di testo, carattere CALIBRI misura 32.</a:t>
            </a:r>
          </a:p>
          <a:p>
            <a:r>
              <a:rPr lang="it-IT" altLang="it-IT" dirty="0" smtClean="0">
                <a:latin typeface="Arial" panose="020B0604020202020204" pitchFamily="34" charset="0"/>
              </a:rPr>
              <a:t>Il contenuto della slide deve essere schematizzato il più possibile, creando caselle di testo, come in questa slide.</a:t>
            </a:r>
          </a:p>
          <a:p>
            <a:r>
              <a:rPr lang="it-IT" altLang="it-IT" dirty="0" smtClean="0">
                <a:latin typeface="Arial" panose="020B0604020202020204" pitchFamily="34" charset="0"/>
              </a:rPr>
              <a:t>Per rendere l’immagine più piacevole  possibile inserire ombreggiature, riflessi o simili attraverso il pulsante EFFETTI FORMA che trovate a destra della barra degli strumenti in HOME. (selezionate la forma e cliccate su effetti forma)</a:t>
            </a:r>
          </a:p>
          <a:p>
            <a:r>
              <a:rPr lang="it-IT" altLang="it-IT" dirty="0" smtClean="0">
                <a:latin typeface="Arial" panose="020B0604020202020204" pitchFamily="34" charset="0"/>
              </a:rPr>
              <a:t>Cerchiamo di utilizzare colori sobri come il grigio</a:t>
            </a:r>
            <a:r>
              <a:rPr lang="it-IT" altLang="it-IT" dirty="0">
                <a:latin typeface="Arial" panose="020B0604020202020204" pitchFamily="34" charset="0"/>
              </a:rPr>
              <a:t> </a:t>
            </a:r>
            <a:r>
              <a:rPr lang="it-IT" altLang="it-IT" dirty="0" smtClean="0">
                <a:latin typeface="Arial" panose="020B0604020202020204" pitchFamily="34" charset="0"/>
              </a:rPr>
              <a:t>in tutte le sue sfumature o il bianco (evitiamo colori eccessivi come il verde, arancio o giallo)</a:t>
            </a:r>
          </a:p>
        </p:txBody>
      </p:sp>
      <p:sp>
        <p:nvSpPr>
          <p:cNvPr id="32772"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36263" indent="-283178">
              <a:defRPr>
                <a:solidFill>
                  <a:schemeClr val="tx1"/>
                </a:solidFill>
                <a:latin typeface="Arial" panose="020B0604020202020204" pitchFamily="34" charset="0"/>
              </a:defRPr>
            </a:lvl2pPr>
            <a:lvl3pPr marL="1132713" indent="-226543">
              <a:defRPr>
                <a:solidFill>
                  <a:schemeClr val="tx1"/>
                </a:solidFill>
                <a:latin typeface="Arial" panose="020B0604020202020204" pitchFamily="34" charset="0"/>
              </a:defRPr>
            </a:lvl3pPr>
            <a:lvl4pPr marL="1585798" indent="-226543">
              <a:defRPr>
                <a:solidFill>
                  <a:schemeClr val="tx1"/>
                </a:solidFill>
                <a:latin typeface="Arial" panose="020B0604020202020204" pitchFamily="34" charset="0"/>
              </a:defRPr>
            </a:lvl4pPr>
            <a:lvl5pPr marL="2038883" indent="-226543">
              <a:defRPr>
                <a:solidFill>
                  <a:schemeClr val="tx1"/>
                </a:solidFill>
                <a:latin typeface="Arial" panose="020B0604020202020204" pitchFamily="34" charset="0"/>
              </a:defRPr>
            </a:lvl5pPr>
            <a:lvl6pPr marL="2491969" indent="-226543" eaLnBrk="0" fontAlgn="base" hangingPunct="0">
              <a:spcBef>
                <a:spcPct val="0"/>
              </a:spcBef>
              <a:spcAft>
                <a:spcPct val="0"/>
              </a:spcAft>
              <a:defRPr>
                <a:solidFill>
                  <a:schemeClr val="tx1"/>
                </a:solidFill>
                <a:latin typeface="Arial" panose="020B0604020202020204" pitchFamily="34" charset="0"/>
              </a:defRPr>
            </a:lvl6pPr>
            <a:lvl7pPr marL="2945054" indent="-226543" eaLnBrk="0" fontAlgn="base" hangingPunct="0">
              <a:spcBef>
                <a:spcPct val="0"/>
              </a:spcBef>
              <a:spcAft>
                <a:spcPct val="0"/>
              </a:spcAft>
              <a:defRPr>
                <a:solidFill>
                  <a:schemeClr val="tx1"/>
                </a:solidFill>
                <a:latin typeface="Arial" panose="020B0604020202020204" pitchFamily="34" charset="0"/>
              </a:defRPr>
            </a:lvl7pPr>
            <a:lvl8pPr marL="3398139" indent="-226543" eaLnBrk="0" fontAlgn="base" hangingPunct="0">
              <a:spcBef>
                <a:spcPct val="0"/>
              </a:spcBef>
              <a:spcAft>
                <a:spcPct val="0"/>
              </a:spcAft>
              <a:defRPr>
                <a:solidFill>
                  <a:schemeClr val="tx1"/>
                </a:solidFill>
                <a:latin typeface="Arial" panose="020B0604020202020204" pitchFamily="34" charset="0"/>
              </a:defRPr>
            </a:lvl8pPr>
            <a:lvl9pPr marL="3851224" indent="-226543" eaLnBrk="0" fontAlgn="base" hangingPunct="0">
              <a:spcBef>
                <a:spcPct val="0"/>
              </a:spcBef>
              <a:spcAft>
                <a:spcPct val="0"/>
              </a:spcAft>
              <a:defRPr>
                <a:solidFill>
                  <a:schemeClr val="tx1"/>
                </a:solidFill>
                <a:latin typeface="Arial" panose="020B0604020202020204" pitchFamily="34" charset="0"/>
              </a:defRPr>
            </a:lvl9pPr>
          </a:lstStyle>
          <a:p>
            <a:fld id="{9A44EAC8-5E23-4950-9ACD-1E0F8F9CAA10}" type="slidenum">
              <a:rPr lang="it-IT" altLang="it-IT" smtClean="0">
                <a:solidFill>
                  <a:srgbClr val="000000"/>
                </a:solidFill>
              </a:rPr>
              <a:pPr/>
              <a:t>14</a:t>
            </a:fld>
            <a:endParaRPr lang="it-IT" altLang="it-IT" smtClean="0">
              <a:solidFill>
                <a:srgbClr val="000000"/>
              </a:solidFill>
            </a:endParaRPr>
          </a:p>
        </p:txBody>
      </p:sp>
    </p:spTree>
    <p:extLst>
      <p:ext uri="{BB962C8B-B14F-4D97-AF65-F5344CB8AC3E}">
        <p14:creationId xmlns:p14="http://schemas.microsoft.com/office/powerpoint/2010/main" val="62481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844A782-08E2-4FE9-A1BB-221B51BADA82}" type="datetimeFigureOut">
              <a:rPr lang="it-IT" smtClean="0"/>
              <a:t>08/09/2016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49D099F-6C74-4292-971C-A055431BA5DE}" type="slidenum">
              <a:rPr lang="it-IT" smtClean="0"/>
              <a:t>‹N›</a:t>
            </a:fld>
            <a:endParaRPr lang="it-IT"/>
          </a:p>
        </p:txBody>
      </p:sp>
    </p:spTree>
    <p:extLst>
      <p:ext uri="{BB962C8B-B14F-4D97-AF65-F5344CB8AC3E}">
        <p14:creationId xmlns:p14="http://schemas.microsoft.com/office/powerpoint/2010/main" val="1516893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844A782-08E2-4FE9-A1BB-221B51BADA82}" type="datetimeFigureOut">
              <a:rPr lang="it-IT" smtClean="0"/>
              <a:t>08/09/2016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49D099F-6C74-4292-971C-A055431BA5DE}" type="slidenum">
              <a:rPr lang="it-IT" smtClean="0"/>
              <a:t>‹N›</a:t>
            </a:fld>
            <a:endParaRPr lang="it-IT"/>
          </a:p>
        </p:txBody>
      </p:sp>
    </p:spTree>
    <p:extLst>
      <p:ext uri="{BB962C8B-B14F-4D97-AF65-F5344CB8AC3E}">
        <p14:creationId xmlns:p14="http://schemas.microsoft.com/office/powerpoint/2010/main" val="2537199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844A782-08E2-4FE9-A1BB-221B51BADA82}" type="datetimeFigureOut">
              <a:rPr lang="it-IT" smtClean="0"/>
              <a:t>08/09/2016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49D099F-6C74-4292-971C-A055431BA5DE}" type="slidenum">
              <a:rPr lang="it-IT" smtClean="0"/>
              <a:t>‹N›</a:t>
            </a:fld>
            <a:endParaRPr lang="it-IT"/>
          </a:p>
        </p:txBody>
      </p:sp>
    </p:spTree>
    <p:extLst>
      <p:ext uri="{BB962C8B-B14F-4D97-AF65-F5344CB8AC3E}">
        <p14:creationId xmlns:p14="http://schemas.microsoft.com/office/powerpoint/2010/main" val="175488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844A782-08E2-4FE9-A1BB-221B51BADA82}" type="datetimeFigureOut">
              <a:rPr lang="it-IT" smtClean="0"/>
              <a:t>08/09/2016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49D099F-6C74-4292-971C-A055431BA5DE}" type="slidenum">
              <a:rPr lang="it-IT" smtClean="0"/>
              <a:t>‹N›</a:t>
            </a:fld>
            <a:endParaRPr lang="it-IT"/>
          </a:p>
        </p:txBody>
      </p:sp>
    </p:spTree>
    <p:extLst>
      <p:ext uri="{BB962C8B-B14F-4D97-AF65-F5344CB8AC3E}">
        <p14:creationId xmlns:p14="http://schemas.microsoft.com/office/powerpoint/2010/main" val="3692170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844A782-08E2-4FE9-A1BB-221B51BADA82}" type="datetimeFigureOut">
              <a:rPr lang="it-IT" smtClean="0"/>
              <a:t>08/09/2016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49D099F-6C74-4292-971C-A055431BA5DE}" type="slidenum">
              <a:rPr lang="it-IT" smtClean="0"/>
              <a:t>‹N›</a:t>
            </a:fld>
            <a:endParaRPr lang="it-IT"/>
          </a:p>
        </p:txBody>
      </p:sp>
    </p:spTree>
    <p:extLst>
      <p:ext uri="{BB962C8B-B14F-4D97-AF65-F5344CB8AC3E}">
        <p14:creationId xmlns:p14="http://schemas.microsoft.com/office/powerpoint/2010/main" val="3069111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844A782-08E2-4FE9-A1BB-221B51BADA82}" type="datetimeFigureOut">
              <a:rPr lang="it-IT" smtClean="0"/>
              <a:t>08/09/2016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49D099F-6C74-4292-971C-A055431BA5DE}" type="slidenum">
              <a:rPr lang="it-IT" smtClean="0"/>
              <a:t>‹N›</a:t>
            </a:fld>
            <a:endParaRPr lang="it-IT"/>
          </a:p>
        </p:txBody>
      </p:sp>
    </p:spTree>
    <p:extLst>
      <p:ext uri="{BB962C8B-B14F-4D97-AF65-F5344CB8AC3E}">
        <p14:creationId xmlns:p14="http://schemas.microsoft.com/office/powerpoint/2010/main" val="204099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844A782-08E2-4FE9-A1BB-221B51BADA82}" type="datetimeFigureOut">
              <a:rPr lang="it-IT" smtClean="0"/>
              <a:t>08/09/2016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49D099F-6C74-4292-971C-A055431BA5DE}" type="slidenum">
              <a:rPr lang="it-IT" smtClean="0"/>
              <a:t>‹N›</a:t>
            </a:fld>
            <a:endParaRPr lang="it-IT"/>
          </a:p>
        </p:txBody>
      </p:sp>
    </p:spTree>
    <p:extLst>
      <p:ext uri="{BB962C8B-B14F-4D97-AF65-F5344CB8AC3E}">
        <p14:creationId xmlns:p14="http://schemas.microsoft.com/office/powerpoint/2010/main" val="367586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844A782-08E2-4FE9-A1BB-221B51BADA82}" type="datetimeFigureOut">
              <a:rPr lang="it-IT" smtClean="0"/>
              <a:t>08/09/2016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49D099F-6C74-4292-971C-A055431BA5DE}" type="slidenum">
              <a:rPr lang="it-IT" smtClean="0"/>
              <a:t>‹N›</a:t>
            </a:fld>
            <a:endParaRPr lang="it-IT"/>
          </a:p>
        </p:txBody>
      </p:sp>
    </p:spTree>
    <p:extLst>
      <p:ext uri="{BB962C8B-B14F-4D97-AF65-F5344CB8AC3E}">
        <p14:creationId xmlns:p14="http://schemas.microsoft.com/office/powerpoint/2010/main" val="1570037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844A782-08E2-4FE9-A1BB-221B51BADA82}" type="datetimeFigureOut">
              <a:rPr lang="it-IT" smtClean="0"/>
              <a:t>08/09/2016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49D099F-6C74-4292-971C-A055431BA5DE}" type="slidenum">
              <a:rPr lang="it-IT" smtClean="0"/>
              <a:t>‹N›</a:t>
            </a:fld>
            <a:endParaRPr lang="it-IT"/>
          </a:p>
        </p:txBody>
      </p:sp>
    </p:spTree>
    <p:extLst>
      <p:ext uri="{BB962C8B-B14F-4D97-AF65-F5344CB8AC3E}">
        <p14:creationId xmlns:p14="http://schemas.microsoft.com/office/powerpoint/2010/main" val="3050554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844A782-08E2-4FE9-A1BB-221B51BADA82}" type="datetimeFigureOut">
              <a:rPr lang="it-IT" smtClean="0"/>
              <a:t>08/09/2016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49D099F-6C74-4292-971C-A055431BA5DE}" type="slidenum">
              <a:rPr lang="it-IT" smtClean="0"/>
              <a:t>‹N›</a:t>
            </a:fld>
            <a:endParaRPr lang="it-IT"/>
          </a:p>
        </p:txBody>
      </p:sp>
    </p:spTree>
    <p:extLst>
      <p:ext uri="{BB962C8B-B14F-4D97-AF65-F5344CB8AC3E}">
        <p14:creationId xmlns:p14="http://schemas.microsoft.com/office/powerpoint/2010/main" val="3112721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844A782-08E2-4FE9-A1BB-221B51BADA82}" type="datetimeFigureOut">
              <a:rPr lang="it-IT" smtClean="0"/>
              <a:t>08/09/2016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49D099F-6C74-4292-971C-A055431BA5DE}" type="slidenum">
              <a:rPr lang="it-IT" smtClean="0"/>
              <a:t>‹N›</a:t>
            </a:fld>
            <a:endParaRPr lang="it-IT"/>
          </a:p>
        </p:txBody>
      </p:sp>
    </p:spTree>
    <p:extLst>
      <p:ext uri="{BB962C8B-B14F-4D97-AF65-F5344CB8AC3E}">
        <p14:creationId xmlns:p14="http://schemas.microsoft.com/office/powerpoint/2010/main" val="1861846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4A782-08E2-4FE9-A1BB-221B51BADA82}" type="datetimeFigureOut">
              <a:rPr lang="it-IT" smtClean="0"/>
              <a:t>08/09/2016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9D099F-6C74-4292-971C-A055431BA5DE}" type="slidenum">
              <a:rPr lang="it-IT" smtClean="0"/>
              <a:t>‹N›</a:t>
            </a:fld>
            <a:endParaRPr lang="it-IT"/>
          </a:p>
        </p:txBody>
      </p:sp>
    </p:spTree>
    <p:extLst>
      <p:ext uri="{BB962C8B-B14F-4D97-AF65-F5344CB8AC3E}">
        <p14:creationId xmlns:p14="http://schemas.microsoft.com/office/powerpoint/2010/main" val="2158720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548680"/>
            <a:ext cx="7772400" cy="5040559"/>
          </a:xfrm>
        </p:spPr>
        <p:txBody>
          <a:bodyPr>
            <a:normAutofit/>
          </a:bodyPr>
          <a:lstStyle/>
          <a:p>
            <a:r>
              <a:rPr lang="it-IT" dirty="0" smtClean="0"/>
              <a:t>1) Profili fiscali, contabili e civilistici nelle assegnazioni societarie, e nelle trasformazioni</a:t>
            </a:r>
            <a:br>
              <a:rPr lang="it-IT" dirty="0" smtClean="0"/>
            </a:br>
            <a:r>
              <a:rPr lang="it-IT" dirty="0" smtClean="0"/>
              <a:t>2) Liquidazione societaria, responsabilità del liquidatore ed orientamenti del registro Imprese di Milano</a:t>
            </a:r>
            <a:endParaRPr lang="it-IT" dirty="0"/>
          </a:p>
        </p:txBody>
      </p:sp>
    </p:spTree>
    <p:extLst>
      <p:ext uri="{BB962C8B-B14F-4D97-AF65-F5344CB8AC3E}">
        <p14:creationId xmlns:p14="http://schemas.microsoft.com/office/powerpoint/2010/main" val="3231286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idx="4294967295"/>
          </p:nvPr>
        </p:nvSpPr>
        <p:spPr>
          <a:xfrm>
            <a:off x="107504" y="188640"/>
            <a:ext cx="9036496" cy="1296566"/>
          </a:xfrm>
        </p:spPr>
        <p:txBody>
          <a:bodyPr>
            <a:normAutofit/>
          </a:bodyPr>
          <a:lstStyle/>
          <a:p>
            <a:r>
              <a:rPr lang="it-IT" altLang="it-IT" sz="3200" b="1" dirty="0" smtClean="0">
                <a:latin typeface="Calibri" panose="020F0502020204030204" pitchFamily="34" charset="0"/>
              </a:rPr>
              <a:t> </a:t>
            </a:r>
            <a:r>
              <a:rPr lang="it-IT" altLang="it-IT" sz="3200" b="1" smtClean="0">
                <a:latin typeface="Calibri" panose="020F0502020204030204" pitchFamily="34" charset="0"/>
              </a:rPr>
              <a:t>esempio rappresentazione </a:t>
            </a:r>
            <a:r>
              <a:rPr lang="it-IT" altLang="it-IT" sz="3200" b="1" dirty="0" smtClean="0">
                <a:latin typeface="Calibri" panose="020F0502020204030204" pitchFamily="34" charset="0"/>
              </a:rPr>
              <a:t>contabile </a:t>
            </a:r>
          </a:p>
        </p:txBody>
      </p:sp>
      <p:sp>
        <p:nvSpPr>
          <p:cNvPr id="5" name="Rettangolo 4"/>
          <p:cNvSpPr/>
          <p:nvPr/>
        </p:nvSpPr>
        <p:spPr>
          <a:xfrm>
            <a:off x="646386" y="1556792"/>
            <a:ext cx="8056180" cy="977462"/>
          </a:xfrm>
          <a:prstGeom prst="rect">
            <a:avLst/>
          </a:prstGeom>
          <a:solidFill>
            <a:schemeClr val="bg1">
              <a:lumMod val="85000"/>
            </a:schemeClr>
          </a:solidFill>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1900" dirty="0" smtClean="0">
                <a:solidFill>
                  <a:srgbClr val="000000"/>
                </a:solidFill>
                <a:latin typeface="Calibri" panose="020F0502020204030204" pitchFamily="34" charset="0"/>
              </a:rPr>
              <a:t>SPA con Area edificabile , valore di libro = 50.000, valore di mercato = 800.000 capitale sociale 50.000, riserve 50.000 &gt; applicazione concreta tesi CNDCEC</a:t>
            </a:r>
            <a:endParaRPr lang="it-IT" sz="1900" dirty="0">
              <a:solidFill>
                <a:srgbClr val="000000"/>
              </a:solidFill>
              <a:latin typeface="Calibri" panose="020F0502020204030204" pitchFamily="34" charset="0"/>
            </a:endParaRPr>
          </a:p>
        </p:txBody>
      </p:sp>
      <p:sp>
        <p:nvSpPr>
          <p:cNvPr id="11" name="Rettangolo 10"/>
          <p:cNvSpPr/>
          <p:nvPr/>
        </p:nvSpPr>
        <p:spPr>
          <a:xfrm>
            <a:off x="1446028" y="2708920"/>
            <a:ext cx="6353266" cy="1667845"/>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dirty="0" smtClean="0">
                <a:solidFill>
                  <a:srgbClr val="000000"/>
                </a:solidFill>
                <a:latin typeface="Calibri" panose="020F0502020204030204" pitchFamily="34" charset="0"/>
              </a:rPr>
              <a:t>DARE </a:t>
            </a:r>
          </a:p>
          <a:p>
            <a:pPr algn="ctr" fontAlgn="base">
              <a:spcBef>
                <a:spcPct val="0"/>
              </a:spcBef>
              <a:spcAft>
                <a:spcPct val="0"/>
              </a:spcAft>
              <a:defRPr/>
            </a:pPr>
            <a:r>
              <a:rPr lang="it-IT" sz="2000" dirty="0" smtClean="0">
                <a:solidFill>
                  <a:srgbClr val="000000"/>
                </a:solidFill>
                <a:latin typeface="Calibri" panose="020F0502020204030204" pitchFamily="34" charset="0"/>
              </a:rPr>
              <a:t>Riserve 800.000 </a:t>
            </a:r>
          </a:p>
          <a:p>
            <a:pPr algn="ctr" fontAlgn="base">
              <a:spcBef>
                <a:spcPct val="0"/>
              </a:spcBef>
              <a:spcAft>
                <a:spcPct val="0"/>
              </a:spcAft>
              <a:defRPr/>
            </a:pPr>
            <a:r>
              <a:rPr lang="it-IT" sz="2000" dirty="0" smtClean="0">
                <a:solidFill>
                  <a:srgbClr val="000000"/>
                </a:solidFill>
                <a:latin typeface="Calibri" panose="020F0502020204030204" pitchFamily="34" charset="0"/>
              </a:rPr>
              <a:t>AVERE</a:t>
            </a:r>
          </a:p>
          <a:p>
            <a:pPr algn="ctr" fontAlgn="base">
              <a:spcBef>
                <a:spcPct val="0"/>
              </a:spcBef>
              <a:spcAft>
                <a:spcPct val="0"/>
              </a:spcAft>
              <a:defRPr/>
            </a:pPr>
            <a:r>
              <a:rPr lang="it-IT" sz="2000" dirty="0" smtClean="0">
                <a:solidFill>
                  <a:srgbClr val="000000"/>
                </a:solidFill>
                <a:latin typeface="Calibri" panose="020F0502020204030204" pitchFamily="34" charset="0"/>
              </a:rPr>
              <a:t>Area edificabile 50.000</a:t>
            </a:r>
          </a:p>
          <a:p>
            <a:pPr algn="ctr" fontAlgn="base">
              <a:spcBef>
                <a:spcPct val="0"/>
              </a:spcBef>
              <a:spcAft>
                <a:spcPct val="0"/>
              </a:spcAft>
              <a:defRPr/>
            </a:pPr>
            <a:r>
              <a:rPr lang="it-IT" sz="2000" dirty="0" smtClean="0">
                <a:solidFill>
                  <a:srgbClr val="000000"/>
                </a:solidFill>
                <a:latin typeface="Calibri" panose="020F0502020204030204" pitchFamily="34" charset="0"/>
              </a:rPr>
              <a:t>Plusvalenza  750.000</a:t>
            </a:r>
            <a:endParaRPr lang="it-IT" sz="2000" dirty="0">
              <a:solidFill>
                <a:srgbClr val="000000"/>
              </a:solidFill>
              <a:latin typeface="Calibri" panose="020F0502020204030204" pitchFamily="34" charset="0"/>
            </a:endParaRPr>
          </a:p>
        </p:txBody>
      </p:sp>
      <p:sp>
        <p:nvSpPr>
          <p:cNvPr id="7" name="Rettangolo 6"/>
          <p:cNvSpPr/>
          <p:nvPr/>
        </p:nvSpPr>
        <p:spPr>
          <a:xfrm>
            <a:off x="1598428" y="5085184"/>
            <a:ext cx="6353266" cy="1667845"/>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dirty="0" smtClean="0">
                <a:solidFill>
                  <a:srgbClr val="000000"/>
                </a:solidFill>
                <a:latin typeface="Calibri" panose="020F0502020204030204" pitchFamily="34" charset="0"/>
              </a:rPr>
              <a:t>PROBLEMI: </a:t>
            </a:r>
          </a:p>
          <a:p>
            <a:pPr algn="ctr" fontAlgn="base">
              <a:spcBef>
                <a:spcPct val="0"/>
              </a:spcBef>
              <a:spcAft>
                <a:spcPct val="0"/>
              </a:spcAft>
              <a:defRPr/>
            </a:pPr>
            <a:r>
              <a:rPr lang="it-IT" sz="2000" dirty="0" smtClean="0">
                <a:solidFill>
                  <a:srgbClr val="000000"/>
                </a:solidFill>
                <a:latin typeface="Calibri" panose="020F0502020204030204" pitchFamily="34" charset="0"/>
              </a:rPr>
              <a:t>1) Le riserve sono ridotto per entità superiore al loro valore contabile complessivo  con formazione di un deficit coperto da una plusvalenza ??? Reazione collegio sindacale</a:t>
            </a:r>
            <a:endParaRPr lang="it-IT"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16965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227138"/>
            <a:ext cx="9144000" cy="546100"/>
          </a:xfrm>
        </p:spPr>
        <p:txBody>
          <a:bodyPr>
            <a:normAutofit fontScale="90000"/>
          </a:bodyPr>
          <a:lstStyle/>
          <a:p>
            <a:r>
              <a:rPr lang="it-IT" altLang="it-IT" sz="3200" b="1" dirty="0" smtClean="0">
                <a:latin typeface="Calibri" panose="020F0502020204030204" pitchFamily="34" charset="0"/>
              </a:rPr>
              <a:t>Atto di assegnazione</a:t>
            </a:r>
          </a:p>
        </p:txBody>
      </p:sp>
      <p:sp>
        <p:nvSpPr>
          <p:cNvPr id="9" name="Rettangolo 8"/>
          <p:cNvSpPr/>
          <p:nvPr/>
        </p:nvSpPr>
        <p:spPr>
          <a:xfrm>
            <a:off x="658906" y="1963277"/>
            <a:ext cx="7853082" cy="3724829"/>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457200" indent="-457200" algn="ctr" fontAlgn="base">
              <a:spcBef>
                <a:spcPct val="0"/>
              </a:spcBef>
              <a:spcAft>
                <a:spcPct val="0"/>
              </a:spcAft>
              <a:buAutoNum type="arabicParenR"/>
              <a:defRPr/>
            </a:pPr>
            <a:r>
              <a:rPr lang="it-IT" b="1" dirty="0" smtClean="0"/>
              <a:t>Entro il 30 settembre 2016 ( l’atto non la semplice delibera)</a:t>
            </a:r>
          </a:p>
          <a:p>
            <a:pPr marL="457200" indent="-457200" algn="ctr" fontAlgn="base">
              <a:spcBef>
                <a:spcPct val="0"/>
              </a:spcBef>
              <a:spcAft>
                <a:spcPct val="0"/>
              </a:spcAft>
              <a:buAutoNum type="arabicParenR"/>
              <a:defRPr/>
            </a:pPr>
            <a:endParaRPr lang="it-IT" b="1" dirty="0" smtClean="0"/>
          </a:p>
          <a:p>
            <a:pPr marL="457200" indent="-457200" algn="ctr" fontAlgn="base">
              <a:spcBef>
                <a:spcPct val="0"/>
              </a:spcBef>
              <a:spcAft>
                <a:spcPct val="0"/>
              </a:spcAft>
              <a:buAutoNum type="arabicParenR"/>
              <a:defRPr/>
            </a:pPr>
            <a:r>
              <a:rPr lang="it-IT" b="1" dirty="0" smtClean="0">
                <a:solidFill>
                  <a:srgbClr val="000000"/>
                </a:solidFill>
                <a:latin typeface="Calibri" panose="020F0502020204030204" pitchFamily="34" charset="0"/>
              </a:rPr>
              <a:t>In caso di riduzione del capitale sociale occorre programmare  l’atto in modo che considerata la tempistica  dei 90 giorni per le opposizioni dei creditori</a:t>
            </a:r>
          </a:p>
          <a:p>
            <a:pPr marL="457200" indent="-457200" algn="ctr" fontAlgn="base">
              <a:spcBef>
                <a:spcPct val="0"/>
              </a:spcBef>
              <a:spcAft>
                <a:spcPct val="0"/>
              </a:spcAft>
              <a:buAutoNum type="arabicParenR"/>
              <a:defRPr/>
            </a:pPr>
            <a:endParaRPr lang="it-IT" b="1" dirty="0" smtClean="0">
              <a:solidFill>
                <a:srgbClr val="000000"/>
              </a:solidFill>
              <a:latin typeface="Calibri" panose="020F0502020204030204" pitchFamily="34" charset="0"/>
            </a:endParaRPr>
          </a:p>
          <a:p>
            <a:pPr marL="457200" indent="-457200" algn="ctr" fontAlgn="base">
              <a:spcBef>
                <a:spcPct val="0"/>
              </a:spcBef>
              <a:spcAft>
                <a:spcPct val="0"/>
              </a:spcAft>
              <a:buAutoNum type="arabicParenR"/>
              <a:defRPr/>
            </a:pPr>
            <a:r>
              <a:rPr lang="it-IT" b="1" dirty="0" smtClean="0">
                <a:solidFill>
                  <a:srgbClr val="000000"/>
                </a:solidFill>
                <a:latin typeface="Calibri" panose="020F0502020204030204" pitchFamily="34" charset="0"/>
              </a:rPr>
              <a:t>L’atto deve rispettare la par condicio dei soci, ma non è necessario assegnare a tutti beni agevolati &gt; conguagli</a:t>
            </a:r>
          </a:p>
          <a:p>
            <a:pPr marL="457200" indent="-457200" algn="ctr" fontAlgn="base">
              <a:spcBef>
                <a:spcPct val="0"/>
              </a:spcBef>
              <a:spcAft>
                <a:spcPct val="0"/>
              </a:spcAft>
              <a:buAutoNum type="arabicParenR"/>
              <a:defRPr/>
            </a:pPr>
            <a:endParaRPr lang="it-IT" b="1" dirty="0" smtClean="0">
              <a:solidFill>
                <a:srgbClr val="000000"/>
              </a:solidFill>
              <a:latin typeface="Calibri" panose="020F0502020204030204" pitchFamily="34" charset="0"/>
            </a:endParaRPr>
          </a:p>
          <a:p>
            <a:pPr marL="457200" indent="-457200" algn="ctr" fontAlgn="base">
              <a:spcBef>
                <a:spcPct val="0"/>
              </a:spcBef>
              <a:spcAft>
                <a:spcPct val="0"/>
              </a:spcAft>
              <a:buAutoNum type="arabicParenR"/>
              <a:defRPr/>
            </a:pPr>
            <a:r>
              <a:rPr lang="it-IT" b="1" dirty="0" smtClean="0">
                <a:solidFill>
                  <a:srgbClr val="000000"/>
                </a:solidFill>
                <a:latin typeface="Calibri" panose="020F0502020204030204" pitchFamily="34" charset="0"/>
              </a:rPr>
              <a:t>Se l’atto non rispetta la par condicio esso comporta la modificazione delle quote, operazione possibile secondo Notariato Triveneto (</a:t>
            </a:r>
            <a:r>
              <a:rPr lang="it-IT" b="1" dirty="0" smtClean="0"/>
              <a:t>I.G.24)</a:t>
            </a:r>
          </a:p>
          <a:p>
            <a:pPr marL="457200" indent="-457200" algn="ctr" fontAlgn="base">
              <a:spcBef>
                <a:spcPct val="0"/>
              </a:spcBef>
              <a:spcAft>
                <a:spcPct val="0"/>
              </a:spcAft>
              <a:buAutoNum type="arabicParenR"/>
              <a:defRPr/>
            </a:pPr>
            <a:endParaRPr lang="it-IT" b="1" dirty="0" smtClean="0"/>
          </a:p>
          <a:p>
            <a:pPr marL="457200" indent="-457200" algn="ctr" fontAlgn="base">
              <a:spcBef>
                <a:spcPct val="0"/>
              </a:spcBef>
              <a:spcAft>
                <a:spcPct val="0"/>
              </a:spcAft>
              <a:buAutoNum type="arabicParenR"/>
              <a:defRPr/>
            </a:pPr>
            <a:r>
              <a:rPr lang="it-IT" b="1" dirty="0" smtClean="0"/>
              <a:t>Il rispetto della par condicio non sussiste se l’assegnazione avviene tramite recesso  </a:t>
            </a:r>
            <a:endParaRPr lang="it-IT"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890064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227138"/>
            <a:ext cx="9144000" cy="546100"/>
          </a:xfrm>
        </p:spPr>
        <p:txBody>
          <a:bodyPr>
            <a:normAutofit fontScale="90000"/>
          </a:bodyPr>
          <a:lstStyle/>
          <a:p>
            <a:r>
              <a:rPr lang="it-IT" altLang="it-IT" sz="3200" b="1" smtClean="0">
                <a:latin typeface="Calibri" panose="020F0502020204030204" pitchFamily="34" charset="0"/>
              </a:rPr>
              <a:t>SOGGETTI INTERESSATI</a:t>
            </a:r>
          </a:p>
        </p:txBody>
      </p:sp>
      <p:sp>
        <p:nvSpPr>
          <p:cNvPr id="9" name="Rettangolo 8"/>
          <p:cNvSpPr/>
          <p:nvPr/>
        </p:nvSpPr>
        <p:spPr>
          <a:xfrm>
            <a:off x="740167" y="2043959"/>
            <a:ext cx="7045680" cy="1770384"/>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dirty="0"/>
              <a:t>le società in nome collettivo, le società in accomandita semplice, le società a responsabilità limitata e quelle per azioni, oltre alle </a:t>
            </a:r>
            <a:r>
              <a:rPr lang="it-IT" sz="2000" dirty="0" err="1"/>
              <a:t>societa’</a:t>
            </a:r>
            <a:r>
              <a:rPr lang="it-IT" sz="2000" dirty="0"/>
              <a:t> in accomandita per azioni.</a:t>
            </a:r>
          </a:p>
          <a:p>
            <a:pPr algn="ctr" fontAlgn="base">
              <a:spcBef>
                <a:spcPct val="0"/>
              </a:spcBef>
              <a:spcAft>
                <a:spcPct val="0"/>
              </a:spcAft>
              <a:defRPr/>
            </a:pPr>
            <a:endParaRPr lang="it-IT" sz="2000" b="1" dirty="0">
              <a:solidFill>
                <a:srgbClr val="000000"/>
              </a:solidFill>
              <a:latin typeface="Calibri" panose="020F0502020204030204" pitchFamily="34" charset="0"/>
            </a:endParaRPr>
          </a:p>
        </p:txBody>
      </p:sp>
      <p:sp>
        <p:nvSpPr>
          <p:cNvPr id="10" name="Rettangolo 9"/>
          <p:cNvSpPr/>
          <p:nvPr/>
        </p:nvSpPr>
        <p:spPr>
          <a:xfrm>
            <a:off x="201707" y="3988175"/>
            <a:ext cx="8243046" cy="959220"/>
          </a:xfrm>
          <a:prstGeom prst="rect">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endParaRPr lang="it-IT" sz="2000" b="1" dirty="0">
              <a:solidFill>
                <a:srgbClr val="000000"/>
              </a:solidFill>
              <a:latin typeface="Calibri" panose="020F0502020204030204" pitchFamily="34" charset="0"/>
            </a:endParaRPr>
          </a:p>
          <a:p>
            <a:pPr algn="ctr" fontAlgn="base">
              <a:spcBef>
                <a:spcPct val="0"/>
              </a:spcBef>
              <a:spcAft>
                <a:spcPct val="0"/>
              </a:spcAft>
              <a:defRPr/>
            </a:pPr>
            <a:r>
              <a:rPr lang="it-IT" sz="2000" b="1" dirty="0" smtClean="0">
                <a:solidFill>
                  <a:srgbClr val="000000"/>
                </a:solidFill>
                <a:latin typeface="Calibri" panose="020F0502020204030204" pitchFamily="34" charset="0"/>
              </a:rPr>
              <a:t>Non citate le società cooperative, non citate le società di fatto ( comprese nell’ambito soggettivo dalla Circ. 112/99, ma ambito oggettivo ?)</a:t>
            </a:r>
            <a:endParaRPr lang="it-IT" sz="2000" b="1" dirty="0">
              <a:solidFill>
                <a:srgbClr val="000000"/>
              </a:solidFill>
              <a:latin typeface="Calibri" panose="020F0502020204030204" pitchFamily="34" charset="0"/>
            </a:endParaRPr>
          </a:p>
        </p:txBody>
      </p:sp>
      <p:sp>
        <p:nvSpPr>
          <p:cNvPr id="11" name="Rettangolo 10"/>
          <p:cNvSpPr/>
          <p:nvPr/>
        </p:nvSpPr>
        <p:spPr>
          <a:xfrm>
            <a:off x="744072" y="5202888"/>
            <a:ext cx="7180730" cy="623887"/>
          </a:xfrm>
          <a:prstGeom prst="rect">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endParaRPr lang="it-IT" sz="2000" b="1" dirty="0">
              <a:solidFill>
                <a:srgbClr val="000000"/>
              </a:solidFill>
              <a:latin typeface="Calibri" panose="020F0502020204030204" pitchFamily="34" charset="0"/>
            </a:endParaRPr>
          </a:p>
          <a:p>
            <a:pPr algn="ctr" fontAlgn="base">
              <a:spcBef>
                <a:spcPct val="0"/>
              </a:spcBef>
              <a:spcAft>
                <a:spcPct val="0"/>
              </a:spcAft>
              <a:defRPr/>
            </a:pPr>
            <a:r>
              <a:rPr lang="it-IT" sz="2000" b="1" dirty="0" smtClean="0">
                <a:solidFill>
                  <a:srgbClr val="000000"/>
                </a:solidFill>
                <a:latin typeface="Calibri" panose="020F0502020204030204" pitchFamily="34" charset="0"/>
              </a:rPr>
              <a:t>Comprese le società in liquidazione ( circ. 26, par. 2)</a:t>
            </a:r>
            <a:endParaRPr lang="it-IT" sz="20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9686977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227138"/>
            <a:ext cx="9144000" cy="546100"/>
          </a:xfrm>
        </p:spPr>
        <p:txBody>
          <a:bodyPr>
            <a:normAutofit fontScale="90000"/>
          </a:bodyPr>
          <a:lstStyle/>
          <a:p>
            <a:r>
              <a:rPr lang="it-IT" altLang="it-IT" sz="3200" b="1" dirty="0" smtClean="0">
                <a:latin typeface="Calibri" panose="020F0502020204030204" pitchFamily="34" charset="0"/>
              </a:rPr>
              <a:t>SOGGETTI PASSIVI INTERESSATI</a:t>
            </a:r>
          </a:p>
        </p:txBody>
      </p:sp>
      <p:sp>
        <p:nvSpPr>
          <p:cNvPr id="9" name="Rettangolo 8"/>
          <p:cNvSpPr/>
          <p:nvPr/>
        </p:nvSpPr>
        <p:spPr>
          <a:xfrm>
            <a:off x="861190" y="2043959"/>
            <a:ext cx="7045680" cy="1035417"/>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dirty="0" smtClean="0"/>
              <a:t>Soci ( persone fisiche o giuridiche) che siano tali al 30 settembre 2015 ) </a:t>
            </a:r>
            <a:endParaRPr lang="it-IT" sz="2000" dirty="0"/>
          </a:p>
          <a:p>
            <a:pPr algn="ctr" fontAlgn="base">
              <a:spcBef>
                <a:spcPct val="0"/>
              </a:spcBef>
              <a:spcAft>
                <a:spcPct val="0"/>
              </a:spcAft>
              <a:defRPr/>
            </a:pPr>
            <a:endParaRPr lang="it-IT" sz="2000" b="1" dirty="0">
              <a:solidFill>
                <a:srgbClr val="000000"/>
              </a:solidFill>
              <a:latin typeface="Calibri" panose="020F0502020204030204" pitchFamily="34" charset="0"/>
            </a:endParaRPr>
          </a:p>
        </p:txBody>
      </p:sp>
      <p:sp>
        <p:nvSpPr>
          <p:cNvPr id="10" name="Rettangolo 9"/>
          <p:cNvSpPr/>
          <p:nvPr/>
        </p:nvSpPr>
        <p:spPr>
          <a:xfrm>
            <a:off x="471227" y="3315827"/>
            <a:ext cx="8243046" cy="2466410"/>
          </a:xfrm>
          <a:prstGeom prst="rect">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endParaRPr lang="it-IT" sz="2000" b="1" dirty="0">
              <a:solidFill>
                <a:srgbClr val="000000"/>
              </a:solidFill>
              <a:latin typeface="Calibri" panose="020F0502020204030204" pitchFamily="34" charset="0"/>
            </a:endParaRPr>
          </a:p>
          <a:p>
            <a:pPr algn="ctr" fontAlgn="base">
              <a:spcBef>
                <a:spcPct val="0"/>
              </a:spcBef>
              <a:spcAft>
                <a:spcPct val="0"/>
              </a:spcAft>
              <a:defRPr/>
            </a:pPr>
            <a:r>
              <a:rPr lang="it-IT" b="1" dirty="0" smtClean="0">
                <a:solidFill>
                  <a:srgbClr val="000000"/>
                </a:solidFill>
                <a:latin typeface="Calibri" panose="020F0502020204030204" pitchFamily="34" charset="0"/>
              </a:rPr>
              <a:t>Casi particolari:</a:t>
            </a:r>
          </a:p>
          <a:p>
            <a:pPr algn="ctr" fontAlgn="base">
              <a:spcBef>
                <a:spcPct val="0"/>
              </a:spcBef>
              <a:spcAft>
                <a:spcPct val="0"/>
              </a:spcAft>
              <a:defRPr/>
            </a:pPr>
            <a:r>
              <a:rPr lang="it-IT" b="1" dirty="0" smtClean="0">
                <a:solidFill>
                  <a:srgbClr val="000000"/>
                </a:solidFill>
                <a:latin typeface="Calibri" panose="020F0502020204030204" pitchFamily="34" charset="0"/>
              </a:rPr>
              <a:t>1) In caso di operazioni straordinarie neutrali  lo status di socio al 30 settembre 2015 va verificato sulla dante causa ( circ. 26/16, par. 2.1)</a:t>
            </a:r>
          </a:p>
          <a:p>
            <a:pPr algn="ctr" fontAlgn="base">
              <a:spcBef>
                <a:spcPct val="0"/>
              </a:spcBef>
              <a:spcAft>
                <a:spcPct val="0"/>
              </a:spcAft>
              <a:defRPr/>
            </a:pPr>
            <a:r>
              <a:rPr lang="it-IT" b="1" dirty="0" smtClean="0">
                <a:solidFill>
                  <a:srgbClr val="000000"/>
                </a:solidFill>
                <a:latin typeface="Calibri" panose="020F0502020204030204" pitchFamily="34" charset="0"/>
              </a:rPr>
              <a:t>2) Non necessario che al momento </a:t>
            </a:r>
            <a:r>
              <a:rPr lang="it-IT" b="1" dirty="0">
                <a:solidFill>
                  <a:srgbClr val="000000"/>
                </a:solidFill>
                <a:latin typeface="Calibri" panose="020F0502020204030204" pitchFamily="34" charset="0"/>
              </a:rPr>
              <a:t>dell’assegnazione i soci siano gli stessi ( e con le stesse aliquote) presenti al 30.9.2015 ma non devono sussistere soci nuovi, eccezion fatta per gli </a:t>
            </a:r>
            <a:r>
              <a:rPr lang="it-IT" b="1" dirty="0" smtClean="0">
                <a:solidFill>
                  <a:srgbClr val="000000"/>
                </a:solidFill>
                <a:latin typeface="Calibri" panose="020F0502020204030204" pitchFamily="34" charset="0"/>
              </a:rPr>
              <a:t>eredi</a:t>
            </a:r>
          </a:p>
          <a:p>
            <a:pPr algn="ctr" fontAlgn="base">
              <a:spcBef>
                <a:spcPct val="0"/>
              </a:spcBef>
              <a:spcAft>
                <a:spcPct val="0"/>
              </a:spcAft>
              <a:defRPr/>
            </a:pPr>
            <a:r>
              <a:rPr lang="it-IT" b="1" dirty="0" smtClean="0">
                <a:solidFill>
                  <a:srgbClr val="000000"/>
                </a:solidFill>
                <a:latin typeface="Calibri" panose="020F0502020204030204" pitchFamily="34" charset="0"/>
              </a:rPr>
              <a:t>3) In caso di partecipazione con usufrutto lo status di socio agevolato è in capo al nudo proprietario</a:t>
            </a:r>
          </a:p>
          <a:p>
            <a:pPr algn="ctr" fontAlgn="base">
              <a:spcBef>
                <a:spcPct val="0"/>
              </a:spcBef>
              <a:spcAft>
                <a:spcPct val="0"/>
              </a:spcAft>
              <a:defRPr/>
            </a:pPr>
            <a:r>
              <a:rPr lang="it-IT" b="1" dirty="0" smtClean="0">
                <a:solidFill>
                  <a:srgbClr val="000000"/>
                </a:solidFill>
                <a:latin typeface="Calibri" panose="020F0502020204030204" pitchFamily="34" charset="0"/>
              </a:rPr>
              <a:t>4) Possibile esistenza di socio società fiduciaria</a:t>
            </a:r>
            <a:endParaRPr lang="it-IT" b="1" dirty="0">
              <a:solidFill>
                <a:srgbClr val="000000"/>
              </a:solidFill>
              <a:latin typeface="Calibri" panose="020F0502020204030204" pitchFamily="34" charset="0"/>
            </a:endParaRPr>
          </a:p>
          <a:p>
            <a:pPr algn="ctr" fontAlgn="base">
              <a:spcBef>
                <a:spcPct val="0"/>
              </a:spcBef>
              <a:spcAft>
                <a:spcPct val="0"/>
              </a:spcAft>
              <a:defRPr/>
            </a:pPr>
            <a:endParaRPr lang="it-IT"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425645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227138"/>
            <a:ext cx="9144000" cy="546100"/>
          </a:xfrm>
        </p:spPr>
        <p:txBody>
          <a:bodyPr>
            <a:normAutofit fontScale="90000"/>
          </a:bodyPr>
          <a:lstStyle/>
          <a:p>
            <a:r>
              <a:rPr lang="it-IT" altLang="it-IT" sz="3200" b="1" dirty="0" smtClean="0">
                <a:latin typeface="Calibri" panose="020F0502020204030204" pitchFamily="34" charset="0"/>
              </a:rPr>
              <a:t>SOGGETTI PASSIVI INTERESSATI</a:t>
            </a:r>
          </a:p>
        </p:txBody>
      </p:sp>
      <p:sp>
        <p:nvSpPr>
          <p:cNvPr id="9" name="Rettangolo 8"/>
          <p:cNvSpPr/>
          <p:nvPr/>
        </p:nvSpPr>
        <p:spPr>
          <a:xfrm>
            <a:off x="861190" y="2043959"/>
            <a:ext cx="7045680" cy="1035417"/>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800" b="1" dirty="0" smtClean="0"/>
              <a:t>Focus usufruttuario </a:t>
            </a:r>
            <a:endParaRPr lang="it-IT" sz="2800" b="1" dirty="0"/>
          </a:p>
          <a:p>
            <a:pPr algn="ctr" fontAlgn="base">
              <a:spcBef>
                <a:spcPct val="0"/>
              </a:spcBef>
              <a:spcAft>
                <a:spcPct val="0"/>
              </a:spcAft>
              <a:defRPr/>
            </a:pPr>
            <a:endParaRPr lang="it-IT" sz="2000" b="1" dirty="0">
              <a:solidFill>
                <a:srgbClr val="000000"/>
              </a:solidFill>
              <a:latin typeface="Calibri" panose="020F0502020204030204" pitchFamily="34" charset="0"/>
            </a:endParaRPr>
          </a:p>
        </p:txBody>
      </p:sp>
      <p:sp>
        <p:nvSpPr>
          <p:cNvPr id="10" name="Rettangolo 9"/>
          <p:cNvSpPr/>
          <p:nvPr/>
        </p:nvSpPr>
        <p:spPr>
          <a:xfrm>
            <a:off x="471227" y="3315827"/>
            <a:ext cx="8243046" cy="2466410"/>
          </a:xfrm>
          <a:prstGeom prst="rect">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2000" b="1" dirty="0" smtClean="0">
                <a:solidFill>
                  <a:srgbClr val="000000"/>
                </a:solidFill>
                <a:latin typeface="Calibri" panose="020F0502020204030204" pitchFamily="34" charset="0"/>
              </a:rPr>
              <a:t>Secondo circ. 26 lo status di socio è da individuare solo sul nudo proprietario, quindi diritto di usufrutto potrebbe essere stato iscritto anche dopo 30.9.2015.</a:t>
            </a:r>
          </a:p>
          <a:p>
            <a:pPr algn="ctr" fontAlgn="base">
              <a:spcBef>
                <a:spcPct val="0"/>
              </a:spcBef>
              <a:spcAft>
                <a:spcPct val="0"/>
              </a:spcAft>
              <a:defRPr/>
            </a:pPr>
            <a:r>
              <a:rPr lang="it-IT" sz="2000" b="1" dirty="0" smtClean="0">
                <a:solidFill>
                  <a:srgbClr val="000000"/>
                </a:solidFill>
                <a:latin typeface="Calibri" panose="020F0502020204030204" pitchFamily="34" charset="0"/>
              </a:rPr>
              <a:t>Ma a chi spetta l’immobile ?</a:t>
            </a:r>
          </a:p>
          <a:p>
            <a:pPr algn="ctr" fontAlgn="base">
              <a:spcBef>
                <a:spcPct val="0"/>
              </a:spcBef>
              <a:spcAft>
                <a:spcPct val="0"/>
              </a:spcAft>
              <a:defRPr/>
            </a:pPr>
            <a:r>
              <a:rPr lang="it-IT" sz="2000" b="1" dirty="0" smtClean="0">
                <a:solidFill>
                  <a:srgbClr val="000000"/>
                </a:solidFill>
                <a:latin typeface="Calibri" panose="020F0502020204030204" pitchFamily="34" charset="0"/>
              </a:rPr>
              <a:t>Se oggetto della distribuzione sono riserve di utili, l’immobile dovrebbe essere intestato all’usufruttuario, il quale lo potrebbe acquisire con agevolazioni anche divenendo tale dopo il 30.9.2015</a:t>
            </a:r>
            <a:endParaRPr lang="it-IT" sz="20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604038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88640"/>
            <a:ext cx="9144000" cy="546100"/>
          </a:xfrm>
        </p:spPr>
        <p:txBody>
          <a:bodyPr>
            <a:normAutofit fontScale="90000"/>
          </a:bodyPr>
          <a:lstStyle/>
          <a:p>
            <a:r>
              <a:rPr lang="it-IT" altLang="it-IT" sz="3200" b="1" dirty="0" smtClean="0">
                <a:latin typeface="Calibri" panose="020F0502020204030204" pitchFamily="34" charset="0"/>
              </a:rPr>
              <a:t>SOGGETTI PASSIVI INTERESSATI</a:t>
            </a:r>
          </a:p>
        </p:txBody>
      </p:sp>
      <p:sp>
        <p:nvSpPr>
          <p:cNvPr id="9" name="Rettangolo 8"/>
          <p:cNvSpPr/>
          <p:nvPr/>
        </p:nvSpPr>
        <p:spPr>
          <a:xfrm>
            <a:off x="861190" y="1268760"/>
            <a:ext cx="7045680" cy="1611481"/>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800" b="1" dirty="0" smtClean="0"/>
              <a:t>Focus Comunione legale</a:t>
            </a:r>
          </a:p>
          <a:p>
            <a:pPr algn="ctr" fontAlgn="base">
              <a:spcBef>
                <a:spcPct val="0"/>
              </a:spcBef>
              <a:spcAft>
                <a:spcPct val="0"/>
              </a:spcAft>
              <a:defRPr/>
            </a:pPr>
            <a:r>
              <a:rPr lang="it-IT" sz="2800" b="1" dirty="0" smtClean="0"/>
              <a:t>Alla luce della Sentenza Corte Cassazione n. 4273 del 8.5.1996 </a:t>
            </a:r>
            <a:endParaRPr lang="it-IT" sz="2800" b="1" dirty="0"/>
          </a:p>
          <a:p>
            <a:pPr algn="ctr" fontAlgn="base">
              <a:spcBef>
                <a:spcPct val="0"/>
              </a:spcBef>
              <a:spcAft>
                <a:spcPct val="0"/>
              </a:spcAft>
              <a:defRPr/>
            </a:pPr>
            <a:endParaRPr lang="it-IT" sz="2000" b="1" dirty="0">
              <a:solidFill>
                <a:srgbClr val="000000"/>
              </a:solidFill>
              <a:latin typeface="Calibri" panose="020F0502020204030204" pitchFamily="34" charset="0"/>
            </a:endParaRPr>
          </a:p>
        </p:txBody>
      </p:sp>
      <p:sp>
        <p:nvSpPr>
          <p:cNvPr id="10" name="Rettangolo 9"/>
          <p:cNvSpPr/>
          <p:nvPr/>
        </p:nvSpPr>
        <p:spPr>
          <a:xfrm>
            <a:off x="471227" y="3340665"/>
            <a:ext cx="8243046" cy="3184679"/>
          </a:xfrm>
          <a:prstGeom prst="rect">
            <a:avLst/>
          </a:prstGeom>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2000" b="1" dirty="0" smtClean="0">
                <a:solidFill>
                  <a:srgbClr val="000000"/>
                </a:solidFill>
                <a:latin typeface="Calibri" panose="020F0502020204030204" pitchFamily="34" charset="0"/>
              </a:rPr>
              <a:t>Se uno dei soci è in regime di comunione legale l’immobile va intestato alla comunione il che può generare che per una parte di valore l’assegnazione non sia agevolata.</a:t>
            </a:r>
          </a:p>
          <a:p>
            <a:pPr algn="ctr" fontAlgn="base">
              <a:spcBef>
                <a:spcPct val="0"/>
              </a:spcBef>
              <a:spcAft>
                <a:spcPct val="0"/>
              </a:spcAft>
              <a:defRPr/>
            </a:pPr>
            <a:r>
              <a:rPr lang="it-IT" sz="2000" b="1" dirty="0" smtClean="0">
                <a:solidFill>
                  <a:srgbClr val="000000"/>
                </a:solidFill>
                <a:latin typeface="Calibri" panose="020F0502020204030204" pitchFamily="34" charset="0"/>
              </a:rPr>
              <a:t>Soluzioni ?</a:t>
            </a:r>
          </a:p>
          <a:p>
            <a:pPr marL="457200" indent="-457200" algn="ctr" fontAlgn="base">
              <a:spcBef>
                <a:spcPct val="0"/>
              </a:spcBef>
              <a:spcAft>
                <a:spcPct val="0"/>
              </a:spcAft>
              <a:buAutoNum type="arabicParenR"/>
              <a:defRPr/>
            </a:pPr>
            <a:r>
              <a:rPr lang="it-IT" sz="2000" b="1" dirty="0" smtClean="0">
                <a:solidFill>
                  <a:srgbClr val="000000"/>
                </a:solidFill>
                <a:latin typeface="Calibri" panose="020F0502020204030204" pitchFamily="34" charset="0"/>
              </a:rPr>
              <a:t>Separazione legale dei beni prima dell’assegnazione</a:t>
            </a:r>
          </a:p>
          <a:p>
            <a:pPr marL="457200" indent="-457200" algn="ctr" fontAlgn="base">
              <a:spcBef>
                <a:spcPct val="0"/>
              </a:spcBef>
              <a:spcAft>
                <a:spcPct val="0"/>
              </a:spcAft>
              <a:buAutoNum type="arabicParenR"/>
              <a:defRPr/>
            </a:pPr>
            <a:r>
              <a:rPr lang="it-IT" sz="2000" b="1" dirty="0" smtClean="0">
                <a:solidFill>
                  <a:srgbClr val="000000"/>
                </a:solidFill>
                <a:latin typeface="Calibri" panose="020F0502020204030204" pitchFamily="34" charset="0"/>
              </a:rPr>
              <a:t>Verificare le ipotesi di esclusione dalla comunione di cui all’art. 179 CC</a:t>
            </a:r>
          </a:p>
          <a:p>
            <a:pPr algn="ctr" fontAlgn="base">
              <a:spcBef>
                <a:spcPct val="0"/>
              </a:spcBef>
              <a:spcAft>
                <a:spcPct val="0"/>
              </a:spcAft>
              <a:defRPr/>
            </a:pPr>
            <a:r>
              <a:rPr lang="it-IT" sz="1200" b="1" dirty="0">
                <a:solidFill>
                  <a:schemeClr val="tx1"/>
                </a:solidFill>
              </a:rPr>
              <a:t> </a:t>
            </a:r>
            <a:r>
              <a:rPr lang="it-IT" sz="1200" b="1" dirty="0" smtClean="0">
                <a:solidFill>
                  <a:schemeClr val="tx1"/>
                </a:solidFill>
              </a:rPr>
              <a:t>           a) i </a:t>
            </a:r>
            <a:r>
              <a:rPr lang="it-IT" sz="1200" b="1" dirty="0">
                <a:solidFill>
                  <a:schemeClr val="tx1"/>
                </a:solidFill>
              </a:rPr>
              <a:t>beni di cui, prima del matrimonio, il coniuge era proprietario o rispetto ai quali era titolare di un diritto reale di godimento;</a:t>
            </a:r>
            <a:endParaRPr lang="it-IT" sz="1200" b="1" dirty="0" smtClean="0">
              <a:solidFill>
                <a:schemeClr val="tx1"/>
              </a:solidFill>
            </a:endParaRPr>
          </a:p>
          <a:p>
            <a:pPr algn="ctr" fontAlgn="base">
              <a:spcBef>
                <a:spcPct val="0"/>
              </a:spcBef>
              <a:spcAft>
                <a:spcPct val="0"/>
              </a:spcAft>
              <a:defRPr/>
            </a:pPr>
            <a:r>
              <a:rPr lang="it-IT" sz="1200" b="1" dirty="0">
                <a:solidFill>
                  <a:schemeClr val="tx1"/>
                </a:solidFill>
              </a:rPr>
              <a:t> </a:t>
            </a:r>
            <a:r>
              <a:rPr lang="it-IT" sz="1200" b="1" dirty="0" smtClean="0">
                <a:solidFill>
                  <a:schemeClr val="tx1"/>
                </a:solidFill>
              </a:rPr>
              <a:t>                d) i </a:t>
            </a:r>
            <a:r>
              <a:rPr lang="it-IT" sz="1200" b="1" dirty="0">
                <a:solidFill>
                  <a:schemeClr val="tx1"/>
                </a:solidFill>
              </a:rPr>
              <a:t>beni che servono all'esercizio della professione del coniuge, tranne quelli destinati alla conduzione di un'azienda facente parte della </a:t>
            </a:r>
            <a:r>
              <a:rPr lang="it-IT" sz="1200" b="1" dirty="0" smtClean="0">
                <a:solidFill>
                  <a:schemeClr val="tx1"/>
                </a:solidFill>
              </a:rPr>
              <a:t>comunione</a:t>
            </a:r>
          </a:p>
          <a:p>
            <a:pPr algn="ctr" fontAlgn="base">
              <a:spcBef>
                <a:spcPct val="0"/>
              </a:spcBef>
              <a:spcAft>
                <a:spcPct val="0"/>
              </a:spcAft>
              <a:defRPr/>
            </a:pPr>
            <a:r>
              <a:rPr lang="it-IT" sz="1200" b="1" dirty="0" smtClean="0">
                <a:solidFill>
                  <a:schemeClr val="tx1"/>
                </a:solidFill>
              </a:rPr>
              <a:t>            f) i </a:t>
            </a:r>
            <a:r>
              <a:rPr lang="it-IT" sz="1200" b="1" dirty="0">
                <a:solidFill>
                  <a:schemeClr val="tx1"/>
                </a:solidFill>
              </a:rPr>
              <a:t>beni acquisiti con il prezzo del trasferimento dei beni personali sopraelencati o col loro scambio, purché ciò sia espressamente dichiarato all'atto dell'acquisto</a:t>
            </a:r>
            <a:r>
              <a:rPr lang="it-IT" sz="1200" b="1" dirty="0" smtClean="0">
                <a:solidFill>
                  <a:schemeClr val="tx1"/>
                </a:solidFill>
              </a:rPr>
              <a:t>;</a:t>
            </a:r>
            <a:endParaRPr lang="it-IT" sz="1200" b="1" dirty="0">
              <a:solidFill>
                <a:schemeClr val="tx1"/>
              </a:solidFill>
              <a:latin typeface="Calibri" panose="020F0502020204030204" pitchFamily="34" charset="0"/>
            </a:endParaRPr>
          </a:p>
        </p:txBody>
      </p:sp>
    </p:spTree>
    <p:extLst>
      <p:ext uri="{BB962C8B-B14F-4D97-AF65-F5344CB8AC3E}">
        <p14:creationId xmlns:p14="http://schemas.microsoft.com/office/powerpoint/2010/main" val="993644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227138"/>
            <a:ext cx="9144000" cy="546100"/>
          </a:xfrm>
        </p:spPr>
        <p:txBody>
          <a:bodyPr>
            <a:normAutofit fontScale="90000"/>
          </a:bodyPr>
          <a:lstStyle/>
          <a:p>
            <a:r>
              <a:rPr lang="it-IT" altLang="it-IT" sz="3200" b="1" dirty="0" smtClean="0">
                <a:latin typeface="Calibri" panose="020F0502020204030204" pitchFamily="34" charset="0"/>
              </a:rPr>
              <a:t>AMBITO OGGETTIVO</a:t>
            </a:r>
          </a:p>
        </p:txBody>
      </p:sp>
      <p:sp>
        <p:nvSpPr>
          <p:cNvPr id="9" name="Rettangolo 8"/>
          <p:cNvSpPr/>
          <p:nvPr/>
        </p:nvSpPr>
        <p:spPr>
          <a:xfrm>
            <a:off x="753613" y="2061886"/>
            <a:ext cx="7650798" cy="2151523"/>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smtClean="0"/>
              <a:t>I</a:t>
            </a:r>
            <a:r>
              <a:rPr lang="it-IT" b="1" dirty="0" smtClean="0"/>
              <a:t>MMOBILI</a:t>
            </a:r>
            <a:r>
              <a:rPr lang="it-IT" sz="2000" b="1" dirty="0" smtClean="0"/>
              <a:t> </a:t>
            </a:r>
            <a:r>
              <a:rPr lang="it-IT" b="1" dirty="0" smtClean="0"/>
              <a:t>DIVERSI DA QUELLI STRUMENTALI PER DESTINAZIONE </a:t>
            </a:r>
            <a:r>
              <a:rPr lang="it-IT" dirty="0" smtClean="0"/>
              <a:t>:</a:t>
            </a:r>
          </a:p>
          <a:p>
            <a:pPr marL="457200" indent="-457200" algn="ctr" fontAlgn="base">
              <a:spcBef>
                <a:spcPct val="0"/>
              </a:spcBef>
              <a:spcAft>
                <a:spcPct val="0"/>
              </a:spcAft>
              <a:buAutoNum type="arabicParenR"/>
              <a:defRPr/>
            </a:pPr>
            <a:r>
              <a:rPr lang="it-IT" dirty="0" smtClean="0"/>
              <a:t>immobili patrimonio ( compresi quelli delle immobiliari di gestione che sono oggetto e non strumento dell’attività)</a:t>
            </a:r>
          </a:p>
          <a:p>
            <a:pPr marL="457200" indent="-457200" algn="ctr" fontAlgn="base">
              <a:spcBef>
                <a:spcPct val="0"/>
              </a:spcBef>
              <a:spcAft>
                <a:spcPct val="0"/>
              </a:spcAft>
              <a:buAutoNum type="arabicParenR"/>
              <a:defRPr/>
            </a:pPr>
            <a:r>
              <a:rPr lang="it-IT" dirty="0" smtClean="0"/>
              <a:t>Immobili strumentali per natura locati o comunque non utilizzati direttamente</a:t>
            </a:r>
          </a:p>
          <a:p>
            <a:pPr marL="457200" indent="-457200" algn="ctr" fontAlgn="base">
              <a:spcBef>
                <a:spcPct val="0"/>
              </a:spcBef>
              <a:spcAft>
                <a:spcPct val="0"/>
              </a:spcAft>
              <a:buAutoNum type="arabicParenR"/>
              <a:defRPr/>
            </a:pPr>
            <a:r>
              <a:rPr lang="it-IT" dirty="0" smtClean="0"/>
              <a:t>Immobili merce</a:t>
            </a:r>
          </a:p>
          <a:p>
            <a:pPr marL="457200" indent="-457200" algn="ctr" fontAlgn="base">
              <a:spcBef>
                <a:spcPct val="0"/>
              </a:spcBef>
              <a:spcAft>
                <a:spcPct val="0"/>
              </a:spcAft>
              <a:buAutoNum type="arabicParenR"/>
              <a:defRPr/>
            </a:pPr>
            <a:r>
              <a:rPr lang="it-IT" dirty="0" smtClean="0">
                <a:solidFill>
                  <a:srgbClr val="000000"/>
                </a:solidFill>
                <a:latin typeface="Calibri" panose="020F0502020204030204" pitchFamily="34" charset="0"/>
              </a:rPr>
              <a:t>Non sono assegnabili i singoli diritti ancorché reali</a:t>
            </a:r>
            <a:endParaRPr lang="it-IT" dirty="0">
              <a:solidFill>
                <a:srgbClr val="000000"/>
              </a:solidFill>
              <a:latin typeface="Calibri" panose="020F0502020204030204" pitchFamily="34" charset="0"/>
            </a:endParaRPr>
          </a:p>
        </p:txBody>
      </p:sp>
      <p:sp>
        <p:nvSpPr>
          <p:cNvPr id="6" name="Rettangolo 5"/>
          <p:cNvSpPr/>
          <p:nvPr/>
        </p:nvSpPr>
        <p:spPr>
          <a:xfrm>
            <a:off x="744650" y="4415115"/>
            <a:ext cx="7650798" cy="1474696"/>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smtClean="0"/>
              <a:t>BENI MOBILI ISCRITTI IN PUBBLICI REGISTRI</a:t>
            </a:r>
          </a:p>
          <a:p>
            <a:pPr algn="ctr" fontAlgn="base">
              <a:spcBef>
                <a:spcPct val="0"/>
              </a:spcBef>
              <a:spcAft>
                <a:spcPct val="0"/>
              </a:spcAft>
              <a:defRPr/>
            </a:pPr>
            <a:r>
              <a:rPr lang="it-IT" sz="2000" dirty="0" smtClean="0">
                <a:solidFill>
                  <a:srgbClr val="000000"/>
                </a:solidFill>
                <a:latin typeface="Calibri" panose="020F0502020204030204" pitchFamily="34" charset="0"/>
              </a:rPr>
              <a:t>( autoveicoli non strumentali nell’accezione di beni senza i quali l’attività d’impresa non potrebbe essere eseguita)</a:t>
            </a:r>
            <a:endParaRPr lang="it-IT" sz="2000" dirty="0">
              <a:solidFill>
                <a:srgbClr val="000000"/>
              </a:solidFill>
              <a:latin typeface="Calibri" panose="020F0502020204030204" pitchFamily="34" charset="0"/>
            </a:endParaRPr>
          </a:p>
        </p:txBody>
      </p:sp>
      <p:sp>
        <p:nvSpPr>
          <p:cNvPr id="2" name="Rettangolo 1"/>
          <p:cNvSpPr/>
          <p:nvPr/>
        </p:nvSpPr>
        <p:spPr>
          <a:xfrm>
            <a:off x="323528" y="6093297"/>
            <a:ext cx="8424936" cy="64774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Status del bene al momento della assegnazione ( circ. 26/16, par. 3) la quale precisa che il cambiamento di status in prossimità dell’atto non realizza operazione abusiva</a:t>
            </a:r>
            <a:endParaRPr lang="it-IT" dirty="0">
              <a:solidFill>
                <a:schemeClr val="tx1"/>
              </a:solidFill>
            </a:endParaRPr>
          </a:p>
        </p:txBody>
      </p:sp>
      <p:sp>
        <p:nvSpPr>
          <p:cNvPr id="3" name="Freccia circolare a destra 2"/>
          <p:cNvSpPr/>
          <p:nvPr/>
        </p:nvSpPr>
        <p:spPr>
          <a:xfrm>
            <a:off x="531628" y="3137647"/>
            <a:ext cx="800012" cy="2955649"/>
          </a:xfrm>
          <a:prstGeom prst="curved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079528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332656"/>
            <a:ext cx="9144000" cy="546100"/>
          </a:xfrm>
        </p:spPr>
        <p:txBody>
          <a:bodyPr>
            <a:normAutofit fontScale="90000"/>
          </a:bodyPr>
          <a:lstStyle/>
          <a:p>
            <a:r>
              <a:rPr lang="it-IT" altLang="it-IT" sz="3200" b="1" dirty="0" smtClean="0">
                <a:latin typeface="Calibri" panose="020F0502020204030204" pitchFamily="34" charset="0"/>
              </a:rPr>
              <a:t>AMBITO OGGETTIVO</a:t>
            </a:r>
          </a:p>
        </p:txBody>
      </p:sp>
      <p:sp>
        <p:nvSpPr>
          <p:cNvPr id="9" name="Rettangolo 8"/>
          <p:cNvSpPr/>
          <p:nvPr/>
        </p:nvSpPr>
        <p:spPr>
          <a:xfrm>
            <a:off x="753613" y="836712"/>
            <a:ext cx="7650798" cy="1440160"/>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smtClean="0"/>
              <a:t>Non assegnabili singoli diritti sull’immobile, tranne nell’ipotesi in cui il socio assegnatario tramite l’assegnazione realizza la piena proprietà sull’immobile</a:t>
            </a:r>
            <a:endParaRPr lang="it-IT" dirty="0">
              <a:solidFill>
                <a:srgbClr val="000000"/>
              </a:solidFill>
              <a:latin typeface="Calibri" panose="020F0502020204030204" pitchFamily="34" charset="0"/>
            </a:endParaRPr>
          </a:p>
        </p:txBody>
      </p:sp>
      <p:sp>
        <p:nvSpPr>
          <p:cNvPr id="6" name="Rettangolo 5"/>
          <p:cNvSpPr/>
          <p:nvPr/>
        </p:nvSpPr>
        <p:spPr>
          <a:xfrm>
            <a:off x="744650" y="2492896"/>
            <a:ext cx="7650798" cy="1152128"/>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smtClean="0"/>
              <a:t>Se la società è in liquidazione ( e non svolge più attività d’impresa) sull’immobile vi è una presunzione di non strumentalità anche se esso è la sede della società ( circ. 26/E, par. 3)</a:t>
            </a:r>
            <a:endParaRPr lang="it-IT" sz="2000" dirty="0">
              <a:solidFill>
                <a:srgbClr val="000000"/>
              </a:solidFill>
              <a:latin typeface="Calibri" panose="020F0502020204030204" pitchFamily="34" charset="0"/>
            </a:endParaRPr>
          </a:p>
        </p:txBody>
      </p:sp>
      <p:sp>
        <p:nvSpPr>
          <p:cNvPr id="7" name="Rettangolo 6"/>
          <p:cNvSpPr/>
          <p:nvPr/>
        </p:nvSpPr>
        <p:spPr>
          <a:xfrm>
            <a:off x="755576" y="3754504"/>
            <a:ext cx="7650798" cy="1186664"/>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smtClean="0"/>
              <a:t>E’ possibile assegnare sia immobili agevolati sia quelli non agevolati, ma i vantaggi fiscali si determinano solo per i beni della prima categoria)</a:t>
            </a:r>
            <a:endParaRPr lang="it-IT" sz="2000" dirty="0">
              <a:solidFill>
                <a:srgbClr val="000000"/>
              </a:solidFill>
              <a:latin typeface="Calibri" panose="020F0502020204030204" pitchFamily="34" charset="0"/>
            </a:endParaRPr>
          </a:p>
        </p:txBody>
      </p:sp>
      <p:sp>
        <p:nvSpPr>
          <p:cNvPr id="8" name="Rettangolo 7"/>
          <p:cNvSpPr/>
          <p:nvPr/>
        </p:nvSpPr>
        <p:spPr>
          <a:xfrm>
            <a:off x="755576" y="5122656"/>
            <a:ext cx="7650798" cy="1186664"/>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smtClean="0"/>
              <a:t>Sono assegnabili gli immobili delle immobiliari di gestione ( sono oggetto e non strumento) , tranne nel caso in cui vengano eseguiti a favore degli affittuari servizi complementari ( gallerie commerciali, servizi turistici ) </a:t>
            </a:r>
            <a:endParaRPr lang="it-IT" sz="2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684016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404664"/>
            <a:ext cx="9144000" cy="546100"/>
          </a:xfrm>
        </p:spPr>
        <p:txBody>
          <a:bodyPr/>
          <a:lstStyle/>
          <a:p>
            <a:r>
              <a:rPr lang="it-IT" altLang="it-IT" sz="2400" b="1" dirty="0" smtClean="0">
                <a:latin typeface="Calibri" panose="020F0502020204030204" pitchFamily="34" charset="0"/>
              </a:rPr>
              <a:t>Determinazione base imponibile imposta sostitutiva</a:t>
            </a:r>
          </a:p>
        </p:txBody>
      </p:sp>
      <p:sp>
        <p:nvSpPr>
          <p:cNvPr id="9" name="Rettangolo 8"/>
          <p:cNvSpPr/>
          <p:nvPr/>
        </p:nvSpPr>
        <p:spPr>
          <a:xfrm>
            <a:off x="658906" y="1124744"/>
            <a:ext cx="7853082" cy="1048864"/>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800" b="1" dirty="0" smtClean="0">
                <a:solidFill>
                  <a:srgbClr val="000000"/>
                </a:solidFill>
                <a:latin typeface="Calibri" panose="020F0502020204030204" pitchFamily="34" charset="0"/>
              </a:rPr>
              <a:t>Differenza tra valore normale e valore fiscalmente riconosciuto</a:t>
            </a:r>
            <a:endParaRPr lang="it-IT" sz="2800" b="1" dirty="0">
              <a:solidFill>
                <a:srgbClr val="000000"/>
              </a:solidFill>
              <a:latin typeface="Calibri" panose="020F0502020204030204" pitchFamily="34" charset="0"/>
            </a:endParaRPr>
          </a:p>
        </p:txBody>
      </p:sp>
      <p:sp>
        <p:nvSpPr>
          <p:cNvPr id="5" name="Rettangolo 4"/>
          <p:cNvSpPr/>
          <p:nvPr/>
        </p:nvSpPr>
        <p:spPr>
          <a:xfrm>
            <a:off x="432922" y="2348880"/>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smtClean="0">
                <a:solidFill>
                  <a:srgbClr val="000000"/>
                </a:solidFill>
                <a:latin typeface="Calibri" panose="020F0502020204030204" pitchFamily="34" charset="0"/>
              </a:rPr>
              <a:t>Per gli immobili possibile valore catastale</a:t>
            </a:r>
            <a:endParaRPr lang="it-IT" sz="2000" dirty="0">
              <a:solidFill>
                <a:srgbClr val="000000"/>
              </a:solidFill>
              <a:latin typeface="Calibri" panose="020F0502020204030204" pitchFamily="34" charset="0"/>
            </a:endParaRPr>
          </a:p>
        </p:txBody>
      </p:sp>
      <p:cxnSp>
        <p:nvCxnSpPr>
          <p:cNvPr id="3" name="Connettore 2 2"/>
          <p:cNvCxnSpPr/>
          <p:nvPr/>
        </p:nvCxnSpPr>
        <p:spPr>
          <a:xfrm>
            <a:off x="2164977" y="3501008"/>
            <a:ext cx="0" cy="430306"/>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ettangolo 9"/>
          <p:cNvSpPr/>
          <p:nvPr/>
        </p:nvSpPr>
        <p:spPr>
          <a:xfrm>
            <a:off x="383617" y="4293096"/>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400" b="1" dirty="0" smtClean="0">
                <a:solidFill>
                  <a:srgbClr val="000000"/>
                </a:solidFill>
                <a:latin typeface="Calibri" panose="020F0502020204030204" pitchFamily="34" charset="0"/>
              </a:rPr>
              <a:t>Se la base imponibile è negativa l’operazione è </a:t>
            </a:r>
            <a:r>
              <a:rPr lang="it-IT" sz="1400" b="1" dirty="0" err="1" smtClean="0">
                <a:solidFill>
                  <a:srgbClr val="000000"/>
                </a:solidFill>
                <a:latin typeface="Calibri" panose="020F0502020204030204" pitchFamily="34" charset="0"/>
              </a:rPr>
              <a:t>cmq</a:t>
            </a:r>
            <a:r>
              <a:rPr lang="it-IT" sz="1400" b="1" dirty="0" smtClean="0">
                <a:solidFill>
                  <a:srgbClr val="000000"/>
                </a:solidFill>
                <a:latin typeface="Calibri" panose="020F0502020204030204" pitchFamily="34" charset="0"/>
              </a:rPr>
              <a:t> possibile secondo circ. 26/16, par. 4, ma la minusvalenza da assegnazione è indeducibile</a:t>
            </a:r>
            <a:endParaRPr lang="it-IT" sz="1400" dirty="0">
              <a:solidFill>
                <a:srgbClr val="000000"/>
              </a:solidFill>
              <a:latin typeface="Calibri" panose="020F0502020204030204" pitchFamily="34" charset="0"/>
            </a:endParaRPr>
          </a:p>
        </p:txBody>
      </p:sp>
      <p:cxnSp>
        <p:nvCxnSpPr>
          <p:cNvPr id="8" name="Connettore 2 7"/>
          <p:cNvCxnSpPr/>
          <p:nvPr/>
        </p:nvCxnSpPr>
        <p:spPr>
          <a:xfrm>
            <a:off x="4370294" y="2780928"/>
            <a:ext cx="430306" cy="16104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Rettangolo 13"/>
          <p:cNvSpPr/>
          <p:nvPr/>
        </p:nvSpPr>
        <p:spPr>
          <a:xfrm>
            <a:off x="5049726" y="2492896"/>
            <a:ext cx="3744913" cy="1323969"/>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smtClean="0">
                <a:solidFill>
                  <a:srgbClr val="000000"/>
                </a:solidFill>
                <a:latin typeface="Calibri" panose="020F0502020204030204" pitchFamily="34" charset="0"/>
              </a:rPr>
              <a:t>Il valore non può essere inferiore al minore tra «normale» e «catastale» e può anche essere un dato intermedio tra i due</a:t>
            </a:r>
            <a:endParaRPr lang="it-IT" sz="2000" dirty="0">
              <a:solidFill>
                <a:srgbClr val="000000"/>
              </a:solidFill>
              <a:latin typeface="Calibri" panose="020F0502020204030204" pitchFamily="34" charset="0"/>
            </a:endParaRPr>
          </a:p>
        </p:txBody>
      </p:sp>
      <p:graphicFrame>
        <p:nvGraphicFramePr>
          <p:cNvPr id="2" name="Tabella 1"/>
          <p:cNvGraphicFramePr>
            <a:graphicFrameLocks noGrp="1"/>
          </p:cNvGraphicFramePr>
          <p:nvPr>
            <p:extLst>
              <p:ext uri="{D42A27DB-BD31-4B8C-83A1-F6EECF244321}">
                <p14:modId xmlns:p14="http://schemas.microsoft.com/office/powerpoint/2010/main" val="1631887354"/>
              </p:ext>
            </p:extLst>
          </p:nvPr>
        </p:nvGraphicFramePr>
        <p:xfrm>
          <a:off x="5049726" y="4293096"/>
          <a:ext cx="3962090" cy="2016224"/>
        </p:xfrm>
        <a:graphic>
          <a:graphicData uri="http://schemas.openxmlformats.org/drawingml/2006/table">
            <a:tbl>
              <a:tblPr firstRow="1" bandRow="1">
                <a:tableStyleId>{5C22544A-7EE6-4342-B048-85BDC9FD1C3A}</a:tableStyleId>
              </a:tblPr>
              <a:tblGrid>
                <a:gridCol w="3962090"/>
              </a:tblGrid>
              <a:tr h="2016224">
                <a:tc>
                  <a:txBody>
                    <a:bodyPr/>
                    <a:lstStyle/>
                    <a:p>
                      <a:r>
                        <a:rPr lang="it-IT" dirty="0" smtClean="0">
                          <a:solidFill>
                            <a:schemeClr val="tx1"/>
                          </a:solidFill>
                        </a:rPr>
                        <a:t>Terreni  non </a:t>
                      </a:r>
                      <a:r>
                        <a:rPr lang="it-IT" dirty="0" err="1" smtClean="0">
                          <a:solidFill>
                            <a:schemeClr val="tx1"/>
                          </a:solidFill>
                        </a:rPr>
                        <a:t>edif</a:t>
                      </a:r>
                      <a:r>
                        <a:rPr lang="it-IT" dirty="0" smtClean="0">
                          <a:solidFill>
                            <a:schemeClr val="tx1"/>
                          </a:solidFill>
                        </a:rPr>
                        <a:t>. rendita x 112,5</a:t>
                      </a:r>
                    </a:p>
                    <a:p>
                      <a:r>
                        <a:rPr lang="it-IT" dirty="0" smtClean="0">
                          <a:solidFill>
                            <a:schemeClr val="tx1"/>
                          </a:solidFill>
                        </a:rPr>
                        <a:t>C1/E                                      x 42,84</a:t>
                      </a:r>
                    </a:p>
                    <a:p>
                      <a:r>
                        <a:rPr lang="it-IT" dirty="0" smtClean="0">
                          <a:solidFill>
                            <a:schemeClr val="tx1"/>
                          </a:solidFill>
                        </a:rPr>
                        <a:t>A/10 e C                                x 63</a:t>
                      </a:r>
                    </a:p>
                    <a:p>
                      <a:r>
                        <a:rPr lang="it-IT" dirty="0" smtClean="0">
                          <a:solidFill>
                            <a:schemeClr val="tx1"/>
                          </a:solidFill>
                        </a:rPr>
                        <a:t>Altri fabbricati                      x 126</a:t>
                      </a:r>
                    </a:p>
                    <a:p>
                      <a:r>
                        <a:rPr lang="it-IT" dirty="0" smtClean="0">
                          <a:solidFill>
                            <a:schemeClr val="tx1"/>
                          </a:solidFill>
                        </a:rPr>
                        <a:t>B                                               x 176,40</a:t>
                      </a:r>
                    </a:p>
                    <a:p>
                      <a:r>
                        <a:rPr lang="it-IT" dirty="0" smtClean="0">
                          <a:solidFill>
                            <a:schemeClr val="tx1"/>
                          </a:solidFill>
                        </a:rPr>
                        <a:t>Prima casa                               x 115,5</a:t>
                      </a:r>
                    </a:p>
                    <a:p>
                      <a:r>
                        <a:rPr lang="it-IT" dirty="0" smtClean="0">
                          <a:solidFill>
                            <a:schemeClr val="tx1"/>
                          </a:solidFill>
                        </a:rPr>
                        <a:t>* Rendita non rivalutata</a:t>
                      </a:r>
                      <a:endParaRPr lang="it-IT" dirty="0">
                        <a:solidFill>
                          <a:schemeClr val="tx1"/>
                        </a:solidFill>
                      </a:endParaRPr>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2453884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227138"/>
            <a:ext cx="9144000" cy="546100"/>
          </a:xfrm>
        </p:spPr>
        <p:txBody>
          <a:bodyPr/>
          <a:lstStyle/>
          <a:p>
            <a:r>
              <a:rPr lang="it-IT" altLang="it-IT" sz="2400" b="1" dirty="0" smtClean="0">
                <a:latin typeface="Calibri" panose="020F0502020204030204" pitchFamily="34" charset="0"/>
              </a:rPr>
              <a:t>Determinazione base imponibile imposta sostitutiva</a:t>
            </a:r>
          </a:p>
        </p:txBody>
      </p:sp>
      <p:sp>
        <p:nvSpPr>
          <p:cNvPr id="9" name="Rettangolo 8"/>
          <p:cNvSpPr/>
          <p:nvPr/>
        </p:nvSpPr>
        <p:spPr>
          <a:xfrm>
            <a:off x="658906" y="1963278"/>
            <a:ext cx="7853082" cy="1048864"/>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800" b="1" dirty="0" smtClean="0">
                <a:solidFill>
                  <a:srgbClr val="000000"/>
                </a:solidFill>
                <a:latin typeface="Calibri" panose="020F0502020204030204" pitchFamily="34" charset="0"/>
              </a:rPr>
              <a:t>Differenza tra valore normale e valore fiscalmente riconosciuto</a:t>
            </a:r>
            <a:endParaRPr lang="it-IT" sz="2800" b="1" dirty="0">
              <a:solidFill>
                <a:srgbClr val="000000"/>
              </a:solidFill>
              <a:latin typeface="Calibri" panose="020F0502020204030204" pitchFamily="34" charset="0"/>
            </a:endParaRPr>
          </a:p>
        </p:txBody>
      </p:sp>
      <p:sp>
        <p:nvSpPr>
          <p:cNvPr id="5" name="Rettangolo 4"/>
          <p:cNvSpPr/>
          <p:nvPr/>
        </p:nvSpPr>
        <p:spPr>
          <a:xfrm>
            <a:off x="432922" y="3458701"/>
            <a:ext cx="3744913" cy="935038"/>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smtClean="0">
                <a:solidFill>
                  <a:srgbClr val="000000"/>
                </a:solidFill>
                <a:latin typeface="Calibri" panose="020F0502020204030204" pitchFamily="34" charset="0"/>
              </a:rPr>
              <a:t>Costo fiscalmente riconosciuto è determinato in base ad art. 110, </a:t>
            </a:r>
            <a:r>
              <a:rPr lang="it-IT" sz="2000" b="1" dirty="0" err="1" smtClean="0">
                <a:solidFill>
                  <a:srgbClr val="000000"/>
                </a:solidFill>
                <a:latin typeface="Calibri" panose="020F0502020204030204" pitchFamily="34" charset="0"/>
              </a:rPr>
              <a:t>lett</a:t>
            </a:r>
            <a:r>
              <a:rPr lang="it-IT" sz="2000" b="1" dirty="0" smtClean="0">
                <a:solidFill>
                  <a:srgbClr val="000000"/>
                </a:solidFill>
                <a:latin typeface="Calibri" panose="020F0502020204030204" pitchFamily="34" charset="0"/>
              </a:rPr>
              <a:t> b)  </a:t>
            </a:r>
            <a:r>
              <a:rPr lang="it-IT" sz="2000" b="1" dirty="0" err="1" smtClean="0">
                <a:solidFill>
                  <a:srgbClr val="000000"/>
                </a:solidFill>
                <a:latin typeface="Calibri" panose="020F0502020204030204" pitchFamily="34" charset="0"/>
              </a:rPr>
              <a:t>Tuir</a:t>
            </a:r>
            <a:endParaRPr lang="it-IT" sz="2000" dirty="0">
              <a:solidFill>
                <a:srgbClr val="000000"/>
              </a:solidFill>
              <a:latin typeface="Calibri" panose="020F0502020204030204" pitchFamily="34" charset="0"/>
            </a:endParaRPr>
          </a:p>
        </p:txBody>
      </p:sp>
      <p:cxnSp>
        <p:nvCxnSpPr>
          <p:cNvPr id="8" name="Connettore 2 7"/>
          <p:cNvCxnSpPr/>
          <p:nvPr/>
        </p:nvCxnSpPr>
        <p:spPr>
          <a:xfrm>
            <a:off x="4370294" y="3765176"/>
            <a:ext cx="430306" cy="16104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Rettangolo 13"/>
          <p:cNvSpPr/>
          <p:nvPr/>
        </p:nvSpPr>
        <p:spPr>
          <a:xfrm>
            <a:off x="4921624" y="3409395"/>
            <a:ext cx="3873015" cy="2386287"/>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smtClean="0">
                <a:solidFill>
                  <a:srgbClr val="000000"/>
                </a:solidFill>
                <a:latin typeface="Calibri" panose="020F0502020204030204" pitchFamily="34" charset="0"/>
              </a:rPr>
              <a:t>Attenzione agli immobili rivalutati , per i quali nei periodi 2009/2012 le quote di ammortamento non sono state dedotte, quindi il costo fiscalmente riconosciuto sarà superiore al dato di bilancio</a:t>
            </a:r>
            <a:endParaRPr lang="it-IT" sz="2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349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85800" y="620688"/>
            <a:ext cx="7772400" cy="1730935"/>
          </a:xfrm>
        </p:spPr>
        <p:txBody>
          <a:bodyPr>
            <a:normAutofit fontScale="90000"/>
          </a:bodyPr>
          <a:lstStyle/>
          <a:p>
            <a:pPr eaLnBrk="1" hangingPunct="1"/>
            <a:r>
              <a:rPr lang="it-IT" altLang="it-IT" sz="4000" b="1" dirty="0" smtClean="0">
                <a:latin typeface="Calibri" panose="020F0502020204030204" pitchFamily="34" charset="0"/>
              </a:rPr>
              <a:t>ASSEGNAZIONE, TRASFORMAZIONE E CESSIONE AGEVOLATA DI BENI AI SOCI</a:t>
            </a:r>
            <a:endParaRPr lang="it-IT" altLang="it-IT" sz="4000" dirty="0" smtClean="0">
              <a:latin typeface="Calibri" panose="020F0502020204030204" pitchFamily="34" charset="0"/>
            </a:endParaRPr>
          </a:p>
        </p:txBody>
      </p:sp>
      <p:sp>
        <p:nvSpPr>
          <p:cNvPr id="27651" name="Rectangle 2"/>
          <p:cNvSpPr txBox="1">
            <a:spLocks noChangeArrowheads="1"/>
          </p:cNvSpPr>
          <p:nvPr/>
        </p:nvSpPr>
        <p:spPr bwMode="auto">
          <a:xfrm>
            <a:off x="539750" y="2636912"/>
            <a:ext cx="8070850" cy="1438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FontTx/>
              <a:buNone/>
            </a:pPr>
            <a:r>
              <a:rPr lang="it-IT" altLang="it-IT" b="1" dirty="0">
                <a:solidFill>
                  <a:srgbClr val="000000"/>
                </a:solidFill>
                <a:latin typeface="Calibri" panose="020F0502020204030204" pitchFamily="34" charset="0"/>
              </a:rPr>
              <a:t>ART. </a:t>
            </a:r>
            <a:r>
              <a:rPr lang="it-IT" altLang="it-IT" b="1" dirty="0" smtClean="0">
                <a:solidFill>
                  <a:srgbClr val="000000"/>
                </a:solidFill>
                <a:latin typeface="Calibri" panose="020F0502020204030204" pitchFamily="34" charset="0"/>
              </a:rPr>
              <a:t>1 commi 115 e </a:t>
            </a:r>
            <a:r>
              <a:rPr lang="it-IT" altLang="it-IT" b="1" dirty="0" err="1" smtClean="0">
                <a:solidFill>
                  <a:srgbClr val="000000"/>
                </a:solidFill>
                <a:latin typeface="Calibri" panose="020F0502020204030204" pitchFamily="34" charset="0"/>
              </a:rPr>
              <a:t>sgg</a:t>
            </a:r>
            <a:r>
              <a:rPr lang="it-IT" altLang="it-IT" b="1" dirty="0" smtClean="0">
                <a:solidFill>
                  <a:srgbClr val="000000"/>
                </a:solidFill>
                <a:latin typeface="Calibri" panose="020F0502020204030204" pitchFamily="34" charset="0"/>
              </a:rPr>
              <a:t> LEGGE STABILITA’ 2016</a:t>
            </a:r>
          </a:p>
          <a:p>
            <a:pPr algn="ctr" fontAlgn="base">
              <a:spcBef>
                <a:spcPct val="0"/>
              </a:spcBef>
              <a:spcAft>
                <a:spcPct val="0"/>
              </a:spcAft>
              <a:buFontTx/>
              <a:buNone/>
            </a:pPr>
            <a:r>
              <a:rPr lang="it-IT" altLang="it-IT" b="1" dirty="0" smtClean="0">
                <a:solidFill>
                  <a:srgbClr val="000000"/>
                </a:solidFill>
                <a:latin typeface="Calibri" panose="020F0502020204030204" pitchFamily="34" charset="0"/>
              </a:rPr>
              <a:t>Circolare 26/E del 1 .6.2016</a:t>
            </a:r>
            <a:endParaRPr lang="it-IT" altLang="it-IT" dirty="0">
              <a:solidFill>
                <a:srgbClr val="000000"/>
              </a:solidFill>
              <a:latin typeface="Calibri" panose="020F0502020204030204" pitchFamily="34" charset="0"/>
            </a:endParaRPr>
          </a:p>
        </p:txBody>
      </p:sp>
    </p:spTree>
    <p:extLst>
      <p:ext uri="{BB962C8B-B14F-4D97-AF65-F5344CB8AC3E}">
        <p14:creationId xmlns:p14="http://schemas.microsoft.com/office/powerpoint/2010/main" val="584362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88640"/>
            <a:ext cx="9144000" cy="546100"/>
          </a:xfrm>
        </p:spPr>
        <p:txBody>
          <a:bodyPr/>
          <a:lstStyle/>
          <a:p>
            <a:r>
              <a:rPr lang="it-IT" altLang="it-IT" sz="2400" b="1" dirty="0" smtClean="0">
                <a:latin typeface="Calibri" panose="020F0502020204030204" pitchFamily="34" charset="0"/>
              </a:rPr>
              <a:t>IMPOSTA SOSTITUTIVA</a:t>
            </a:r>
          </a:p>
        </p:txBody>
      </p:sp>
      <p:sp>
        <p:nvSpPr>
          <p:cNvPr id="9" name="Rettangolo 8"/>
          <p:cNvSpPr/>
          <p:nvPr/>
        </p:nvSpPr>
        <p:spPr>
          <a:xfrm>
            <a:off x="658906" y="692696"/>
            <a:ext cx="7853082" cy="1008522"/>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smtClean="0">
                <a:solidFill>
                  <a:srgbClr val="000000"/>
                </a:solidFill>
                <a:latin typeface="Calibri" panose="020F0502020204030204" pitchFamily="34" charset="0"/>
              </a:rPr>
              <a:t>8% MISURA ORDINARIA</a:t>
            </a:r>
          </a:p>
          <a:p>
            <a:pPr algn="ctr" fontAlgn="base">
              <a:spcBef>
                <a:spcPct val="0"/>
              </a:spcBef>
              <a:spcAft>
                <a:spcPct val="0"/>
              </a:spcAft>
              <a:defRPr/>
            </a:pPr>
            <a:r>
              <a:rPr lang="it-IT" sz="2400" b="1" dirty="0" smtClean="0">
                <a:solidFill>
                  <a:srgbClr val="000000"/>
                </a:solidFill>
                <a:latin typeface="Calibri" panose="020F0502020204030204" pitchFamily="34" charset="0"/>
              </a:rPr>
              <a:t>10,5% MISURA PER SOCIETA’ DI COMODO </a:t>
            </a:r>
            <a:endParaRPr lang="it-IT" sz="2400" b="1" dirty="0">
              <a:solidFill>
                <a:srgbClr val="000000"/>
              </a:solidFill>
              <a:latin typeface="Calibri" panose="020F0502020204030204" pitchFamily="34" charset="0"/>
            </a:endParaRPr>
          </a:p>
        </p:txBody>
      </p:sp>
      <p:sp>
        <p:nvSpPr>
          <p:cNvPr id="10" name="Rettangolo 9"/>
          <p:cNvSpPr/>
          <p:nvPr/>
        </p:nvSpPr>
        <p:spPr>
          <a:xfrm>
            <a:off x="960434" y="1844824"/>
            <a:ext cx="7734001" cy="2664296"/>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800" b="1" dirty="0" smtClean="0">
                <a:solidFill>
                  <a:srgbClr val="000000"/>
                </a:solidFill>
                <a:latin typeface="Calibri" panose="020F0502020204030204" pitchFamily="34" charset="0"/>
              </a:rPr>
              <a:t> - </a:t>
            </a:r>
            <a:r>
              <a:rPr lang="it-IT" b="1" dirty="0" smtClean="0">
                <a:solidFill>
                  <a:srgbClr val="000000"/>
                </a:solidFill>
                <a:latin typeface="Calibri" panose="020F0502020204030204" pitchFamily="34" charset="0"/>
              </a:rPr>
              <a:t>che </a:t>
            </a:r>
            <a:r>
              <a:rPr lang="it-IT" b="1" dirty="0">
                <a:solidFill>
                  <a:srgbClr val="000000"/>
                </a:solidFill>
                <a:latin typeface="Calibri" panose="020F0502020204030204" pitchFamily="34" charset="0"/>
              </a:rPr>
              <a:t>tali siano in almeno due anni su </a:t>
            </a:r>
            <a:r>
              <a:rPr lang="it-IT" b="1" dirty="0" smtClean="0">
                <a:solidFill>
                  <a:srgbClr val="000000"/>
                </a:solidFill>
                <a:latin typeface="Calibri" panose="020F0502020204030204" pitchFamily="34" charset="0"/>
              </a:rPr>
              <a:t>2013/2015</a:t>
            </a:r>
          </a:p>
          <a:p>
            <a:pPr marL="457200" indent="-457200" algn="ctr" fontAlgn="base">
              <a:spcBef>
                <a:spcPct val="0"/>
              </a:spcBef>
              <a:spcAft>
                <a:spcPct val="0"/>
              </a:spcAft>
              <a:buFontTx/>
              <a:buChar char="-"/>
              <a:defRPr/>
            </a:pPr>
            <a:r>
              <a:rPr lang="it-IT" b="1" dirty="0" smtClean="0">
                <a:solidFill>
                  <a:srgbClr val="000000"/>
                </a:solidFill>
                <a:latin typeface="Calibri" panose="020F0502020204030204" pitchFamily="34" charset="0"/>
              </a:rPr>
              <a:t>Irrilevante se lo status di comodo deriva da non operatività o perdita sistemica</a:t>
            </a:r>
          </a:p>
          <a:p>
            <a:pPr marL="457200" indent="-457200" algn="ctr" fontAlgn="base">
              <a:spcBef>
                <a:spcPct val="0"/>
              </a:spcBef>
              <a:spcAft>
                <a:spcPct val="0"/>
              </a:spcAft>
              <a:buFontTx/>
              <a:buChar char="-"/>
              <a:defRPr/>
            </a:pPr>
            <a:r>
              <a:rPr lang="it-IT" b="1" dirty="0" smtClean="0">
                <a:solidFill>
                  <a:srgbClr val="000000"/>
                </a:solidFill>
                <a:latin typeface="Calibri" panose="020F0502020204030204" pitchFamily="34" charset="0"/>
              </a:rPr>
              <a:t>Aliquota 10,5% anche se cambia lo status di comodo nei due anni</a:t>
            </a:r>
          </a:p>
          <a:p>
            <a:pPr marL="457200" indent="-457200" algn="ctr" fontAlgn="base">
              <a:spcBef>
                <a:spcPct val="0"/>
              </a:spcBef>
              <a:spcAft>
                <a:spcPct val="0"/>
              </a:spcAft>
              <a:buFontTx/>
              <a:buChar char="-"/>
              <a:defRPr/>
            </a:pPr>
            <a:r>
              <a:rPr lang="it-IT" b="1" dirty="0" smtClean="0">
                <a:solidFill>
                  <a:srgbClr val="000000"/>
                </a:solidFill>
                <a:latin typeface="Calibri" panose="020F0502020204030204" pitchFamily="34" charset="0"/>
              </a:rPr>
              <a:t>Cause di esclusione e disapplicazione rilevano</a:t>
            </a:r>
          </a:p>
          <a:p>
            <a:pPr marL="457200" indent="-457200" algn="ctr" fontAlgn="base">
              <a:spcBef>
                <a:spcPct val="0"/>
              </a:spcBef>
              <a:spcAft>
                <a:spcPct val="0"/>
              </a:spcAft>
              <a:buFontTx/>
              <a:buChar char="-"/>
              <a:defRPr/>
            </a:pPr>
            <a:r>
              <a:rPr lang="it-IT" b="1" dirty="0" smtClean="0">
                <a:solidFill>
                  <a:srgbClr val="000000"/>
                </a:solidFill>
                <a:latin typeface="Calibri" panose="020F0502020204030204" pitchFamily="34" charset="0"/>
              </a:rPr>
              <a:t>Se sussistono situazioni straordinarie riconosciute o meno con interpello, non si applica aliquota maggiorata, ma occorre indicare la situazione nel modello Unico ( solo 2016) </a:t>
            </a:r>
          </a:p>
          <a:p>
            <a:pPr marL="457200" indent="-457200" algn="ctr" fontAlgn="base">
              <a:spcBef>
                <a:spcPct val="0"/>
              </a:spcBef>
              <a:spcAft>
                <a:spcPct val="0"/>
              </a:spcAft>
              <a:buFontTx/>
              <a:buChar char="-"/>
              <a:defRPr/>
            </a:pPr>
            <a:r>
              <a:rPr lang="it-IT" b="1" dirty="0" smtClean="0">
                <a:solidFill>
                  <a:srgbClr val="000000"/>
                </a:solidFill>
                <a:latin typeface="Calibri" panose="020F0502020204030204" pitchFamily="34" charset="0"/>
              </a:rPr>
              <a:t>Aliquota 8% se non </a:t>
            </a:r>
            <a:r>
              <a:rPr lang="it-IT" b="1" dirty="0" err="1" smtClean="0">
                <a:solidFill>
                  <a:srgbClr val="000000"/>
                </a:solidFill>
                <a:latin typeface="Calibri" panose="020F0502020204030204" pitchFamily="34" charset="0"/>
              </a:rPr>
              <a:t>c’e’</a:t>
            </a:r>
            <a:r>
              <a:rPr lang="it-IT" b="1" dirty="0" smtClean="0">
                <a:solidFill>
                  <a:srgbClr val="000000"/>
                </a:solidFill>
                <a:latin typeface="Calibri" panose="020F0502020204030204" pitchFamily="34" charset="0"/>
              </a:rPr>
              <a:t> almeno un triennio alle spalle del 2016 </a:t>
            </a:r>
          </a:p>
          <a:p>
            <a:pPr marL="457200" indent="-457200" algn="ctr" fontAlgn="base">
              <a:spcBef>
                <a:spcPct val="0"/>
              </a:spcBef>
              <a:spcAft>
                <a:spcPct val="0"/>
              </a:spcAft>
              <a:buFontTx/>
              <a:buChar char="-"/>
              <a:defRPr/>
            </a:pPr>
            <a:r>
              <a:rPr lang="it-IT" b="1" dirty="0" smtClean="0">
                <a:solidFill>
                  <a:srgbClr val="000000"/>
                </a:solidFill>
                <a:latin typeface="Calibri" panose="020F0502020204030204" pitchFamily="34" charset="0"/>
              </a:rPr>
              <a:t> </a:t>
            </a:r>
            <a:endParaRPr lang="it-IT" b="1" dirty="0">
              <a:solidFill>
                <a:srgbClr val="000000"/>
              </a:solidFill>
              <a:latin typeface="Calibri" panose="020F0502020204030204" pitchFamily="34" charset="0"/>
            </a:endParaRPr>
          </a:p>
        </p:txBody>
      </p:sp>
      <p:sp>
        <p:nvSpPr>
          <p:cNvPr id="2" name="Freccia circolare a destra 1"/>
          <p:cNvSpPr/>
          <p:nvPr/>
        </p:nvSpPr>
        <p:spPr>
          <a:xfrm>
            <a:off x="228600" y="2467539"/>
            <a:ext cx="295835" cy="121695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2" name="Rettangolo 11"/>
          <p:cNvSpPr/>
          <p:nvPr/>
        </p:nvSpPr>
        <p:spPr>
          <a:xfrm>
            <a:off x="623048" y="4693023"/>
            <a:ext cx="7853082" cy="1376070"/>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smtClean="0">
                <a:solidFill>
                  <a:srgbClr val="000000"/>
                </a:solidFill>
                <a:latin typeface="Calibri" panose="020F0502020204030204" pitchFamily="34" charset="0"/>
              </a:rPr>
              <a:t>13% nel caso in cui l’operazione determini la restituzione ai soci di riserve in sospensione d’imposta ( non spetta il credito per l’imposta da rivalutazione)</a:t>
            </a:r>
            <a:endParaRPr lang="it-IT" sz="24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2427690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88640"/>
            <a:ext cx="9144000" cy="546100"/>
          </a:xfrm>
        </p:spPr>
        <p:txBody>
          <a:bodyPr/>
          <a:lstStyle/>
          <a:p>
            <a:r>
              <a:rPr lang="it-IT" altLang="it-IT" sz="2400" b="1" dirty="0" smtClean="0">
                <a:latin typeface="Calibri" panose="020F0502020204030204" pitchFamily="34" charset="0"/>
              </a:rPr>
              <a:t>IMPOSTA SOSTITUTIVA</a:t>
            </a:r>
          </a:p>
        </p:txBody>
      </p:sp>
      <p:sp>
        <p:nvSpPr>
          <p:cNvPr id="12" name="Rettangolo 11"/>
          <p:cNvSpPr/>
          <p:nvPr/>
        </p:nvSpPr>
        <p:spPr>
          <a:xfrm>
            <a:off x="623048" y="980728"/>
            <a:ext cx="7853082" cy="1376070"/>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smtClean="0">
                <a:solidFill>
                  <a:srgbClr val="000000"/>
                </a:solidFill>
                <a:latin typeface="Calibri" panose="020F0502020204030204" pitchFamily="34" charset="0"/>
              </a:rPr>
              <a:t>13% nel caso in cui l’operazione determini la restituzione ai soci di riserve in sospensione d’imposta ( non spetta il credito per l’imposta da rivalutazione)</a:t>
            </a:r>
            <a:endParaRPr lang="it-IT" sz="2400" b="1" dirty="0">
              <a:solidFill>
                <a:srgbClr val="000000"/>
              </a:solidFill>
              <a:latin typeface="Calibri" panose="020F0502020204030204" pitchFamily="34" charset="0"/>
            </a:endParaRPr>
          </a:p>
        </p:txBody>
      </p:sp>
      <p:sp>
        <p:nvSpPr>
          <p:cNvPr id="7" name="Rettangolo 6"/>
          <p:cNvSpPr/>
          <p:nvPr/>
        </p:nvSpPr>
        <p:spPr>
          <a:xfrm>
            <a:off x="775448" y="2701002"/>
            <a:ext cx="7853082" cy="1520086"/>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smtClean="0">
                <a:solidFill>
                  <a:srgbClr val="000000"/>
                </a:solidFill>
                <a:latin typeface="Calibri" panose="020F0502020204030204" pitchFamily="34" charset="0"/>
              </a:rPr>
              <a:t>Ma quali effetti ? </a:t>
            </a:r>
          </a:p>
          <a:p>
            <a:pPr algn="ctr" fontAlgn="base">
              <a:spcBef>
                <a:spcPct val="0"/>
              </a:spcBef>
              <a:spcAft>
                <a:spcPct val="0"/>
              </a:spcAft>
              <a:defRPr/>
            </a:pPr>
            <a:r>
              <a:rPr lang="it-IT" sz="2400" b="1" dirty="0" smtClean="0">
                <a:solidFill>
                  <a:srgbClr val="000000"/>
                </a:solidFill>
                <a:latin typeface="Calibri" panose="020F0502020204030204" pitchFamily="34" charset="0"/>
              </a:rPr>
              <a:t>Anche per i soci ?</a:t>
            </a:r>
          </a:p>
          <a:p>
            <a:pPr algn="ctr" fontAlgn="base">
              <a:spcBef>
                <a:spcPct val="0"/>
              </a:spcBef>
              <a:spcAft>
                <a:spcPct val="0"/>
              </a:spcAft>
              <a:defRPr/>
            </a:pPr>
            <a:r>
              <a:rPr lang="it-IT" sz="2400" b="1" dirty="0" smtClean="0">
                <a:solidFill>
                  <a:srgbClr val="000000"/>
                </a:solidFill>
                <a:latin typeface="Calibri" panose="020F0502020204030204" pitchFamily="34" charset="0"/>
              </a:rPr>
              <a:t>Se la risposta fosse positiva si avrebbe una situazione paradossale per chi ha affrancato la riserva nel 2008</a:t>
            </a:r>
            <a:endParaRPr lang="it-IT" sz="2400" b="1" dirty="0">
              <a:solidFill>
                <a:srgbClr val="000000"/>
              </a:solidFill>
              <a:latin typeface="Calibri" panose="020F0502020204030204" pitchFamily="34" charset="0"/>
            </a:endParaRPr>
          </a:p>
        </p:txBody>
      </p:sp>
      <p:sp>
        <p:nvSpPr>
          <p:cNvPr id="3" name="Freccia in giù 2"/>
          <p:cNvSpPr/>
          <p:nvPr/>
        </p:nvSpPr>
        <p:spPr>
          <a:xfrm>
            <a:off x="4427984" y="4509120"/>
            <a:ext cx="50405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p:cNvSpPr/>
          <p:nvPr/>
        </p:nvSpPr>
        <p:spPr>
          <a:xfrm>
            <a:off x="782330" y="5077266"/>
            <a:ext cx="7853082" cy="1520086"/>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smtClean="0">
                <a:solidFill>
                  <a:srgbClr val="000000"/>
                </a:solidFill>
                <a:latin typeface="Calibri" panose="020F0502020204030204" pitchFamily="34" charset="0"/>
              </a:rPr>
              <a:t>Es. riserva 100 affrancata nel 2008 &gt; 10 imposta sostitutiva</a:t>
            </a:r>
          </a:p>
          <a:p>
            <a:pPr algn="ctr" fontAlgn="base">
              <a:spcBef>
                <a:spcPct val="0"/>
              </a:spcBef>
              <a:spcAft>
                <a:spcPct val="0"/>
              </a:spcAft>
              <a:defRPr/>
            </a:pPr>
            <a:r>
              <a:rPr lang="it-IT" sz="2400" b="1" dirty="0" smtClean="0">
                <a:solidFill>
                  <a:srgbClr val="000000"/>
                </a:solidFill>
                <a:latin typeface="Calibri" panose="020F0502020204030204" pitchFamily="34" charset="0"/>
              </a:rPr>
              <a:t>Oggi è distribuita quindi dividendo per il socio con prelievo minimo 11,43 quindi 21,43 </a:t>
            </a:r>
          </a:p>
          <a:p>
            <a:pPr algn="ctr" fontAlgn="base">
              <a:spcBef>
                <a:spcPct val="0"/>
              </a:spcBef>
              <a:spcAft>
                <a:spcPct val="0"/>
              </a:spcAft>
              <a:defRPr/>
            </a:pPr>
            <a:r>
              <a:rPr lang="it-IT" sz="2400" b="1" dirty="0" smtClean="0">
                <a:solidFill>
                  <a:srgbClr val="000000"/>
                </a:solidFill>
                <a:latin typeface="Calibri" panose="020F0502020204030204" pitchFamily="34" charset="0"/>
              </a:rPr>
              <a:t>Riserva non affrancata  2008 oggi prelievo 13 ???</a:t>
            </a:r>
            <a:endParaRPr lang="it-IT" sz="24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9945771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88640"/>
            <a:ext cx="9144000" cy="546100"/>
          </a:xfrm>
        </p:spPr>
        <p:txBody>
          <a:bodyPr/>
          <a:lstStyle/>
          <a:p>
            <a:r>
              <a:rPr lang="it-IT" altLang="it-IT" sz="2400" b="1" dirty="0" smtClean="0">
                <a:latin typeface="Calibri" panose="020F0502020204030204" pitchFamily="34" charset="0"/>
              </a:rPr>
              <a:t>IMPOSTA SOSTITUTIVA</a:t>
            </a:r>
          </a:p>
        </p:txBody>
      </p:sp>
      <p:sp>
        <p:nvSpPr>
          <p:cNvPr id="12" name="Rettangolo 11"/>
          <p:cNvSpPr/>
          <p:nvPr/>
        </p:nvSpPr>
        <p:spPr>
          <a:xfrm>
            <a:off x="623048" y="1124744"/>
            <a:ext cx="7853082" cy="1376070"/>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smtClean="0">
                <a:solidFill>
                  <a:srgbClr val="000000"/>
                </a:solidFill>
                <a:latin typeface="Calibri" panose="020F0502020204030204" pitchFamily="34" charset="0"/>
              </a:rPr>
              <a:t>Versamento in due rate : </a:t>
            </a:r>
          </a:p>
          <a:p>
            <a:pPr marL="342900" indent="-342900" algn="ctr" fontAlgn="base">
              <a:spcBef>
                <a:spcPct val="0"/>
              </a:spcBef>
              <a:spcAft>
                <a:spcPct val="0"/>
              </a:spcAft>
              <a:buFontTx/>
              <a:buChar char="-"/>
              <a:defRPr/>
            </a:pPr>
            <a:r>
              <a:rPr lang="it-IT" sz="2400" b="1" dirty="0" smtClean="0">
                <a:solidFill>
                  <a:srgbClr val="000000"/>
                </a:solidFill>
                <a:latin typeface="Calibri" panose="020F0502020204030204" pitchFamily="34" charset="0"/>
              </a:rPr>
              <a:t>60% entro 30 novembre 2016 </a:t>
            </a:r>
          </a:p>
          <a:p>
            <a:pPr marL="342900" indent="-342900" algn="ctr" fontAlgn="base">
              <a:spcBef>
                <a:spcPct val="0"/>
              </a:spcBef>
              <a:spcAft>
                <a:spcPct val="0"/>
              </a:spcAft>
              <a:buFontTx/>
              <a:buChar char="-"/>
              <a:defRPr/>
            </a:pPr>
            <a:r>
              <a:rPr lang="it-IT" sz="2400" b="1" dirty="0" smtClean="0">
                <a:solidFill>
                  <a:srgbClr val="000000"/>
                </a:solidFill>
                <a:latin typeface="Calibri" panose="020F0502020204030204" pitchFamily="34" charset="0"/>
              </a:rPr>
              <a:t>40% entro 16.6.2017</a:t>
            </a:r>
            <a:endParaRPr lang="it-IT" sz="2400" b="1" dirty="0">
              <a:solidFill>
                <a:srgbClr val="000000"/>
              </a:solidFill>
              <a:latin typeface="Calibri" panose="020F0502020204030204" pitchFamily="34" charset="0"/>
            </a:endParaRPr>
          </a:p>
        </p:txBody>
      </p:sp>
      <p:sp>
        <p:nvSpPr>
          <p:cNvPr id="7" name="Rettangolo 6"/>
          <p:cNvSpPr/>
          <p:nvPr/>
        </p:nvSpPr>
        <p:spPr>
          <a:xfrm>
            <a:off x="775448" y="3997146"/>
            <a:ext cx="7853082" cy="1520086"/>
          </a:xfrm>
          <a:prstGeom prst="rect">
            <a:avLst/>
          </a:prstGeom>
          <a:solidFill>
            <a:schemeClr val="accent1">
              <a:lumMod val="60000"/>
              <a:lumOff val="4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smtClean="0">
                <a:solidFill>
                  <a:srgbClr val="000000"/>
                </a:solidFill>
                <a:latin typeface="Calibri" panose="020F0502020204030204" pitchFamily="34" charset="0"/>
              </a:rPr>
              <a:t>Perfezionamento con indicazione modello unico  ( anche in assenza di versamento , con ravvedimento possibile)</a:t>
            </a:r>
            <a:endParaRPr lang="it-IT" sz="2400" b="1" dirty="0">
              <a:solidFill>
                <a:srgbClr val="000000"/>
              </a:solidFill>
              <a:latin typeface="Calibri" panose="020F0502020204030204" pitchFamily="34" charset="0"/>
            </a:endParaRPr>
          </a:p>
        </p:txBody>
      </p:sp>
      <p:sp>
        <p:nvSpPr>
          <p:cNvPr id="2" name="Freccia in giù 1"/>
          <p:cNvSpPr/>
          <p:nvPr/>
        </p:nvSpPr>
        <p:spPr>
          <a:xfrm>
            <a:off x="3995936" y="3140968"/>
            <a:ext cx="1080120"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146506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227138"/>
            <a:ext cx="9144000" cy="546100"/>
          </a:xfrm>
        </p:spPr>
        <p:txBody>
          <a:bodyPr/>
          <a:lstStyle/>
          <a:p>
            <a:r>
              <a:rPr lang="it-IT" altLang="it-IT" sz="2400" b="1" dirty="0" smtClean="0">
                <a:latin typeface="Calibri" panose="020F0502020204030204" pitchFamily="34" charset="0"/>
              </a:rPr>
              <a:t>Effetti per il socio</a:t>
            </a:r>
          </a:p>
        </p:txBody>
      </p:sp>
      <p:sp>
        <p:nvSpPr>
          <p:cNvPr id="9" name="Rettangolo 8"/>
          <p:cNvSpPr/>
          <p:nvPr/>
        </p:nvSpPr>
        <p:spPr>
          <a:xfrm>
            <a:off x="658906" y="1963278"/>
            <a:ext cx="7853082" cy="1008522"/>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smtClean="0">
                <a:solidFill>
                  <a:srgbClr val="000000"/>
                </a:solidFill>
                <a:latin typeface="Calibri" panose="020F0502020204030204" pitchFamily="34" charset="0"/>
              </a:rPr>
              <a:t>Imposta sostitutiva risulta definitiva e liberatoria anche per il socio </a:t>
            </a:r>
            <a:endParaRPr lang="it-IT" sz="2400" b="1" dirty="0">
              <a:solidFill>
                <a:srgbClr val="000000"/>
              </a:solidFill>
              <a:latin typeface="Calibri" panose="020F0502020204030204" pitchFamily="34" charset="0"/>
            </a:endParaRPr>
          </a:p>
        </p:txBody>
      </p:sp>
      <p:sp>
        <p:nvSpPr>
          <p:cNvPr id="8" name="Rettangolo 7"/>
          <p:cNvSpPr/>
          <p:nvPr/>
        </p:nvSpPr>
        <p:spPr>
          <a:xfrm>
            <a:off x="676836" y="4199962"/>
            <a:ext cx="7853082" cy="1595715"/>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smtClean="0">
                <a:solidFill>
                  <a:srgbClr val="000000"/>
                </a:solidFill>
                <a:latin typeface="Calibri" panose="020F0502020204030204" pitchFamily="34" charset="0"/>
              </a:rPr>
              <a:t>Relativamente alla base imponibile su cui è stata versata l’imposta sostitutiva ( circ. 26 par. 6)</a:t>
            </a:r>
            <a:endParaRPr lang="it-IT" sz="2400" b="1" dirty="0">
              <a:solidFill>
                <a:srgbClr val="000000"/>
              </a:solidFill>
              <a:latin typeface="Calibri" panose="020F0502020204030204" pitchFamily="34" charset="0"/>
            </a:endParaRPr>
          </a:p>
        </p:txBody>
      </p:sp>
      <p:sp>
        <p:nvSpPr>
          <p:cNvPr id="3" name="Ovale 2"/>
          <p:cNvSpPr/>
          <p:nvPr/>
        </p:nvSpPr>
        <p:spPr>
          <a:xfrm>
            <a:off x="3106271" y="3240741"/>
            <a:ext cx="2877669" cy="5782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rPr>
              <a:t>MA…..</a:t>
            </a:r>
            <a:endParaRPr lang="it-IT" b="1" dirty="0">
              <a:solidFill>
                <a:schemeClr val="tx1"/>
              </a:solidFill>
            </a:endParaRPr>
          </a:p>
        </p:txBody>
      </p:sp>
    </p:spTree>
    <p:extLst>
      <p:ext uri="{BB962C8B-B14F-4D97-AF65-F5344CB8AC3E}">
        <p14:creationId xmlns:p14="http://schemas.microsoft.com/office/powerpoint/2010/main" val="2184589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227138"/>
            <a:ext cx="9144000" cy="546100"/>
          </a:xfrm>
        </p:spPr>
        <p:txBody>
          <a:bodyPr/>
          <a:lstStyle/>
          <a:p>
            <a:r>
              <a:rPr lang="it-IT" altLang="it-IT" sz="2400" b="1" dirty="0" smtClean="0">
                <a:latin typeface="Calibri" panose="020F0502020204030204" pitchFamily="34" charset="0"/>
              </a:rPr>
              <a:t>Effetti per il socio</a:t>
            </a:r>
          </a:p>
        </p:txBody>
      </p:sp>
      <p:sp>
        <p:nvSpPr>
          <p:cNvPr id="9" name="Rettangolo 8"/>
          <p:cNvSpPr/>
          <p:nvPr/>
        </p:nvSpPr>
        <p:spPr>
          <a:xfrm>
            <a:off x="658906" y="1963278"/>
            <a:ext cx="7853082" cy="3553954"/>
          </a:xfrm>
          <a:prstGeom prst="rect">
            <a:avLst/>
          </a:prstGeom>
          <a:solidFill>
            <a:schemeClr val="accent4">
              <a:lumMod val="40000"/>
              <a:lumOff val="6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smtClean="0">
                <a:solidFill>
                  <a:srgbClr val="000000"/>
                </a:solidFill>
                <a:latin typeface="Calibri" panose="020F0502020204030204" pitchFamily="34" charset="0"/>
              </a:rPr>
              <a:t>Art. 47 </a:t>
            </a:r>
            <a:r>
              <a:rPr lang="it-IT" sz="2400" b="1" dirty="0" err="1" smtClean="0">
                <a:solidFill>
                  <a:srgbClr val="000000"/>
                </a:solidFill>
                <a:latin typeface="Calibri" panose="020F0502020204030204" pitchFamily="34" charset="0"/>
              </a:rPr>
              <a:t>tuir</a:t>
            </a:r>
            <a:r>
              <a:rPr lang="it-IT" sz="2400" b="1" dirty="0" smtClean="0">
                <a:solidFill>
                  <a:srgbClr val="000000"/>
                </a:solidFill>
                <a:latin typeface="Calibri" panose="020F0502020204030204" pitchFamily="34" charset="0"/>
              </a:rPr>
              <a:t> in genere : </a:t>
            </a:r>
          </a:p>
          <a:p>
            <a:pPr marL="342900" indent="-342900" algn="ctr" fontAlgn="base">
              <a:spcBef>
                <a:spcPct val="0"/>
              </a:spcBef>
              <a:spcAft>
                <a:spcPct val="0"/>
              </a:spcAft>
              <a:buFontTx/>
              <a:buChar char="-"/>
              <a:defRPr/>
            </a:pPr>
            <a:r>
              <a:rPr lang="it-IT" sz="2400" b="1" dirty="0" smtClean="0">
                <a:solidFill>
                  <a:srgbClr val="000000"/>
                </a:solidFill>
                <a:latin typeface="Calibri" panose="020F0502020204030204" pitchFamily="34" charset="0"/>
              </a:rPr>
              <a:t>riserve di capitali &gt; Valore normale dei beni assegnati ( al netto dei debiti accollati) riduce il costo della partecipazione &gt; eventuale </a:t>
            </a:r>
            <a:endParaRPr lang="it-IT" sz="2400" b="1" dirty="0">
              <a:solidFill>
                <a:srgbClr val="000000"/>
              </a:solidFill>
              <a:latin typeface="Calibri" panose="020F0502020204030204" pitchFamily="34" charset="0"/>
            </a:endParaRPr>
          </a:p>
          <a:p>
            <a:pPr marL="342900" indent="-342900" algn="ctr" fontAlgn="base">
              <a:spcBef>
                <a:spcPct val="0"/>
              </a:spcBef>
              <a:spcAft>
                <a:spcPct val="0"/>
              </a:spcAft>
              <a:buFontTx/>
              <a:buChar char="-"/>
              <a:defRPr/>
            </a:pPr>
            <a:r>
              <a:rPr lang="it-IT" sz="2400" b="1" dirty="0" smtClean="0">
                <a:solidFill>
                  <a:srgbClr val="000000"/>
                </a:solidFill>
                <a:latin typeface="Calibri" panose="020F0502020204030204" pitchFamily="34" charset="0"/>
              </a:rPr>
              <a:t>Riserve di utili &gt; Dividendo tassabile in capo al socio sempre al valore normale del bene</a:t>
            </a:r>
          </a:p>
        </p:txBody>
      </p:sp>
    </p:spTree>
    <p:extLst>
      <p:ext uri="{BB962C8B-B14F-4D97-AF65-F5344CB8AC3E}">
        <p14:creationId xmlns:p14="http://schemas.microsoft.com/office/powerpoint/2010/main" val="18566337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16632"/>
            <a:ext cx="9144000" cy="546100"/>
          </a:xfrm>
        </p:spPr>
        <p:txBody>
          <a:bodyPr/>
          <a:lstStyle/>
          <a:p>
            <a:r>
              <a:rPr lang="it-IT" altLang="it-IT" sz="2400" b="1" dirty="0" smtClean="0">
                <a:latin typeface="Calibri" panose="020F0502020204030204" pitchFamily="34" charset="0"/>
              </a:rPr>
              <a:t>Effetti per il socio</a:t>
            </a:r>
          </a:p>
        </p:txBody>
      </p:sp>
      <p:sp>
        <p:nvSpPr>
          <p:cNvPr id="8" name="Rettangolo 7"/>
          <p:cNvSpPr/>
          <p:nvPr/>
        </p:nvSpPr>
        <p:spPr>
          <a:xfrm>
            <a:off x="676836" y="836712"/>
            <a:ext cx="7853082" cy="1728192"/>
          </a:xfrm>
          <a:prstGeom prst="rect">
            <a:avLst/>
          </a:prstGeom>
          <a:solidFill>
            <a:schemeClr val="accent6">
              <a:lumMod val="40000"/>
              <a:lumOff val="6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smtClean="0">
                <a:solidFill>
                  <a:srgbClr val="000000"/>
                </a:solidFill>
                <a:latin typeface="Calibri" panose="020F0502020204030204" pitchFamily="34" charset="0"/>
              </a:rPr>
              <a:t> c. 118 : Non si applica l’art. 47 comma 1 , ultimo periodo, e commi da 5 a 8 &gt; significato sulla base della circ. 26/16</a:t>
            </a:r>
            <a:endParaRPr lang="it-IT" sz="2400" b="1" dirty="0">
              <a:solidFill>
                <a:srgbClr val="000000"/>
              </a:solidFill>
              <a:latin typeface="Calibri" panose="020F0502020204030204" pitchFamily="34" charset="0"/>
            </a:endParaRPr>
          </a:p>
        </p:txBody>
      </p:sp>
      <p:sp>
        <p:nvSpPr>
          <p:cNvPr id="2" name="Freccia in giù 1"/>
          <p:cNvSpPr/>
          <p:nvPr/>
        </p:nvSpPr>
        <p:spPr>
          <a:xfrm>
            <a:off x="3923928" y="2780928"/>
            <a:ext cx="136815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539552" y="3429000"/>
            <a:ext cx="3672408" cy="1595715"/>
          </a:xfrm>
          <a:prstGeom prst="rect">
            <a:avLst/>
          </a:prstGeom>
          <a:solidFill>
            <a:schemeClr val="accent6">
              <a:lumMod val="40000"/>
              <a:lumOff val="6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400" b="1" dirty="0" smtClean="0">
                <a:solidFill>
                  <a:srgbClr val="000000"/>
                </a:solidFill>
                <a:latin typeface="Calibri" panose="020F0502020204030204" pitchFamily="34" charset="0"/>
              </a:rPr>
              <a:t>Se distribuite riserve da capitale il costo della partecipazione è ridotto del valore normale del bene assegnato ma prima incrementato dell’importo su cui la società ha versato imposta sostitutiva</a:t>
            </a:r>
            <a:endParaRPr lang="it-IT" sz="1400" b="1" dirty="0">
              <a:solidFill>
                <a:srgbClr val="000000"/>
              </a:solidFill>
              <a:latin typeface="Calibri" panose="020F0502020204030204" pitchFamily="34" charset="0"/>
            </a:endParaRPr>
          </a:p>
        </p:txBody>
      </p:sp>
      <p:sp>
        <p:nvSpPr>
          <p:cNvPr id="11" name="Rettangolo 10"/>
          <p:cNvSpPr/>
          <p:nvPr/>
        </p:nvSpPr>
        <p:spPr>
          <a:xfrm>
            <a:off x="4860032" y="3501008"/>
            <a:ext cx="3672408" cy="1595715"/>
          </a:xfrm>
          <a:prstGeom prst="rect">
            <a:avLst/>
          </a:prstGeom>
          <a:solidFill>
            <a:schemeClr val="accent6">
              <a:lumMod val="40000"/>
              <a:lumOff val="6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400" b="1" dirty="0">
                <a:solidFill>
                  <a:srgbClr val="000000"/>
                </a:solidFill>
                <a:latin typeface="Calibri" panose="020F0502020204030204" pitchFamily="34" charset="0"/>
              </a:rPr>
              <a:t>Se distribuite riserve di utile solo l’eccedenza tra riserva attribuita ed imponibile su cui la società ha versato imposta sostitutiva rileva come utile in capo al socio, ed il costo della partecipazione non </a:t>
            </a:r>
            <a:r>
              <a:rPr lang="it-IT" sz="1400" b="1" dirty="0" smtClean="0">
                <a:solidFill>
                  <a:srgbClr val="000000"/>
                </a:solidFill>
                <a:latin typeface="Calibri" panose="020F0502020204030204" pitchFamily="34" charset="0"/>
              </a:rPr>
              <a:t>viene  </a:t>
            </a:r>
            <a:r>
              <a:rPr lang="it-IT" sz="1400" b="1" dirty="0">
                <a:solidFill>
                  <a:srgbClr val="000000"/>
                </a:solidFill>
                <a:latin typeface="Calibri" panose="020F0502020204030204" pitchFamily="34" charset="0"/>
              </a:rPr>
              <a:t>modificato </a:t>
            </a:r>
          </a:p>
          <a:p>
            <a:pPr algn="ctr" fontAlgn="base">
              <a:spcBef>
                <a:spcPct val="0"/>
              </a:spcBef>
              <a:spcAft>
                <a:spcPct val="0"/>
              </a:spcAft>
              <a:defRPr/>
            </a:pPr>
            <a:endParaRPr lang="it-IT" sz="14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915763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16632"/>
            <a:ext cx="9144000" cy="546100"/>
          </a:xfrm>
        </p:spPr>
        <p:txBody>
          <a:bodyPr/>
          <a:lstStyle/>
          <a:p>
            <a:r>
              <a:rPr lang="it-IT" altLang="it-IT" sz="2400" b="1" dirty="0" smtClean="0">
                <a:latin typeface="Calibri" panose="020F0502020204030204" pitchFamily="34" charset="0"/>
              </a:rPr>
              <a:t>Effetti per il socio</a:t>
            </a:r>
          </a:p>
        </p:txBody>
      </p:sp>
      <p:sp>
        <p:nvSpPr>
          <p:cNvPr id="8" name="Rettangolo 7"/>
          <p:cNvSpPr/>
          <p:nvPr/>
        </p:nvSpPr>
        <p:spPr>
          <a:xfrm>
            <a:off x="676836" y="836712"/>
            <a:ext cx="7853082" cy="1728192"/>
          </a:xfrm>
          <a:prstGeom prst="rect">
            <a:avLst/>
          </a:prstGeom>
          <a:solidFill>
            <a:schemeClr val="accent6">
              <a:lumMod val="40000"/>
              <a:lumOff val="6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smtClean="0">
                <a:solidFill>
                  <a:srgbClr val="000000"/>
                </a:solidFill>
                <a:latin typeface="Calibri" panose="020F0502020204030204" pitchFamily="34" charset="0"/>
              </a:rPr>
              <a:t> c. 118 : Non si applica l’art. 47 comma 1 , ultimo periodo, e commi da 5 a 8 &gt; significato sulla base della circ. 26/16</a:t>
            </a:r>
            <a:endParaRPr lang="it-IT" sz="2400" b="1" dirty="0">
              <a:solidFill>
                <a:srgbClr val="000000"/>
              </a:solidFill>
              <a:latin typeface="Calibri" panose="020F0502020204030204" pitchFamily="34" charset="0"/>
            </a:endParaRPr>
          </a:p>
        </p:txBody>
      </p:sp>
      <p:sp>
        <p:nvSpPr>
          <p:cNvPr id="10" name="Rettangolo 9"/>
          <p:cNvSpPr/>
          <p:nvPr/>
        </p:nvSpPr>
        <p:spPr>
          <a:xfrm>
            <a:off x="539552" y="3429001"/>
            <a:ext cx="3672408" cy="1152128"/>
          </a:xfrm>
          <a:prstGeom prst="rect">
            <a:avLst/>
          </a:prstGeom>
          <a:solidFill>
            <a:schemeClr val="accent6">
              <a:lumMod val="40000"/>
              <a:lumOff val="6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400" b="1" dirty="0" smtClean="0">
                <a:solidFill>
                  <a:srgbClr val="000000"/>
                </a:solidFill>
                <a:latin typeface="Calibri" panose="020F0502020204030204" pitchFamily="34" charset="0"/>
              </a:rPr>
              <a:t>La presunzione di priorità delle riserve di utili nella distribuzione non si applica</a:t>
            </a:r>
            <a:endParaRPr lang="it-IT" sz="1400" b="1" dirty="0">
              <a:solidFill>
                <a:srgbClr val="000000"/>
              </a:solidFill>
              <a:latin typeface="Calibri" panose="020F0502020204030204" pitchFamily="34" charset="0"/>
            </a:endParaRPr>
          </a:p>
        </p:txBody>
      </p:sp>
      <p:sp>
        <p:nvSpPr>
          <p:cNvPr id="11" name="Rettangolo 10"/>
          <p:cNvSpPr/>
          <p:nvPr/>
        </p:nvSpPr>
        <p:spPr>
          <a:xfrm>
            <a:off x="4860032" y="3284984"/>
            <a:ext cx="3672408" cy="1595715"/>
          </a:xfrm>
          <a:prstGeom prst="rect">
            <a:avLst/>
          </a:prstGeom>
          <a:solidFill>
            <a:schemeClr val="accent6">
              <a:lumMod val="40000"/>
              <a:lumOff val="6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400" b="1" dirty="0" smtClean="0">
                <a:solidFill>
                  <a:srgbClr val="000000"/>
                </a:solidFill>
                <a:latin typeface="Calibri" panose="020F0502020204030204" pitchFamily="34" charset="0"/>
              </a:rPr>
              <a:t>Limitatamente alla differenza su cui è versata imposta sostitutiva ????? </a:t>
            </a:r>
            <a:endParaRPr lang="it-IT" sz="1400" b="1" dirty="0">
              <a:solidFill>
                <a:srgbClr val="000000"/>
              </a:solidFill>
              <a:latin typeface="Calibri" panose="020F0502020204030204" pitchFamily="34" charset="0"/>
            </a:endParaRPr>
          </a:p>
          <a:p>
            <a:pPr algn="ctr" fontAlgn="base">
              <a:spcBef>
                <a:spcPct val="0"/>
              </a:spcBef>
              <a:spcAft>
                <a:spcPct val="0"/>
              </a:spcAft>
              <a:defRPr/>
            </a:pPr>
            <a:endParaRPr lang="it-IT" sz="1400" b="1" dirty="0">
              <a:solidFill>
                <a:srgbClr val="000000"/>
              </a:solidFill>
              <a:latin typeface="Calibri" panose="020F0502020204030204" pitchFamily="34" charset="0"/>
            </a:endParaRPr>
          </a:p>
        </p:txBody>
      </p:sp>
      <p:sp>
        <p:nvSpPr>
          <p:cNvPr id="3" name="Freccia circolare a destra 2"/>
          <p:cNvSpPr/>
          <p:nvPr/>
        </p:nvSpPr>
        <p:spPr>
          <a:xfrm>
            <a:off x="179512" y="1772816"/>
            <a:ext cx="360040" cy="223224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4" name="Freccia a destra 3"/>
          <p:cNvSpPr/>
          <p:nvPr/>
        </p:nvSpPr>
        <p:spPr>
          <a:xfrm>
            <a:off x="4355976" y="3789040"/>
            <a:ext cx="360040" cy="4320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p:cNvSpPr/>
          <p:nvPr/>
        </p:nvSpPr>
        <p:spPr>
          <a:xfrm>
            <a:off x="1115616" y="5073645"/>
            <a:ext cx="7416824" cy="1595715"/>
          </a:xfrm>
          <a:prstGeom prst="rect">
            <a:avLst/>
          </a:prstGeom>
          <a:solidFill>
            <a:schemeClr val="accent6">
              <a:lumMod val="40000"/>
              <a:lumOff val="6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smtClean="0">
                <a:solidFill>
                  <a:srgbClr val="000000"/>
                </a:solidFill>
                <a:latin typeface="Calibri" panose="020F0502020204030204" pitchFamily="34" charset="0"/>
              </a:rPr>
              <a:t>Quindi pare di capire che sulla parte di riserve attribuite su cui non si applica imposta sostitutiva si applica la presunzione … e se non </a:t>
            </a:r>
            <a:r>
              <a:rPr lang="it-IT" sz="2000" b="1" dirty="0" err="1" smtClean="0">
                <a:solidFill>
                  <a:srgbClr val="000000"/>
                </a:solidFill>
                <a:latin typeface="Calibri" panose="020F0502020204030204" pitchFamily="34" charset="0"/>
              </a:rPr>
              <a:t>c’e’</a:t>
            </a:r>
            <a:r>
              <a:rPr lang="it-IT" sz="2000" b="1" dirty="0" smtClean="0">
                <a:solidFill>
                  <a:srgbClr val="000000"/>
                </a:solidFill>
                <a:latin typeface="Calibri" panose="020F0502020204030204" pitchFamily="34" charset="0"/>
              </a:rPr>
              <a:t> versamento di imposta sostitutiva si applica la presunzione in pieno ??? </a:t>
            </a:r>
            <a:endParaRPr lang="it-IT" sz="2000" b="1" dirty="0">
              <a:solidFill>
                <a:srgbClr val="000000"/>
              </a:solidFill>
              <a:latin typeface="Calibri" panose="020F0502020204030204" pitchFamily="34" charset="0"/>
            </a:endParaRPr>
          </a:p>
          <a:p>
            <a:pPr algn="ctr" fontAlgn="base">
              <a:spcBef>
                <a:spcPct val="0"/>
              </a:spcBef>
              <a:spcAft>
                <a:spcPct val="0"/>
              </a:spcAft>
              <a:defRPr/>
            </a:pPr>
            <a:endParaRPr lang="it-IT" sz="1400" b="1" dirty="0">
              <a:solidFill>
                <a:srgbClr val="000000"/>
              </a:solidFill>
              <a:latin typeface="Calibri" panose="020F0502020204030204" pitchFamily="34" charset="0"/>
            </a:endParaRPr>
          </a:p>
        </p:txBody>
      </p:sp>
      <p:sp>
        <p:nvSpPr>
          <p:cNvPr id="5" name="Freccia circolare a sinistra 4"/>
          <p:cNvSpPr/>
          <p:nvPr/>
        </p:nvSpPr>
        <p:spPr>
          <a:xfrm>
            <a:off x="8676456" y="4221087"/>
            <a:ext cx="432048" cy="187220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40961221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fontScale="90000"/>
          </a:bodyPr>
          <a:lstStyle/>
          <a:p>
            <a:r>
              <a:rPr lang="it-IT" dirty="0" smtClean="0"/>
              <a:t>Esempi attribuzione riserve di utili</a:t>
            </a:r>
            <a:endParaRPr lang="it-IT" dirty="0"/>
          </a:p>
        </p:txBody>
      </p:sp>
      <p:sp>
        <p:nvSpPr>
          <p:cNvPr id="3" name="Segnaposto contenuto 2"/>
          <p:cNvSpPr>
            <a:spLocks noGrp="1"/>
          </p:cNvSpPr>
          <p:nvPr>
            <p:ph idx="1"/>
          </p:nvPr>
        </p:nvSpPr>
        <p:spPr>
          <a:xfrm>
            <a:off x="251520" y="836712"/>
            <a:ext cx="8435280" cy="5832648"/>
          </a:xfrm>
          <a:solidFill>
            <a:schemeClr val="accent5">
              <a:lumMod val="20000"/>
              <a:lumOff val="80000"/>
            </a:schemeClr>
          </a:solidFill>
        </p:spPr>
        <p:txBody>
          <a:bodyPr>
            <a:noAutofit/>
          </a:bodyPr>
          <a:lstStyle/>
          <a:p>
            <a:pPr lvl="0"/>
            <a:r>
              <a:rPr lang="it-IT" sz="1400" b="1" dirty="0"/>
              <a:t>Valore normale superiore al valore fiscalmente riconosciuto e l’immobile non è stato rivalutato nel 2008</a:t>
            </a:r>
            <a:endParaRPr lang="it-IT" sz="1400" dirty="0"/>
          </a:p>
          <a:p>
            <a:r>
              <a:rPr lang="it-IT" sz="1400" dirty="0"/>
              <a:t>Immobile valore contabile e fiscale  = 1000</a:t>
            </a:r>
          </a:p>
          <a:p>
            <a:r>
              <a:rPr lang="it-IT" sz="1400" dirty="0"/>
              <a:t>Valore normale/catastale = 1500</a:t>
            </a:r>
          </a:p>
          <a:p>
            <a:r>
              <a:rPr lang="it-IT" sz="1400" dirty="0"/>
              <a:t>Differenza su cui viene versata imposta sostitutiva = 500</a:t>
            </a:r>
          </a:p>
          <a:p>
            <a:r>
              <a:rPr lang="it-IT" sz="1400" dirty="0"/>
              <a:t>Riserva di utili attribuita per effetto dell’assegnazione = 1000</a:t>
            </a:r>
          </a:p>
          <a:p>
            <a:r>
              <a:rPr lang="it-IT" sz="1400" b="1" dirty="0"/>
              <a:t>Dividendo tassabile in capo al socio = 1000 ( 1500 -  500 ) </a:t>
            </a:r>
            <a:r>
              <a:rPr lang="it-IT" sz="1400" b="1" dirty="0" smtClean="0"/>
              <a:t> x 5% se socio è </a:t>
            </a:r>
            <a:r>
              <a:rPr lang="it-IT" sz="1400" b="1" dirty="0" err="1" smtClean="0"/>
              <a:t>soc</a:t>
            </a:r>
            <a:r>
              <a:rPr lang="it-IT" sz="1400" b="1" dirty="0" smtClean="0"/>
              <a:t>. capitali, x 49,72% persona fisica qualificata, ritenuta 26% da versare a cura del socio contestualmente alla consegna del bene se socio è persona fisica non qualificata</a:t>
            </a:r>
            <a:endParaRPr lang="it-IT" sz="1400" dirty="0"/>
          </a:p>
          <a:p>
            <a:r>
              <a:rPr lang="it-IT" sz="1400" b="1" dirty="0"/>
              <a:t> </a:t>
            </a:r>
            <a:endParaRPr lang="it-IT" sz="1400" dirty="0"/>
          </a:p>
          <a:p>
            <a:pPr lvl="0"/>
            <a:r>
              <a:rPr lang="it-IT" sz="1400" b="1" dirty="0"/>
              <a:t>Valore normale inferiore al valore fiscalmente riconosciuto e immobile non è stato rivalutato nel 2008</a:t>
            </a:r>
            <a:endParaRPr lang="it-IT" sz="1400" dirty="0"/>
          </a:p>
          <a:p>
            <a:r>
              <a:rPr lang="it-IT" sz="1400" dirty="0"/>
              <a:t>Immobile valore contabile e fiscale = 1000</a:t>
            </a:r>
          </a:p>
          <a:p>
            <a:r>
              <a:rPr lang="it-IT" sz="1400" dirty="0"/>
              <a:t>Valore normale/catastale = 800</a:t>
            </a:r>
          </a:p>
          <a:p>
            <a:r>
              <a:rPr lang="it-IT" sz="1400" dirty="0"/>
              <a:t>Differenza  su cui è versata sostitutiva = 0</a:t>
            </a:r>
          </a:p>
          <a:p>
            <a:r>
              <a:rPr lang="it-IT" sz="1400" dirty="0"/>
              <a:t>Riserva di utile attribuita per effetto dell’assegnazione = 1000</a:t>
            </a:r>
          </a:p>
          <a:p>
            <a:r>
              <a:rPr lang="it-IT" sz="1400" b="1" dirty="0"/>
              <a:t>Dividendo tassabile in capo al socio = 800</a:t>
            </a:r>
            <a:endParaRPr lang="it-IT" sz="1400" dirty="0"/>
          </a:p>
          <a:p>
            <a:r>
              <a:rPr lang="it-IT" sz="1400" b="1" dirty="0"/>
              <a:t> </a:t>
            </a:r>
            <a:endParaRPr lang="it-IT" sz="1400" dirty="0"/>
          </a:p>
          <a:p>
            <a:pPr lvl="0"/>
            <a:r>
              <a:rPr lang="it-IT" sz="1400" b="1" dirty="0"/>
              <a:t>Valore normale superiore al valore fiscalmente riconosciuto e immobile è stato rivalutato nel 2008</a:t>
            </a:r>
            <a:endParaRPr lang="it-IT" sz="1400" dirty="0"/>
          </a:p>
          <a:p>
            <a:r>
              <a:rPr lang="it-IT" sz="1400" dirty="0"/>
              <a:t>  Immobile valore contabile = 1000</a:t>
            </a:r>
          </a:p>
          <a:p>
            <a:r>
              <a:rPr lang="it-IT" sz="1400" dirty="0"/>
              <a:t>Valore fiscalmente riconosciuto = 1100</a:t>
            </a:r>
          </a:p>
          <a:p>
            <a:r>
              <a:rPr lang="it-IT" sz="1400" dirty="0"/>
              <a:t>Valore normale/catastale = 1500</a:t>
            </a:r>
          </a:p>
          <a:p>
            <a:r>
              <a:rPr lang="it-IT" sz="1400" dirty="0"/>
              <a:t>Differenza su cui è versata imposta sostitutiva = 400</a:t>
            </a:r>
          </a:p>
          <a:p>
            <a:r>
              <a:rPr lang="it-IT" sz="1400" dirty="0"/>
              <a:t>Riserva di utili attribuita per effetto assegnazione = 1000</a:t>
            </a:r>
          </a:p>
          <a:p>
            <a:r>
              <a:rPr lang="it-IT" sz="1400" b="1" dirty="0"/>
              <a:t>Dividendo tassabile in capo al socio =  1100 ( 1500 – 400 )  </a:t>
            </a:r>
            <a:endParaRPr lang="it-IT" sz="1400" dirty="0"/>
          </a:p>
          <a:p>
            <a:endParaRPr lang="it-IT" sz="1400" dirty="0"/>
          </a:p>
        </p:txBody>
      </p:sp>
    </p:spTree>
    <p:extLst>
      <p:ext uri="{BB962C8B-B14F-4D97-AF65-F5344CB8AC3E}">
        <p14:creationId xmlns:p14="http://schemas.microsoft.com/office/powerpoint/2010/main" val="18004206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4471" y="32246"/>
            <a:ext cx="8229600" cy="951096"/>
          </a:xfrm>
        </p:spPr>
        <p:txBody>
          <a:bodyPr>
            <a:normAutofit/>
          </a:bodyPr>
          <a:lstStyle/>
          <a:p>
            <a:r>
              <a:rPr lang="it-IT" sz="3000" b="1" dirty="0" smtClean="0">
                <a:latin typeface="Calibri" panose="020F0502020204030204" pitchFamily="34" charset="0"/>
              </a:rPr>
              <a:t>Attribuzione riserve di capitale</a:t>
            </a:r>
            <a:endParaRPr lang="it-IT" sz="3000" b="1" dirty="0">
              <a:latin typeface="Calibri" panose="020F0502020204030204" pitchFamily="34" charset="0"/>
            </a:endParaRPr>
          </a:p>
        </p:txBody>
      </p:sp>
      <p:sp>
        <p:nvSpPr>
          <p:cNvPr id="3" name="Segnaposto contenuto 2"/>
          <p:cNvSpPr>
            <a:spLocks noGrp="1"/>
          </p:cNvSpPr>
          <p:nvPr>
            <p:ph idx="1"/>
          </p:nvPr>
        </p:nvSpPr>
        <p:spPr>
          <a:xfrm>
            <a:off x="408791" y="1398494"/>
            <a:ext cx="8252371" cy="4561241"/>
          </a:xfrm>
          <a:solidFill>
            <a:schemeClr val="bg2"/>
          </a:solidFill>
        </p:spPr>
        <p:txBody>
          <a:bodyPr>
            <a:normAutofit lnSpcReduction="10000"/>
          </a:bodyPr>
          <a:lstStyle/>
          <a:p>
            <a:pPr marL="0" indent="0" algn="just">
              <a:lnSpc>
                <a:spcPct val="107000"/>
              </a:lnSpc>
              <a:spcAft>
                <a:spcPts val="0"/>
              </a:spcAft>
              <a:buNone/>
            </a:pPr>
            <a:r>
              <a:rPr lang="it-IT" sz="2000" b="1" dirty="0" smtClean="0">
                <a:latin typeface="Calibri" pitchFamily="34" charset="0"/>
              </a:rPr>
              <a:t>A) </a:t>
            </a:r>
            <a:r>
              <a:rPr lang="it-IT" sz="2000" dirty="0" smtClean="0">
                <a:latin typeface="Calibri" pitchFamily="34" charset="0"/>
              </a:rPr>
              <a:t>Non si applica art. 47, comma 5 , ma valore normale del bene, al netto dei debiti riduce il costo della partecipazione, dapprima incrementata della base imponibile su cui la società ha versato imposta sostitutiva:</a:t>
            </a:r>
            <a:r>
              <a:rPr lang="it-IT" sz="2000" b="1" dirty="0" smtClean="0">
                <a:latin typeface="Calibri" pitchFamily="34" charset="0"/>
              </a:rPr>
              <a:t> </a:t>
            </a:r>
          </a:p>
          <a:p>
            <a:pPr algn="just">
              <a:lnSpc>
                <a:spcPct val="107000"/>
              </a:lnSpc>
              <a:spcAft>
                <a:spcPts val="0"/>
              </a:spcAft>
              <a:buFont typeface="Wingdings" pitchFamily="2" charset="2"/>
              <a:buChar char="q"/>
            </a:pPr>
            <a:r>
              <a:rPr lang="it-IT" sz="2000" b="1" dirty="0" smtClean="0">
                <a:latin typeface="Calibri" pitchFamily="34" charset="0"/>
              </a:rPr>
              <a:t>1) costo partecipazione = 1000, valore normale immobile 300, valore di libro 200, debiti accollati 50. &gt;  costo partecipazione 1000 + 100 + 50 – 300 = 850</a:t>
            </a:r>
          </a:p>
          <a:p>
            <a:pPr algn="just">
              <a:lnSpc>
                <a:spcPct val="107000"/>
              </a:lnSpc>
              <a:spcAft>
                <a:spcPts val="0"/>
              </a:spcAft>
              <a:buFont typeface="Wingdings" pitchFamily="2" charset="2"/>
              <a:buChar char="q"/>
            </a:pPr>
            <a:r>
              <a:rPr lang="it-IT" sz="2000" b="1" dirty="0" smtClean="0">
                <a:latin typeface="Calibri" pitchFamily="34" charset="0"/>
                <a:ea typeface="Calibri"/>
                <a:cs typeface="Times New Roman"/>
              </a:rPr>
              <a:t>2) </a:t>
            </a:r>
            <a:r>
              <a:rPr lang="it-IT" sz="2000" b="1" dirty="0">
                <a:latin typeface="Calibri" pitchFamily="34" charset="0"/>
              </a:rPr>
              <a:t>) costo partecipazione = </a:t>
            </a:r>
            <a:r>
              <a:rPr lang="it-IT" sz="2000" b="1" dirty="0" smtClean="0">
                <a:latin typeface="Calibri" pitchFamily="34" charset="0"/>
              </a:rPr>
              <a:t>100, </a:t>
            </a:r>
            <a:r>
              <a:rPr lang="it-IT" sz="2000" b="1" dirty="0">
                <a:latin typeface="Calibri" pitchFamily="34" charset="0"/>
              </a:rPr>
              <a:t>valore normale immobile 300, valore di libro 200, debiti accollati 50. &gt;  costo partecipazione </a:t>
            </a:r>
            <a:r>
              <a:rPr lang="it-IT" sz="2000" b="1" dirty="0" smtClean="0">
                <a:latin typeface="Calibri" pitchFamily="34" charset="0"/>
              </a:rPr>
              <a:t>100 </a:t>
            </a:r>
            <a:r>
              <a:rPr lang="it-IT" sz="2000" b="1" dirty="0">
                <a:latin typeface="Calibri" pitchFamily="34" charset="0"/>
              </a:rPr>
              <a:t>+ 100 + 50 – 300 = </a:t>
            </a:r>
            <a:r>
              <a:rPr lang="it-IT" sz="2000" b="1" dirty="0" smtClean="0">
                <a:latin typeface="Calibri" pitchFamily="34" charset="0"/>
              </a:rPr>
              <a:t> - 50 ( sottozero tassabile come dividendo) </a:t>
            </a:r>
          </a:p>
          <a:p>
            <a:pPr marL="0" indent="0" algn="just">
              <a:lnSpc>
                <a:spcPct val="107000"/>
              </a:lnSpc>
              <a:spcAft>
                <a:spcPts val="0"/>
              </a:spcAft>
              <a:buNone/>
            </a:pPr>
            <a:r>
              <a:rPr lang="it-IT" sz="2000" b="1" dirty="0" smtClean="0">
                <a:solidFill>
                  <a:srgbClr val="000000"/>
                </a:solidFill>
                <a:latin typeface="Calibri" pitchFamily="34" charset="0"/>
                <a:ea typeface="Calibri"/>
                <a:cs typeface="Times New Roman"/>
              </a:rPr>
              <a:t>B) </a:t>
            </a:r>
            <a:r>
              <a:rPr lang="it-IT" sz="2000" dirty="0" smtClean="0">
                <a:solidFill>
                  <a:srgbClr val="000000"/>
                </a:solidFill>
                <a:latin typeface="Calibri" pitchFamily="34" charset="0"/>
                <a:ea typeface="Calibri"/>
                <a:cs typeface="Times New Roman"/>
              </a:rPr>
              <a:t>Non si applica art. 47, comma 7 , ma differenza tra valore normale bene assegnato e costo della partecipazione non rileva fiscalmente fino a capienza dell’imponibile su cui società ha versato sostitutiva</a:t>
            </a:r>
            <a:r>
              <a:rPr lang="it-IT" sz="2000" b="1" dirty="0" smtClean="0">
                <a:solidFill>
                  <a:srgbClr val="000000"/>
                </a:solidFill>
                <a:latin typeface="Calibri" pitchFamily="34" charset="0"/>
                <a:ea typeface="Calibri"/>
                <a:cs typeface="Times New Roman"/>
              </a:rPr>
              <a:t> : costo partecipazione 1000, valore normale bene 2000, valore di libro 1800. Reddito = 2000 – 200 = 1800, 1800 – 1000 = 800 reddito </a:t>
            </a:r>
            <a:endParaRPr lang="it-IT" sz="2000" dirty="0">
              <a:latin typeface="Calibri" pitchFamily="34" charset="0"/>
            </a:endParaRPr>
          </a:p>
        </p:txBody>
      </p:sp>
    </p:spTree>
    <p:extLst>
      <p:ext uri="{BB962C8B-B14F-4D97-AF65-F5344CB8AC3E}">
        <p14:creationId xmlns:p14="http://schemas.microsoft.com/office/powerpoint/2010/main" val="18063482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4471" y="32246"/>
            <a:ext cx="8229600" cy="951096"/>
          </a:xfrm>
        </p:spPr>
        <p:txBody>
          <a:bodyPr>
            <a:normAutofit/>
          </a:bodyPr>
          <a:lstStyle/>
          <a:p>
            <a:r>
              <a:rPr lang="it-IT" sz="3000" b="1" dirty="0" smtClean="0">
                <a:latin typeface="Calibri" panose="020F0502020204030204" pitchFamily="34" charset="0"/>
              </a:rPr>
              <a:t>Attribuzione riserve di capitale e di utili</a:t>
            </a:r>
            <a:endParaRPr lang="it-IT" sz="3000" b="1" dirty="0">
              <a:latin typeface="Calibri" panose="020F0502020204030204" pitchFamily="34" charset="0"/>
            </a:endParaRPr>
          </a:p>
        </p:txBody>
      </p:sp>
      <p:sp>
        <p:nvSpPr>
          <p:cNvPr id="3" name="Segnaposto contenuto 2"/>
          <p:cNvSpPr>
            <a:spLocks noGrp="1"/>
          </p:cNvSpPr>
          <p:nvPr>
            <p:ph idx="1"/>
          </p:nvPr>
        </p:nvSpPr>
        <p:spPr>
          <a:xfrm>
            <a:off x="408791" y="1398494"/>
            <a:ext cx="8252371" cy="4561241"/>
          </a:xfrm>
          <a:solidFill>
            <a:schemeClr val="bg2"/>
          </a:solidFill>
        </p:spPr>
        <p:txBody>
          <a:bodyPr>
            <a:normAutofit/>
          </a:bodyPr>
          <a:lstStyle/>
          <a:p>
            <a:pPr marL="0" indent="0" algn="just">
              <a:lnSpc>
                <a:spcPct val="107000"/>
              </a:lnSpc>
              <a:spcAft>
                <a:spcPts val="0"/>
              </a:spcAft>
              <a:buNone/>
            </a:pPr>
            <a:r>
              <a:rPr lang="it-IT" sz="2000" b="1" dirty="0" smtClean="0">
                <a:latin typeface="Calibri" pitchFamily="34" charset="0"/>
              </a:rPr>
              <a:t>Si applica criterio proporzionale</a:t>
            </a:r>
            <a:r>
              <a:rPr lang="it-IT" sz="2000" dirty="0" smtClean="0">
                <a:latin typeface="Calibri" pitchFamily="34" charset="0"/>
              </a:rPr>
              <a:t>:</a:t>
            </a:r>
            <a:r>
              <a:rPr lang="it-IT" sz="2000" b="1" dirty="0" smtClean="0">
                <a:latin typeface="Calibri" pitchFamily="34" charset="0"/>
              </a:rPr>
              <a:t> </a:t>
            </a:r>
          </a:p>
          <a:p>
            <a:pPr algn="just">
              <a:lnSpc>
                <a:spcPct val="107000"/>
              </a:lnSpc>
              <a:spcAft>
                <a:spcPts val="0"/>
              </a:spcAft>
              <a:buFont typeface="Wingdings" pitchFamily="2" charset="2"/>
              <a:buChar char="q"/>
            </a:pPr>
            <a:r>
              <a:rPr lang="it-IT" sz="2000" b="1" dirty="0" smtClean="0">
                <a:latin typeface="Calibri" pitchFamily="34" charset="0"/>
              </a:rPr>
              <a:t>1) costo partecipazione = 1000, valore normale immobile 300, valore di libro 200, riserve di utili attribuite = 50 , riserve di capitale attribuite = 150 </a:t>
            </a:r>
          </a:p>
          <a:p>
            <a:pPr algn="just">
              <a:lnSpc>
                <a:spcPct val="107000"/>
              </a:lnSpc>
              <a:spcAft>
                <a:spcPts val="0"/>
              </a:spcAft>
              <a:buFont typeface="Wingdings" pitchFamily="2" charset="2"/>
              <a:buChar char="q"/>
            </a:pPr>
            <a:r>
              <a:rPr lang="it-IT" sz="2000" b="1" dirty="0" smtClean="0">
                <a:latin typeface="Calibri" pitchFamily="34" charset="0"/>
              </a:rPr>
              <a:t>  costo partecipazione 1000 + 75 – 225 ( 300 x 75%)  = </a:t>
            </a:r>
            <a:r>
              <a:rPr lang="it-IT" b="1" dirty="0" smtClean="0">
                <a:latin typeface="Calibri" pitchFamily="34" charset="0"/>
              </a:rPr>
              <a:t>850</a:t>
            </a:r>
          </a:p>
          <a:p>
            <a:pPr algn="just">
              <a:lnSpc>
                <a:spcPct val="107000"/>
              </a:lnSpc>
              <a:spcAft>
                <a:spcPts val="0"/>
              </a:spcAft>
              <a:buFont typeface="Wingdings" pitchFamily="2" charset="2"/>
              <a:buChar char="q"/>
            </a:pPr>
            <a:r>
              <a:rPr lang="it-IT" sz="2000" b="1" dirty="0" smtClean="0">
                <a:latin typeface="Calibri" pitchFamily="34" charset="0"/>
              </a:rPr>
              <a:t> dividendo tassabile = 300 x 25% = 75 – 25 ( 25% di 100 base imponibile imposta sostitutiva) = </a:t>
            </a:r>
            <a:r>
              <a:rPr lang="it-IT" b="1" dirty="0" smtClean="0">
                <a:latin typeface="Calibri" pitchFamily="34" charset="0"/>
              </a:rPr>
              <a:t>50</a:t>
            </a:r>
          </a:p>
          <a:p>
            <a:pPr marL="0" indent="0" algn="just">
              <a:lnSpc>
                <a:spcPct val="107000"/>
              </a:lnSpc>
              <a:spcAft>
                <a:spcPts val="0"/>
              </a:spcAft>
              <a:buNone/>
            </a:pPr>
            <a:endParaRPr lang="it-IT" sz="2000" dirty="0">
              <a:latin typeface="Calibri" pitchFamily="34" charset="0"/>
            </a:endParaRPr>
          </a:p>
        </p:txBody>
      </p:sp>
    </p:spTree>
    <p:extLst>
      <p:ext uri="{BB962C8B-B14F-4D97-AF65-F5344CB8AC3E}">
        <p14:creationId xmlns:p14="http://schemas.microsoft.com/office/powerpoint/2010/main" val="2054000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3107" y="1196411"/>
            <a:ext cx="8490247" cy="632388"/>
          </a:xfrm>
        </p:spPr>
        <p:txBody>
          <a:bodyPr/>
          <a:lstStyle/>
          <a:p>
            <a:r>
              <a:rPr lang="it-IT" sz="3200" b="1" dirty="0" smtClean="0">
                <a:latin typeface="Calibri" panose="020F0502020204030204" pitchFamily="34" charset="0"/>
              </a:rPr>
              <a:t>Definizione di assegnazione:</a:t>
            </a:r>
            <a:endParaRPr lang="it-IT" sz="3200" b="1" dirty="0">
              <a:latin typeface="Calibri" panose="020F0502020204030204" pitchFamily="34" charset="0"/>
            </a:endParaRPr>
          </a:p>
        </p:txBody>
      </p:sp>
      <p:sp>
        <p:nvSpPr>
          <p:cNvPr id="3" name="Segnaposto contenuto 2"/>
          <p:cNvSpPr>
            <a:spLocks noGrp="1"/>
          </p:cNvSpPr>
          <p:nvPr>
            <p:ph idx="1"/>
          </p:nvPr>
        </p:nvSpPr>
        <p:spPr>
          <a:xfrm>
            <a:off x="431562" y="1984761"/>
            <a:ext cx="8229600" cy="1317837"/>
          </a:xfrm>
        </p:spPr>
        <p:txBody>
          <a:bodyPr/>
          <a:lstStyle/>
          <a:p>
            <a:pPr algn="just">
              <a:lnSpc>
                <a:spcPct val="107000"/>
              </a:lnSpc>
              <a:spcAft>
                <a:spcPts val="0"/>
              </a:spcAft>
              <a:buFontTx/>
              <a:buChar char="-"/>
            </a:pPr>
            <a:r>
              <a:rPr lang="it-IT" sz="1400" dirty="0"/>
              <a:t>L'assegnazione viene a configurarsi ogni qual volta la società procede, nei confronti dei soci, alla restituzione di capitale o di riserve di capitale ovvero alla distribuzione di utili o di riserve di utili. Al riguardo si precisa che la disciplina di cui trattasi è applicabile in tutte le fattispecie regolate dalle norme del codice civile nonché da quelle contenute nel </a:t>
            </a:r>
            <a:r>
              <a:rPr lang="it-IT" sz="1400" dirty="0" err="1"/>
              <a:t>Tuir</a:t>
            </a:r>
            <a:r>
              <a:rPr lang="it-IT" sz="1400" dirty="0"/>
              <a:t> e quindi anche nei casi di recesso, riduzione del capitale esuberante o di liquidazione </a:t>
            </a:r>
            <a:r>
              <a:rPr lang="it-IT" sz="1400" dirty="0" smtClean="0"/>
              <a:t>( circ. 112/E/99)</a:t>
            </a:r>
            <a:endParaRPr lang="it-IT" sz="1400" dirty="0"/>
          </a:p>
          <a:p>
            <a:pPr algn="just">
              <a:lnSpc>
                <a:spcPct val="107000"/>
              </a:lnSpc>
              <a:spcAft>
                <a:spcPts val="0"/>
              </a:spcAft>
              <a:buFontTx/>
              <a:buChar char="-"/>
            </a:pPr>
            <a:endParaRPr lang="it-IT" sz="1400" dirty="0" smtClean="0">
              <a:latin typeface="Calibri" pitchFamily="34" charset="0"/>
            </a:endParaRPr>
          </a:p>
          <a:p>
            <a:pPr algn="just">
              <a:lnSpc>
                <a:spcPct val="107000"/>
              </a:lnSpc>
              <a:spcAft>
                <a:spcPts val="0"/>
              </a:spcAft>
              <a:buFont typeface="Wingdings" pitchFamily="2" charset="2"/>
              <a:buChar char="q"/>
            </a:pPr>
            <a:endParaRPr lang="it-IT" sz="1400" dirty="0">
              <a:latin typeface="Calibri" pitchFamily="34" charset="0"/>
            </a:endParaRPr>
          </a:p>
          <a:p>
            <a:pPr algn="just">
              <a:lnSpc>
                <a:spcPct val="107000"/>
              </a:lnSpc>
              <a:spcAft>
                <a:spcPts val="0"/>
              </a:spcAft>
              <a:buFont typeface="Wingdings" pitchFamily="2" charset="2"/>
              <a:buChar char="q"/>
            </a:pPr>
            <a:endParaRPr lang="it-IT" sz="2000" dirty="0">
              <a:latin typeface="Calibri" pitchFamily="34" charset="0"/>
            </a:endParaRPr>
          </a:p>
          <a:p>
            <a:pPr algn="just">
              <a:lnSpc>
                <a:spcPct val="107000"/>
              </a:lnSpc>
              <a:spcAft>
                <a:spcPts val="0"/>
              </a:spcAft>
              <a:buFont typeface="Wingdings" pitchFamily="2" charset="2"/>
              <a:buChar char="q"/>
            </a:pPr>
            <a:endParaRPr lang="it-IT" sz="2000" dirty="0">
              <a:latin typeface="Calibri" pitchFamily="34" charset="0"/>
            </a:endParaRPr>
          </a:p>
        </p:txBody>
      </p:sp>
      <p:sp>
        <p:nvSpPr>
          <p:cNvPr id="5" name="Rettangolo 4"/>
          <p:cNvSpPr/>
          <p:nvPr/>
        </p:nvSpPr>
        <p:spPr>
          <a:xfrm>
            <a:off x="790500" y="3220623"/>
            <a:ext cx="2704600" cy="888798"/>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smtClean="0">
                <a:solidFill>
                  <a:srgbClr val="000000"/>
                </a:solidFill>
                <a:latin typeface="Calibri" panose="020F0502020204030204" pitchFamily="34" charset="0"/>
              </a:rPr>
              <a:t>1. Senza ridurre il capitale con mero utilizzo di riserve</a:t>
            </a:r>
            <a:endParaRPr lang="it-IT" sz="2000" b="1" dirty="0">
              <a:solidFill>
                <a:srgbClr val="000000"/>
              </a:solidFill>
              <a:latin typeface="Calibri" panose="020F0502020204030204" pitchFamily="34" charset="0"/>
            </a:endParaRPr>
          </a:p>
        </p:txBody>
      </p:sp>
      <p:sp>
        <p:nvSpPr>
          <p:cNvPr id="6" name="Rettangolo 5"/>
          <p:cNvSpPr/>
          <p:nvPr/>
        </p:nvSpPr>
        <p:spPr>
          <a:xfrm>
            <a:off x="5039833" y="3226374"/>
            <a:ext cx="2881424" cy="732435"/>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smtClean="0">
                <a:solidFill>
                  <a:srgbClr val="000000"/>
                </a:solidFill>
                <a:latin typeface="Calibri" panose="020F0502020204030204" pitchFamily="34" charset="0"/>
              </a:rPr>
              <a:t>2. Riducendo il capitale sociale</a:t>
            </a:r>
            <a:endParaRPr lang="it-IT" sz="2000" b="1" dirty="0">
              <a:solidFill>
                <a:srgbClr val="000000"/>
              </a:solidFill>
              <a:latin typeface="Calibri" panose="020F0502020204030204" pitchFamily="34" charset="0"/>
            </a:endParaRPr>
          </a:p>
        </p:txBody>
      </p:sp>
      <p:sp>
        <p:nvSpPr>
          <p:cNvPr id="7" name="Rettangolo 6"/>
          <p:cNvSpPr/>
          <p:nvPr/>
        </p:nvSpPr>
        <p:spPr>
          <a:xfrm>
            <a:off x="430307" y="4231845"/>
            <a:ext cx="3550022" cy="2005467"/>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457200" indent="-457200" algn="ctr" fontAlgn="base">
              <a:spcBef>
                <a:spcPct val="0"/>
              </a:spcBef>
              <a:spcAft>
                <a:spcPct val="0"/>
              </a:spcAft>
              <a:buAutoNum type="alphaLcParenR"/>
              <a:defRPr/>
            </a:pPr>
            <a:r>
              <a:rPr lang="it-IT" sz="2000" dirty="0" smtClean="0">
                <a:solidFill>
                  <a:srgbClr val="000000"/>
                </a:solidFill>
                <a:latin typeface="Calibri" panose="020F0502020204030204" pitchFamily="34" charset="0"/>
              </a:rPr>
              <a:t>Scelta libera sulle riserve ?</a:t>
            </a:r>
          </a:p>
          <a:p>
            <a:pPr algn="ctr" fontAlgn="base">
              <a:spcBef>
                <a:spcPct val="0"/>
              </a:spcBef>
              <a:spcAft>
                <a:spcPct val="0"/>
              </a:spcAft>
              <a:defRPr/>
            </a:pPr>
            <a:r>
              <a:rPr lang="it-IT" sz="2000" dirty="0" err="1" smtClean="0">
                <a:solidFill>
                  <a:srgbClr val="000000"/>
                </a:solidFill>
                <a:latin typeface="Calibri" panose="020F0502020204030204" pitchFamily="34" charset="0"/>
              </a:rPr>
              <a:t>Cass</a:t>
            </a:r>
            <a:r>
              <a:rPr lang="it-IT" sz="2000" dirty="0" smtClean="0">
                <a:solidFill>
                  <a:srgbClr val="000000"/>
                </a:solidFill>
                <a:latin typeface="Calibri" panose="020F0502020204030204" pitchFamily="34" charset="0"/>
              </a:rPr>
              <a:t>. 12347/1999, OIC 28 e Circ. 26/16</a:t>
            </a:r>
          </a:p>
          <a:p>
            <a:pPr marL="457200" indent="-457200" algn="ctr" fontAlgn="base">
              <a:spcBef>
                <a:spcPct val="0"/>
              </a:spcBef>
              <a:spcAft>
                <a:spcPct val="0"/>
              </a:spcAft>
              <a:buAutoNum type="alphaLcParenR"/>
              <a:defRPr/>
            </a:pPr>
            <a:r>
              <a:rPr lang="it-IT" sz="2000" dirty="0" smtClean="0">
                <a:solidFill>
                  <a:srgbClr val="000000"/>
                </a:solidFill>
                <a:latin typeface="Calibri" panose="020F0502020204030204" pitchFamily="34" charset="0"/>
              </a:rPr>
              <a:t>Rispetto par condicio</a:t>
            </a:r>
            <a:endParaRPr lang="it-IT" sz="2000" dirty="0">
              <a:solidFill>
                <a:srgbClr val="000000"/>
              </a:solidFill>
              <a:latin typeface="Calibri" panose="020F0502020204030204" pitchFamily="34" charset="0"/>
            </a:endParaRPr>
          </a:p>
        </p:txBody>
      </p:sp>
      <p:sp>
        <p:nvSpPr>
          <p:cNvPr id="8" name="Rettangolo 7"/>
          <p:cNvSpPr/>
          <p:nvPr/>
        </p:nvSpPr>
        <p:spPr>
          <a:xfrm>
            <a:off x="4604273" y="4201359"/>
            <a:ext cx="4313816" cy="1667845"/>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457200" indent="-457200" algn="ctr" fontAlgn="base">
              <a:spcBef>
                <a:spcPct val="0"/>
              </a:spcBef>
              <a:spcAft>
                <a:spcPct val="0"/>
              </a:spcAft>
              <a:buAutoNum type="alphaLcParenR"/>
              <a:defRPr/>
            </a:pPr>
            <a:r>
              <a:rPr lang="it-IT" sz="2000" dirty="0" smtClean="0">
                <a:solidFill>
                  <a:srgbClr val="000000"/>
                </a:solidFill>
                <a:latin typeface="Calibri" panose="020F0502020204030204" pitchFamily="34" charset="0"/>
              </a:rPr>
              <a:t>Tempi tecnici della opposizione creditori</a:t>
            </a:r>
          </a:p>
          <a:p>
            <a:pPr marL="457200" indent="-457200" algn="ctr" fontAlgn="base">
              <a:spcBef>
                <a:spcPct val="0"/>
              </a:spcBef>
              <a:spcAft>
                <a:spcPct val="0"/>
              </a:spcAft>
              <a:buAutoNum type="alphaLcParenR"/>
              <a:defRPr/>
            </a:pPr>
            <a:r>
              <a:rPr lang="it-IT" sz="2000" dirty="0" smtClean="0">
                <a:solidFill>
                  <a:srgbClr val="000000"/>
                </a:solidFill>
                <a:latin typeface="Calibri" panose="020F0502020204030204" pitchFamily="34" charset="0"/>
              </a:rPr>
              <a:t>Clausola inserita o meno nello statuto, conseguenze ( Notariato Firenze 9/2009)</a:t>
            </a:r>
            <a:endParaRPr lang="it-IT" sz="2000" dirty="0">
              <a:solidFill>
                <a:srgbClr val="000000"/>
              </a:solidFill>
              <a:latin typeface="Calibri" panose="020F0502020204030204" pitchFamily="34" charset="0"/>
            </a:endParaRPr>
          </a:p>
        </p:txBody>
      </p:sp>
      <p:sp>
        <p:nvSpPr>
          <p:cNvPr id="9" name="Freccia circolare a destra 8"/>
          <p:cNvSpPr/>
          <p:nvPr/>
        </p:nvSpPr>
        <p:spPr>
          <a:xfrm>
            <a:off x="204395" y="3592591"/>
            <a:ext cx="505610" cy="93637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Freccia circolare a sinistra 9"/>
          <p:cNvSpPr/>
          <p:nvPr/>
        </p:nvSpPr>
        <p:spPr>
          <a:xfrm>
            <a:off x="8057478" y="3665022"/>
            <a:ext cx="1000461" cy="70258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41729349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Società di persone</a:t>
            </a:r>
            <a:endParaRPr lang="it-IT" dirty="0"/>
          </a:p>
        </p:txBody>
      </p:sp>
      <p:sp>
        <p:nvSpPr>
          <p:cNvPr id="3" name="Segnaposto contenuto 2"/>
          <p:cNvSpPr>
            <a:spLocks noGrp="1"/>
          </p:cNvSpPr>
          <p:nvPr>
            <p:ph idx="1"/>
          </p:nvPr>
        </p:nvSpPr>
        <p:spPr>
          <a:solidFill>
            <a:schemeClr val="accent1">
              <a:lumMod val="40000"/>
              <a:lumOff val="60000"/>
            </a:schemeClr>
          </a:solidFill>
        </p:spPr>
        <p:txBody>
          <a:bodyPr/>
          <a:lstStyle/>
          <a:p>
            <a:r>
              <a:rPr lang="it-IT" dirty="0" smtClean="0"/>
              <a:t>Effetto distribuzione : riduzione costo della partecipazione</a:t>
            </a:r>
          </a:p>
          <a:p>
            <a:r>
              <a:rPr lang="it-IT" dirty="0" smtClean="0"/>
              <a:t>Effetto liberatorio imposta sostitutiva : il costo della partecipazione viene prima incrementato della base imponibile su cui è versata sostitutiva e poi decrementato del valore normale del bene assegnato</a:t>
            </a:r>
            <a:endParaRPr lang="it-IT" dirty="0"/>
          </a:p>
        </p:txBody>
      </p:sp>
    </p:spTree>
    <p:extLst>
      <p:ext uri="{BB962C8B-B14F-4D97-AF65-F5344CB8AC3E}">
        <p14:creationId xmlns:p14="http://schemas.microsoft.com/office/powerpoint/2010/main" val="189207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Società di persone</a:t>
            </a:r>
            <a:endParaRPr lang="it-IT" dirty="0"/>
          </a:p>
        </p:txBody>
      </p:sp>
      <p:sp>
        <p:nvSpPr>
          <p:cNvPr id="3" name="Segnaposto contenuto 2"/>
          <p:cNvSpPr>
            <a:spLocks noGrp="1"/>
          </p:cNvSpPr>
          <p:nvPr>
            <p:ph idx="1"/>
          </p:nvPr>
        </p:nvSpPr>
        <p:spPr>
          <a:solidFill>
            <a:schemeClr val="accent1">
              <a:lumMod val="40000"/>
              <a:lumOff val="60000"/>
            </a:schemeClr>
          </a:solidFill>
        </p:spPr>
        <p:txBody>
          <a:bodyPr>
            <a:normAutofit fontScale="77500" lnSpcReduction="20000"/>
          </a:bodyPr>
          <a:lstStyle/>
          <a:p>
            <a:r>
              <a:rPr lang="it-IT" dirty="0" smtClean="0"/>
              <a:t> circ. 26, par. 6, esempio 4:</a:t>
            </a:r>
            <a:endParaRPr lang="it-IT" dirty="0"/>
          </a:p>
          <a:p>
            <a:r>
              <a:rPr lang="it-IT" dirty="0"/>
              <a:t>Valore normale del bene assegnato: 100; </a:t>
            </a:r>
          </a:p>
          <a:p>
            <a:r>
              <a:rPr lang="it-IT" dirty="0"/>
              <a:t>- Valore catastale del bene assegnato: 95 </a:t>
            </a:r>
          </a:p>
          <a:p>
            <a:r>
              <a:rPr lang="it-IT" dirty="0"/>
              <a:t>- Valore fiscale del bene: 90; </a:t>
            </a:r>
          </a:p>
          <a:p>
            <a:r>
              <a:rPr lang="it-IT" dirty="0"/>
              <a:t>- Differenza su cui si applica l’imposta sostitutiva: 5 (95-90); </a:t>
            </a:r>
          </a:p>
          <a:p>
            <a:r>
              <a:rPr lang="it-IT" dirty="0"/>
              <a:t>- Costo della partecipazione del socio ante assegnazione: 90; </a:t>
            </a:r>
          </a:p>
          <a:p>
            <a:r>
              <a:rPr lang="it-IT" dirty="0"/>
              <a:t>- Costo della partecipazione del socio post assegnazione: 0 (90 + 5 – 95); </a:t>
            </a:r>
          </a:p>
          <a:p>
            <a:r>
              <a:rPr lang="it-IT" dirty="0"/>
              <a:t>- Differenza da assoggettare a tassazione: 0; </a:t>
            </a:r>
          </a:p>
          <a:p>
            <a:r>
              <a:rPr lang="it-IT" dirty="0"/>
              <a:t>- Costo fiscale del bene in capo al socio: 95. </a:t>
            </a:r>
          </a:p>
          <a:p>
            <a:r>
              <a:rPr lang="it-IT" dirty="0" smtClean="0"/>
              <a:t>Ma …. %</a:t>
            </a:r>
            <a:endParaRPr lang="it-IT" dirty="0"/>
          </a:p>
        </p:txBody>
      </p:sp>
    </p:spTree>
    <p:extLst>
      <p:ext uri="{BB962C8B-B14F-4D97-AF65-F5344CB8AC3E}">
        <p14:creationId xmlns:p14="http://schemas.microsoft.com/office/powerpoint/2010/main" val="2816031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fontScale="90000"/>
          </a:bodyPr>
          <a:lstStyle/>
          <a:p>
            <a:r>
              <a:rPr lang="it-IT" dirty="0" smtClean="0"/>
              <a:t>Società di persone</a:t>
            </a:r>
            <a:endParaRPr lang="it-IT" dirty="0"/>
          </a:p>
        </p:txBody>
      </p:sp>
      <p:sp>
        <p:nvSpPr>
          <p:cNvPr id="3" name="Segnaposto contenuto 2"/>
          <p:cNvSpPr>
            <a:spLocks noGrp="1"/>
          </p:cNvSpPr>
          <p:nvPr>
            <p:ph idx="1"/>
          </p:nvPr>
        </p:nvSpPr>
        <p:spPr>
          <a:xfrm>
            <a:off x="457200" y="1268761"/>
            <a:ext cx="8229600" cy="4176464"/>
          </a:xfrm>
          <a:solidFill>
            <a:schemeClr val="accent1">
              <a:lumMod val="40000"/>
              <a:lumOff val="60000"/>
            </a:schemeClr>
          </a:solidFill>
        </p:spPr>
        <p:txBody>
          <a:bodyPr>
            <a:normAutofit fontScale="85000" lnSpcReduction="20000"/>
          </a:bodyPr>
          <a:lstStyle/>
          <a:p>
            <a:r>
              <a:rPr lang="it-IT" dirty="0" smtClean="0"/>
              <a:t>se il costo della partecipazione  invece di 90 fosse 80 ??</a:t>
            </a:r>
            <a:endParaRPr lang="it-IT" dirty="0"/>
          </a:p>
          <a:p>
            <a:r>
              <a:rPr lang="it-IT" dirty="0"/>
              <a:t>Valore normale del bene assegnato: 100; </a:t>
            </a:r>
          </a:p>
          <a:p>
            <a:r>
              <a:rPr lang="it-IT" dirty="0"/>
              <a:t>- Valore catastale del bene assegnato: 95 </a:t>
            </a:r>
          </a:p>
          <a:p>
            <a:r>
              <a:rPr lang="it-IT" dirty="0"/>
              <a:t>- Valore fiscale del bene: 90; </a:t>
            </a:r>
          </a:p>
          <a:p>
            <a:r>
              <a:rPr lang="it-IT" dirty="0"/>
              <a:t>- Differenza su cui si applica l’imposta sostitutiva: 5 (95-90); </a:t>
            </a:r>
          </a:p>
          <a:p>
            <a:r>
              <a:rPr lang="it-IT" dirty="0"/>
              <a:t>- Costo della partecipazione del socio ante assegnazione: </a:t>
            </a:r>
            <a:r>
              <a:rPr lang="it-IT" dirty="0" smtClean="0"/>
              <a:t>80</a:t>
            </a:r>
            <a:r>
              <a:rPr lang="it-IT" dirty="0"/>
              <a:t>; </a:t>
            </a:r>
          </a:p>
          <a:p>
            <a:r>
              <a:rPr lang="it-IT" dirty="0"/>
              <a:t>- Costo della partecipazione del socio post assegnazione: </a:t>
            </a:r>
            <a:r>
              <a:rPr lang="it-IT" dirty="0" smtClean="0"/>
              <a:t> - 10 (80 </a:t>
            </a:r>
            <a:r>
              <a:rPr lang="it-IT" dirty="0"/>
              <a:t>+ 5 – 95); </a:t>
            </a:r>
          </a:p>
          <a:p>
            <a:endParaRPr lang="it-IT" dirty="0"/>
          </a:p>
        </p:txBody>
      </p:sp>
      <p:sp>
        <p:nvSpPr>
          <p:cNvPr id="4" name="Freccia in giù 3"/>
          <p:cNvSpPr/>
          <p:nvPr/>
        </p:nvSpPr>
        <p:spPr>
          <a:xfrm>
            <a:off x="3851920" y="5517232"/>
            <a:ext cx="115212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683568" y="6207608"/>
            <a:ext cx="7992888" cy="389744"/>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QUALI EFFETTI???</a:t>
            </a:r>
            <a:endParaRPr lang="it-IT" dirty="0">
              <a:solidFill>
                <a:schemeClr val="tx1"/>
              </a:solidFill>
            </a:endParaRPr>
          </a:p>
        </p:txBody>
      </p:sp>
    </p:spTree>
    <p:extLst>
      <p:ext uri="{BB962C8B-B14F-4D97-AF65-F5344CB8AC3E}">
        <p14:creationId xmlns:p14="http://schemas.microsoft.com/office/powerpoint/2010/main" val="29051317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600201"/>
            <a:ext cx="8229600" cy="3196951"/>
          </a:xfrm>
          <a:solidFill>
            <a:schemeClr val="accent3">
              <a:lumMod val="60000"/>
              <a:lumOff val="40000"/>
            </a:schemeClr>
          </a:solidFill>
        </p:spPr>
        <p:txBody>
          <a:bodyPr>
            <a:normAutofit lnSpcReduction="10000"/>
          </a:bodyPr>
          <a:lstStyle/>
          <a:p>
            <a:r>
              <a:rPr lang="it-IT" dirty="0" smtClean="0"/>
              <a:t>1) Notariato studio 20/ 2016 &gt; nessun effetto</a:t>
            </a:r>
          </a:p>
          <a:p>
            <a:r>
              <a:rPr lang="it-IT" dirty="0" smtClean="0"/>
              <a:t>2) Circ. 26/16 &gt; sembrerebbe formarsi reddito da partecipazione</a:t>
            </a:r>
          </a:p>
          <a:p>
            <a:r>
              <a:rPr lang="it-IT" dirty="0" smtClean="0"/>
              <a:t>3) Ipotesi alternativa : si forma reddito solo in presenza delle situazioni di cui all’art. 20 bis </a:t>
            </a:r>
            <a:r>
              <a:rPr lang="it-IT" dirty="0" err="1" smtClean="0"/>
              <a:t>Tuir</a:t>
            </a:r>
            <a:endParaRPr lang="it-IT" dirty="0"/>
          </a:p>
        </p:txBody>
      </p:sp>
      <p:sp>
        <p:nvSpPr>
          <p:cNvPr id="5" name="Ovale 4"/>
          <p:cNvSpPr/>
          <p:nvPr/>
        </p:nvSpPr>
        <p:spPr>
          <a:xfrm>
            <a:off x="1187624" y="5301208"/>
            <a:ext cx="7128792"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rPr>
              <a:t>NOTA BENE </a:t>
            </a:r>
            <a:r>
              <a:rPr lang="it-IT" dirty="0" smtClean="0">
                <a:solidFill>
                  <a:schemeClr val="tx1"/>
                </a:solidFill>
              </a:rPr>
              <a:t>: IL PROBLEMA SOPRA RICHIAMATO E’ PARTICOLARMENTE PRESENTE NELLE SOCIETA’ IN CONTABILITA’ SEMPLIFICATA</a:t>
            </a:r>
            <a:endParaRPr lang="it-IT" dirty="0">
              <a:solidFill>
                <a:schemeClr val="tx1"/>
              </a:solidFill>
            </a:endParaRPr>
          </a:p>
        </p:txBody>
      </p:sp>
    </p:spTree>
    <p:extLst>
      <p:ext uri="{BB962C8B-B14F-4D97-AF65-F5344CB8AC3E}">
        <p14:creationId xmlns:p14="http://schemas.microsoft.com/office/powerpoint/2010/main" val="5732842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227138"/>
            <a:ext cx="9144000" cy="546100"/>
          </a:xfrm>
        </p:spPr>
        <p:txBody>
          <a:bodyPr/>
          <a:lstStyle/>
          <a:p>
            <a:r>
              <a:rPr lang="it-IT" altLang="it-IT" sz="2400" b="1" dirty="0" smtClean="0">
                <a:latin typeface="Calibri" panose="020F0502020204030204" pitchFamily="34" charset="0"/>
              </a:rPr>
              <a:t>Effetti per il bene</a:t>
            </a:r>
          </a:p>
        </p:txBody>
      </p:sp>
      <p:sp>
        <p:nvSpPr>
          <p:cNvPr id="9" name="Rettangolo 8"/>
          <p:cNvSpPr/>
          <p:nvPr/>
        </p:nvSpPr>
        <p:spPr>
          <a:xfrm>
            <a:off x="658906" y="1963278"/>
            <a:ext cx="7853082" cy="1008522"/>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smtClean="0">
                <a:solidFill>
                  <a:srgbClr val="000000"/>
                </a:solidFill>
                <a:latin typeface="Calibri" panose="020F0502020204030204" pitchFamily="34" charset="0"/>
              </a:rPr>
              <a:t>L’assegnatario riceve il bene ( immobile) al valore riconosciuto in capo alla società assegnante sul quale è stata versata imposta sostitutiva</a:t>
            </a:r>
            <a:endParaRPr lang="it-IT" sz="2400" b="1" dirty="0">
              <a:solidFill>
                <a:srgbClr val="000000"/>
              </a:solidFill>
              <a:latin typeface="Calibri" panose="020F0502020204030204" pitchFamily="34" charset="0"/>
            </a:endParaRPr>
          </a:p>
        </p:txBody>
      </p:sp>
      <p:sp>
        <p:nvSpPr>
          <p:cNvPr id="8" name="Rettangolo 7"/>
          <p:cNvSpPr/>
          <p:nvPr/>
        </p:nvSpPr>
        <p:spPr>
          <a:xfrm>
            <a:off x="676836" y="4199962"/>
            <a:ext cx="7853082" cy="1595715"/>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smtClean="0">
                <a:solidFill>
                  <a:srgbClr val="000000"/>
                </a:solidFill>
                <a:latin typeface="Calibri" panose="020F0502020204030204" pitchFamily="34" charset="0"/>
              </a:rPr>
              <a:t>La detenzione decorre dall’atto di assegnazione ( quindi se persona fisica occorre attendere un quinquennio per trasferire il bene senza tassazione diretta)</a:t>
            </a:r>
            <a:endParaRPr lang="it-IT" sz="2400" b="1" dirty="0">
              <a:solidFill>
                <a:srgbClr val="000000"/>
              </a:solidFill>
              <a:latin typeface="Calibri" panose="020F0502020204030204" pitchFamily="34" charset="0"/>
            </a:endParaRPr>
          </a:p>
        </p:txBody>
      </p:sp>
      <p:sp>
        <p:nvSpPr>
          <p:cNvPr id="3" name="Ovale 2"/>
          <p:cNvSpPr/>
          <p:nvPr/>
        </p:nvSpPr>
        <p:spPr>
          <a:xfrm>
            <a:off x="3106271" y="3240741"/>
            <a:ext cx="2877669" cy="5782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rPr>
              <a:t>e…..</a:t>
            </a:r>
            <a:endParaRPr lang="it-IT" b="1" dirty="0">
              <a:solidFill>
                <a:schemeClr val="tx1"/>
              </a:solidFill>
            </a:endParaRPr>
          </a:p>
        </p:txBody>
      </p:sp>
    </p:spTree>
    <p:extLst>
      <p:ext uri="{BB962C8B-B14F-4D97-AF65-F5344CB8AC3E}">
        <p14:creationId xmlns:p14="http://schemas.microsoft.com/office/powerpoint/2010/main" val="42759603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227138"/>
            <a:ext cx="9144000" cy="546100"/>
          </a:xfrm>
        </p:spPr>
        <p:txBody>
          <a:bodyPr/>
          <a:lstStyle/>
          <a:p>
            <a:r>
              <a:rPr lang="it-IT" altLang="it-IT" sz="2400" b="1" dirty="0" smtClean="0">
                <a:latin typeface="Calibri" panose="020F0502020204030204" pitchFamily="34" charset="0"/>
              </a:rPr>
              <a:t>IMPOSTE INDIRETTE</a:t>
            </a:r>
          </a:p>
        </p:txBody>
      </p:sp>
      <p:sp>
        <p:nvSpPr>
          <p:cNvPr id="9" name="Rettangolo 8"/>
          <p:cNvSpPr/>
          <p:nvPr/>
        </p:nvSpPr>
        <p:spPr>
          <a:xfrm>
            <a:off x="658906" y="2035286"/>
            <a:ext cx="8161566" cy="3913994"/>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smtClean="0">
                <a:solidFill>
                  <a:srgbClr val="000000"/>
                </a:solidFill>
                <a:latin typeface="Calibri" panose="020F0502020204030204" pitchFamily="34" charset="0"/>
              </a:rPr>
              <a:t>IVA APPLICABILE ORDINARIAMENTE, tranne nelle ipotesi di acquisizione senza detrazione Iva per effetto di :</a:t>
            </a:r>
          </a:p>
          <a:p>
            <a:pPr marL="457200" indent="-457200" algn="ctr" fontAlgn="base">
              <a:spcBef>
                <a:spcPct val="0"/>
              </a:spcBef>
              <a:spcAft>
                <a:spcPct val="0"/>
              </a:spcAft>
              <a:buAutoNum type="arabicParenR"/>
              <a:defRPr/>
            </a:pPr>
            <a:r>
              <a:rPr lang="it-IT" sz="2400" b="1" dirty="0" smtClean="0">
                <a:solidFill>
                  <a:srgbClr val="000000"/>
                </a:solidFill>
                <a:latin typeface="Calibri" panose="020F0502020204030204" pitchFamily="34" charset="0"/>
              </a:rPr>
              <a:t>Acquisto ante avvento dell’Iva</a:t>
            </a:r>
          </a:p>
          <a:p>
            <a:pPr marL="457200" indent="-457200" algn="ctr" fontAlgn="base">
              <a:spcBef>
                <a:spcPct val="0"/>
              </a:spcBef>
              <a:spcAft>
                <a:spcPct val="0"/>
              </a:spcAft>
              <a:buAutoNum type="arabicParenR"/>
              <a:defRPr/>
            </a:pPr>
            <a:r>
              <a:rPr lang="it-IT" sz="2400" b="1" dirty="0" smtClean="0">
                <a:solidFill>
                  <a:srgbClr val="000000"/>
                </a:solidFill>
                <a:latin typeface="Calibri" panose="020F0502020204030204" pitchFamily="34" charset="0"/>
              </a:rPr>
              <a:t>Acquisto da privato</a:t>
            </a:r>
          </a:p>
          <a:p>
            <a:pPr marL="457200" indent="-457200" algn="ctr" fontAlgn="base">
              <a:spcBef>
                <a:spcPct val="0"/>
              </a:spcBef>
              <a:spcAft>
                <a:spcPct val="0"/>
              </a:spcAft>
              <a:buAutoNum type="arabicParenR"/>
              <a:defRPr/>
            </a:pPr>
            <a:r>
              <a:rPr lang="it-IT" sz="2400" b="1" dirty="0" smtClean="0">
                <a:solidFill>
                  <a:srgbClr val="000000"/>
                </a:solidFill>
                <a:latin typeface="Calibri" panose="020F0502020204030204" pitchFamily="34" charset="0"/>
              </a:rPr>
              <a:t>Acquisto senza detrazione , nemmeno parziale, ex art. 19, 19 bis 1, 19 bis 2 DPR 633/72</a:t>
            </a:r>
          </a:p>
          <a:p>
            <a:pPr algn="ctr" fontAlgn="base">
              <a:spcBef>
                <a:spcPct val="0"/>
              </a:spcBef>
              <a:spcAft>
                <a:spcPct val="0"/>
              </a:spcAft>
              <a:defRPr/>
            </a:pPr>
            <a:r>
              <a:rPr lang="it-IT" sz="2400" b="1" dirty="0" smtClean="0">
                <a:solidFill>
                  <a:srgbClr val="FF0000"/>
                </a:solidFill>
                <a:latin typeface="Calibri" panose="020F0502020204030204" pitchFamily="34" charset="0"/>
              </a:rPr>
              <a:t>Attenzione , tuttavia, al caso di Iva detratta su interventi di riparazione e recupero edilizio con detrazione Iva per i quali non sia trascorso un decennio dalla detrazione</a:t>
            </a:r>
            <a:endParaRPr lang="it-IT" sz="2400" b="1" dirty="0">
              <a:solidFill>
                <a:srgbClr val="FF0000"/>
              </a:solidFill>
              <a:latin typeface="Calibri" panose="020F0502020204030204" pitchFamily="34" charset="0"/>
            </a:endParaRPr>
          </a:p>
        </p:txBody>
      </p:sp>
    </p:spTree>
    <p:extLst>
      <p:ext uri="{BB962C8B-B14F-4D97-AF65-F5344CB8AC3E}">
        <p14:creationId xmlns:p14="http://schemas.microsoft.com/office/powerpoint/2010/main" val="25880340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260648"/>
            <a:ext cx="9144000" cy="546100"/>
          </a:xfrm>
        </p:spPr>
        <p:txBody>
          <a:bodyPr/>
          <a:lstStyle/>
          <a:p>
            <a:r>
              <a:rPr lang="it-IT" altLang="it-IT" sz="2400" b="1" dirty="0" smtClean="0">
                <a:latin typeface="Calibri" panose="020F0502020204030204" pitchFamily="34" charset="0"/>
              </a:rPr>
              <a:t>IMPOSTE INDIRETTE</a:t>
            </a:r>
          </a:p>
        </p:txBody>
      </p:sp>
      <p:sp>
        <p:nvSpPr>
          <p:cNvPr id="9" name="Rettangolo 8"/>
          <p:cNvSpPr/>
          <p:nvPr/>
        </p:nvSpPr>
        <p:spPr>
          <a:xfrm>
            <a:off x="539552" y="980728"/>
            <a:ext cx="7972436" cy="1991072"/>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smtClean="0">
                <a:solidFill>
                  <a:srgbClr val="000000"/>
                </a:solidFill>
                <a:latin typeface="Calibri" panose="020F0502020204030204" pitchFamily="34" charset="0"/>
              </a:rPr>
              <a:t>Base Imponibile Iva :  art. 13, c.2 DPR 633/72 &gt; prezzo di acquisto « attualizzato» al momento della assegnazione, cioè costo di acquisto incrementato dalle spese sostenute per riparazioni, ristrutturazioni etc.</a:t>
            </a:r>
            <a:endParaRPr lang="it-IT" sz="2400" b="1" dirty="0">
              <a:solidFill>
                <a:srgbClr val="000000"/>
              </a:solidFill>
              <a:latin typeface="Calibri" panose="020F0502020204030204" pitchFamily="34" charset="0"/>
            </a:endParaRPr>
          </a:p>
        </p:txBody>
      </p:sp>
      <p:sp>
        <p:nvSpPr>
          <p:cNvPr id="8" name="Rettangolo 7"/>
          <p:cNvSpPr/>
          <p:nvPr/>
        </p:nvSpPr>
        <p:spPr>
          <a:xfrm>
            <a:off x="676836" y="4199962"/>
            <a:ext cx="7853082" cy="1595715"/>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smtClean="0">
                <a:solidFill>
                  <a:srgbClr val="000000"/>
                </a:solidFill>
                <a:latin typeface="Calibri" panose="020F0502020204030204" pitchFamily="34" charset="0"/>
              </a:rPr>
              <a:t>In caso di riscatto da leasing ( definito prestazione di servizi) la base imponibile deve tener  conto anche dei canoni pagati</a:t>
            </a:r>
            <a:endParaRPr lang="it-IT" sz="24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2774963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476672"/>
            <a:ext cx="9144000" cy="1296566"/>
          </a:xfrm>
        </p:spPr>
        <p:txBody>
          <a:bodyPr>
            <a:normAutofit/>
          </a:bodyPr>
          <a:lstStyle/>
          <a:p>
            <a:r>
              <a:rPr lang="it-IT" altLang="it-IT" sz="2400" b="1" dirty="0" smtClean="0">
                <a:latin typeface="Calibri" panose="020F0502020204030204" pitchFamily="34" charset="0"/>
              </a:rPr>
              <a:t>IMPOSTE INDIRETTE </a:t>
            </a:r>
            <a:br>
              <a:rPr lang="it-IT" altLang="it-IT" sz="2400" b="1" dirty="0" smtClean="0">
                <a:latin typeface="Calibri" panose="020F0502020204030204" pitchFamily="34" charset="0"/>
              </a:rPr>
            </a:br>
            <a:r>
              <a:rPr lang="it-IT" altLang="it-IT" sz="2400" b="1" dirty="0" smtClean="0">
                <a:latin typeface="Calibri" panose="020F0502020204030204" pitchFamily="34" charset="0"/>
              </a:rPr>
              <a:t>fabbricati abitativi e strumentali</a:t>
            </a:r>
          </a:p>
        </p:txBody>
      </p:sp>
      <p:sp>
        <p:nvSpPr>
          <p:cNvPr id="9" name="Rettangolo 8"/>
          <p:cNvSpPr/>
          <p:nvPr/>
        </p:nvSpPr>
        <p:spPr>
          <a:xfrm>
            <a:off x="658906" y="1628800"/>
            <a:ext cx="7853082" cy="1152538"/>
          </a:xfrm>
          <a:prstGeom prst="rect">
            <a:avLst/>
          </a:prstGeom>
          <a:solidFill>
            <a:schemeClr val="accent2">
              <a:lumMod val="40000"/>
              <a:lumOff val="6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smtClean="0">
                <a:solidFill>
                  <a:srgbClr val="000000"/>
                </a:solidFill>
                <a:latin typeface="Calibri" panose="020F0502020204030204" pitchFamily="34" charset="0"/>
              </a:rPr>
              <a:t>IVA ESENTE,  tranne nel caso di immobile costruito ed ultimato nel quinquennio precedente o esercizio di opzione per applicazione Iva</a:t>
            </a:r>
            <a:endParaRPr lang="it-IT" sz="2400" b="1" dirty="0">
              <a:solidFill>
                <a:srgbClr val="000000"/>
              </a:solidFill>
              <a:latin typeface="Calibri" panose="020F0502020204030204" pitchFamily="34" charset="0"/>
            </a:endParaRPr>
          </a:p>
        </p:txBody>
      </p:sp>
      <p:sp>
        <p:nvSpPr>
          <p:cNvPr id="8" name="Rettangolo 7"/>
          <p:cNvSpPr/>
          <p:nvPr/>
        </p:nvSpPr>
        <p:spPr>
          <a:xfrm>
            <a:off x="676836" y="4199963"/>
            <a:ext cx="7853082" cy="1317270"/>
          </a:xfrm>
          <a:prstGeom prst="rect">
            <a:avLst/>
          </a:prstGeom>
          <a:solidFill>
            <a:schemeClr val="accent2">
              <a:lumMod val="40000"/>
              <a:lumOff val="60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342900" indent="-342900" algn="ctr" fontAlgn="base">
              <a:spcBef>
                <a:spcPct val="0"/>
              </a:spcBef>
              <a:spcAft>
                <a:spcPct val="0"/>
              </a:spcAft>
              <a:buFontTx/>
              <a:buChar char="-"/>
              <a:defRPr/>
            </a:pPr>
            <a:r>
              <a:rPr lang="it-IT" sz="2400" b="1" dirty="0" smtClean="0">
                <a:solidFill>
                  <a:srgbClr val="000000"/>
                </a:solidFill>
                <a:latin typeface="Calibri" panose="020F0502020204030204" pitchFamily="34" charset="0"/>
              </a:rPr>
              <a:t>Terreni non edificabili operazione non soggetta ad Iva</a:t>
            </a:r>
          </a:p>
          <a:p>
            <a:pPr marL="342900" indent="-342900" algn="ctr" fontAlgn="base">
              <a:spcBef>
                <a:spcPct val="0"/>
              </a:spcBef>
              <a:spcAft>
                <a:spcPct val="0"/>
              </a:spcAft>
              <a:buFontTx/>
              <a:buChar char="-"/>
              <a:defRPr/>
            </a:pPr>
            <a:r>
              <a:rPr lang="it-IT" sz="2400" b="1" dirty="0" smtClean="0">
                <a:solidFill>
                  <a:srgbClr val="000000"/>
                </a:solidFill>
                <a:latin typeface="Calibri" panose="020F0502020204030204" pitchFamily="34" charset="0"/>
              </a:rPr>
              <a:t>Terreni edificabili operazione soggetta ad Iva ordinaria</a:t>
            </a:r>
            <a:endParaRPr lang="it-IT" sz="2400" b="1" dirty="0">
              <a:solidFill>
                <a:srgbClr val="000000"/>
              </a:solidFill>
              <a:latin typeface="Calibri" panose="020F0502020204030204" pitchFamily="34" charset="0"/>
            </a:endParaRPr>
          </a:p>
        </p:txBody>
      </p:sp>
      <p:sp>
        <p:nvSpPr>
          <p:cNvPr id="6" name="Titolo 1"/>
          <p:cNvSpPr txBox="1">
            <a:spLocks/>
          </p:cNvSpPr>
          <p:nvPr/>
        </p:nvSpPr>
        <p:spPr>
          <a:xfrm>
            <a:off x="152400" y="3068538"/>
            <a:ext cx="9144000" cy="86451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altLang="it-IT" sz="2400" b="1" dirty="0" smtClean="0">
                <a:latin typeface="Calibri" panose="020F0502020204030204" pitchFamily="34" charset="0"/>
              </a:rPr>
              <a:t/>
            </a:r>
            <a:br>
              <a:rPr lang="it-IT" altLang="it-IT" sz="2400" b="1" dirty="0" smtClean="0">
                <a:latin typeface="Calibri" panose="020F0502020204030204" pitchFamily="34" charset="0"/>
              </a:rPr>
            </a:br>
            <a:r>
              <a:rPr lang="it-IT" altLang="it-IT" sz="2400" b="1" dirty="0" smtClean="0">
                <a:latin typeface="Calibri" panose="020F0502020204030204" pitchFamily="34" charset="0"/>
              </a:rPr>
              <a:t>terreni edificabili e non</a:t>
            </a:r>
          </a:p>
        </p:txBody>
      </p:sp>
    </p:spTree>
    <p:extLst>
      <p:ext uri="{BB962C8B-B14F-4D97-AF65-F5344CB8AC3E}">
        <p14:creationId xmlns:p14="http://schemas.microsoft.com/office/powerpoint/2010/main" val="27595250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t>Imposte indirette</a:t>
            </a:r>
            <a:br>
              <a:rPr lang="it-IT" sz="3600" dirty="0" smtClean="0"/>
            </a:br>
            <a:r>
              <a:rPr lang="it-IT" sz="3600" dirty="0" smtClean="0"/>
              <a:t>rettifica della detrazione</a:t>
            </a:r>
            <a:endParaRPr lang="it-IT" sz="3600" dirty="0"/>
          </a:p>
        </p:txBody>
      </p:sp>
      <p:sp>
        <p:nvSpPr>
          <p:cNvPr id="3" name="Segnaposto contenuto 2"/>
          <p:cNvSpPr>
            <a:spLocks noGrp="1"/>
          </p:cNvSpPr>
          <p:nvPr>
            <p:ph idx="1"/>
          </p:nvPr>
        </p:nvSpPr>
        <p:spPr>
          <a:solidFill>
            <a:schemeClr val="accent2">
              <a:lumMod val="40000"/>
              <a:lumOff val="60000"/>
            </a:schemeClr>
          </a:solidFill>
        </p:spPr>
        <p:txBody>
          <a:bodyPr>
            <a:normAutofit fontScale="85000" lnSpcReduction="10000"/>
          </a:bodyPr>
          <a:lstStyle/>
          <a:p>
            <a:r>
              <a:rPr lang="it-IT" dirty="0" smtClean="0"/>
              <a:t>Va eseguita se l’immobile viene assegnato in esenzione Iva</a:t>
            </a:r>
          </a:p>
          <a:p>
            <a:r>
              <a:rPr lang="it-IT" dirty="0" smtClean="0"/>
              <a:t>Occorre monitorare se si è ancora nel periodo di tutela fiscale ( dieci anni per immobili) </a:t>
            </a:r>
          </a:p>
          <a:p>
            <a:r>
              <a:rPr lang="it-IT" b="1" dirty="0" smtClean="0"/>
              <a:t>Nel caso dei leasing il decennio decorre dalla data del riscatto, ma su quale base imponibile va eseguita ? Sembra di poter dire che l’unica base imponibile sia data dal valore di riscatto, proprio in funzione della definizione di leasing quale prestazione di servizi ( i servizi relativi ai canoni sono già stati utilizzati al momento di vigenza del contratto )</a:t>
            </a:r>
            <a:endParaRPr lang="it-IT" b="1" dirty="0"/>
          </a:p>
        </p:txBody>
      </p:sp>
    </p:spTree>
    <p:extLst>
      <p:ext uri="{BB962C8B-B14F-4D97-AF65-F5344CB8AC3E}">
        <p14:creationId xmlns:p14="http://schemas.microsoft.com/office/powerpoint/2010/main" val="2523782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Altre imposte indirette</a:t>
            </a:r>
            <a:endParaRPr lang="it-IT" dirty="0"/>
          </a:p>
        </p:txBody>
      </p:sp>
      <p:sp>
        <p:nvSpPr>
          <p:cNvPr id="3" name="Segnaposto contenuto 2"/>
          <p:cNvSpPr>
            <a:spLocks noGrp="1"/>
          </p:cNvSpPr>
          <p:nvPr>
            <p:ph idx="1"/>
          </p:nvPr>
        </p:nvSpPr>
        <p:spPr>
          <a:xfrm>
            <a:off x="467544" y="1628801"/>
            <a:ext cx="8229600" cy="2376264"/>
          </a:xfrm>
          <a:solidFill>
            <a:schemeClr val="accent3">
              <a:lumMod val="40000"/>
              <a:lumOff val="60000"/>
            </a:schemeClr>
          </a:solidFill>
        </p:spPr>
        <p:txBody>
          <a:bodyPr>
            <a:normAutofit fontScale="77500" lnSpcReduction="20000"/>
          </a:bodyPr>
          <a:lstStyle/>
          <a:p>
            <a:r>
              <a:rPr lang="it-IT" dirty="0" smtClean="0"/>
              <a:t>Registro : se </a:t>
            </a:r>
            <a:r>
              <a:rPr lang="it-IT" dirty="0" smtClean="0"/>
              <a:t> </a:t>
            </a:r>
            <a:r>
              <a:rPr lang="it-IT" dirty="0" smtClean="0"/>
              <a:t>assegnazione è esente </a:t>
            </a:r>
          </a:p>
          <a:p>
            <a:r>
              <a:rPr lang="it-IT" dirty="0" smtClean="0"/>
              <a:t>1) abitativi </a:t>
            </a:r>
            <a:r>
              <a:rPr lang="it-IT" dirty="0" smtClean="0"/>
              <a:t>4,5%</a:t>
            </a:r>
            <a:endParaRPr lang="it-IT" dirty="0" smtClean="0"/>
          </a:p>
          <a:p>
            <a:r>
              <a:rPr lang="it-IT" dirty="0" smtClean="0"/>
              <a:t>2) Prima casa 1%</a:t>
            </a:r>
          </a:p>
          <a:p>
            <a:r>
              <a:rPr lang="it-IT" dirty="0" smtClean="0"/>
              <a:t>3) Terreni non edificabili 7,5% ( salve agevolazioni IAP)</a:t>
            </a:r>
          </a:p>
          <a:p>
            <a:r>
              <a:rPr lang="it-IT" dirty="0" smtClean="0"/>
              <a:t>4) Fabbricati non abitativi 2%</a:t>
            </a:r>
          </a:p>
          <a:p>
            <a:r>
              <a:rPr lang="it-IT" dirty="0" smtClean="0"/>
              <a:t>Ipotecaria e catastale 50 € per 1),2),3) e 200 per 4)</a:t>
            </a:r>
            <a:endParaRPr lang="it-IT" dirty="0"/>
          </a:p>
        </p:txBody>
      </p:sp>
      <p:sp>
        <p:nvSpPr>
          <p:cNvPr id="4" name="Freccia in giù 3"/>
          <p:cNvSpPr/>
          <p:nvPr/>
        </p:nvSpPr>
        <p:spPr>
          <a:xfrm>
            <a:off x="4283968" y="4437112"/>
            <a:ext cx="64807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Segnaposto contenuto 2"/>
          <p:cNvSpPr txBox="1">
            <a:spLocks/>
          </p:cNvSpPr>
          <p:nvPr/>
        </p:nvSpPr>
        <p:spPr>
          <a:xfrm>
            <a:off x="619944" y="5085184"/>
            <a:ext cx="8229600" cy="684076"/>
          </a:xfrm>
          <a:prstGeom prst="rect">
            <a:avLst/>
          </a:prstGeom>
          <a:solidFill>
            <a:schemeClr val="accent6">
              <a:lumMod val="40000"/>
              <a:lumOff val="6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it-IT" dirty="0" smtClean="0"/>
              <a:t>BASE IMPONIBILE CON VALORE CATASTALE  </a:t>
            </a:r>
            <a:endParaRPr lang="it-IT" dirty="0"/>
          </a:p>
        </p:txBody>
      </p:sp>
    </p:spTree>
    <p:extLst>
      <p:ext uri="{BB962C8B-B14F-4D97-AF65-F5344CB8AC3E}">
        <p14:creationId xmlns:p14="http://schemas.microsoft.com/office/powerpoint/2010/main" val="1877763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Procedura alternativa in assenza dei 90 gg per opposizione creditori</a:t>
            </a:r>
            <a:endParaRPr lang="it-IT" dirty="0"/>
          </a:p>
        </p:txBody>
      </p:sp>
      <p:sp>
        <p:nvSpPr>
          <p:cNvPr id="3" name="Segnaposto contenuto 2"/>
          <p:cNvSpPr>
            <a:spLocks noGrp="1"/>
          </p:cNvSpPr>
          <p:nvPr>
            <p:ph idx="1"/>
          </p:nvPr>
        </p:nvSpPr>
        <p:spPr>
          <a:solidFill>
            <a:schemeClr val="accent4">
              <a:lumMod val="40000"/>
              <a:lumOff val="60000"/>
            </a:schemeClr>
          </a:solidFill>
        </p:spPr>
        <p:txBody>
          <a:bodyPr>
            <a:normAutofit fontScale="85000" lnSpcReduction="20000"/>
          </a:bodyPr>
          <a:lstStyle/>
          <a:p>
            <a:r>
              <a:rPr lang="it-IT" dirty="0" smtClean="0"/>
              <a:t>Delibera di versamento in capitale</a:t>
            </a:r>
          </a:p>
          <a:p>
            <a:r>
              <a:rPr lang="it-IT" dirty="0" smtClean="0"/>
              <a:t>Riduzione successiva del capitale mediante liberazione dall’obbligo di versamento</a:t>
            </a:r>
          </a:p>
          <a:p>
            <a:r>
              <a:rPr lang="it-IT" dirty="0" smtClean="0"/>
              <a:t>Es. immobile 110. Cap. sociale 110 da ridurre a 10.</a:t>
            </a:r>
          </a:p>
          <a:p>
            <a:r>
              <a:rPr lang="it-IT" dirty="0" smtClean="0"/>
              <a:t>1) delibera di versamento in conto capitale per 100 &gt; dare credito vs soci avere riserva versamento in c/capitale</a:t>
            </a:r>
          </a:p>
          <a:p>
            <a:r>
              <a:rPr lang="it-IT" dirty="0" smtClean="0"/>
              <a:t>2) assegnazione con riduzione della riserva per 100</a:t>
            </a:r>
          </a:p>
          <a:p>
            <a:r>
              <a:rPr lang="it-IT" dirty="0" smtClean="0"/>
              <a:t>3)  Riduzione capitale sociale anche successiva an 30.9.2016 mediante liberazione dei soci dal versamento &gt;  Dare capitale sociale avere credito per 100</a:t>
            </a:r>
            <a:endParaRPr lang="it-IT" dirty="0"/>
          </a:p>
        </p:txBody>
      </p:sp>
    </p:spTree>
    <p:extLst>
      <p:ext uri="{BB962C8B-B14F-4D97-AF65-F5344CB8AC3E}">
        <p14:creationId xmlns:p14="http://schemas.microsoft.com/office/powerpoint/2010/main" val="4563784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260648"/>
            <a:ext cx="9144000" cy="546100"/>
          </a:xfrm>
        </p:spPr>
        <p:txBody>
          <a:bodyPr/>
          <a:lstStyle/>
          <a:p>
            <a:r>
              <a:rPr lang="it-IT" altLang="it-IT" sz="2400" b="1" dirty="0" smtClean="0">
                <a:latin typeface="Calibri" panose="020F0502020204030204" pitchFamily="34" charset="0"/>
              </a:rPr>
              <a:t>CESSIONE AGEVOLATA ANALOGIE E DIFFERENZE  CON ASSEGNAZIONE</a:t>
            </a:r>
          </a:p>
        </p:txBody>
      </p:sp>
      <p:sp>
        <p:nvSpPr>
          <p:cNvPr id="9" name="Rettangolo 8"/>
          <p:cNvSpPr/>
          <p:nvPr/>
        </p:nvSpPr>
        <p:spPr>
          <a:xfrm>
            <a:off x="188260" y="908721"/>
            <a:ext cx="7624099" cy="1728192"/>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342900" indent="-342900" algn="ctr" fontAlgn="base">
              <a:spcBef>
                <a:spcPct val="0"/>
              </a:spcBef>
              <a:spcAft>
                <a:spcPct val="0"/>
              </a:spcAft>
              <a:buFontTx/>
              <a:buChar char="-"/>
              <a:defRPr/>
            </a:pPr>
            <a:r>
              <a:rPr lang="it-IT" b="1" dirty="0" smtClean="0">
                <a:solidFill>
                  <a:srgbClr val="000000"/>
                </a:solidFill>
                <a:latin typeface="Calibri" panose="020F0502020204030204" pitchFamily="34" charset="0"/>
              </a:rPr>
              <a:t>Bene immobile viene trasferito al corrispettivo pagato purché esso non sia inferiore rispetto al valore normale/catastale</a:t>
            </a:r>
          </a:p>
        </p:txBody>
      </p:sp>
      <p:sp>
        <p:nvSpPr>
          <p:cNvPr id="2" name="Freccia in giù 1"/>
          <p:cNvSpPr/>
          <p:nvPr/>
        </p:nvSpPr>
        <p:spPr>
          <a:xfrm>
            <a:off x="3850670" y="3140968"/>
            <a:ext cx="43329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340660" y="4221088"/>
            <a:ext cx="7687723" cy="1512168"/>
          </a:xfrm>
          <a:prstGeom prst="rect">
            <a:avLst/>
          </a:prstGeom>
          <a:solidFill>
            <a:srgbClr val="FFFF00"/>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342900" indent="-342900" algn="ctr" fontAlgn="base">
              <a:spcBef>
                <a:spcPct val="0"/>
              </a:spcBef>
              <a:spcAft>
                <a:spcPct val="0"/>
              </a:spcAft>
              <a:buFontTx/>
              <a:buChar char="-"/>
              <a:defRPr/>
            </a:pPr>
            <a:r>
              <a:rPr lang="it-IT" b="1" dirty="0" smtClean="0">
                <a:solidFill>
                  <a:srgbClr val="000000"/>
                </a:solidFill>
                <a:latin typeface="Calibri" panose="020F0502020204030204" pitchFamily="34" charset="0"/>
              </a:rPr>
              <a:t>Ma per determinare il valore riconosciuto in capo al socio acquirente si fa sempre riferimento al corrispettivo anche se minore del valore catastale</a:t>
            </a:r>
          </a:p>
        </p:txBody>
      </p:sp>
    </p:spTree>
    <p:extLst>
      <p:ext uri="{BB962C8B-B14F-4D97-AF65-F5344CB8AC3E}">
        <p14:creationId xmlns:p14="http://schemas.microsoft.com/office/powerpoint/2010/main" val="35877997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In caso di corrispettivo superiore al valore contabile</a:t>
            </a:r>
            <a:endParaRPr lang="it-IT" dirty="0"/>
          </a:p>
        </p:txBody>
      </p:sp>
      <p:sp>
        <p:nvSpPr>
          <p:cNvPr id="3" name="Segnaposto contenuto 2"/>
          <p:cNvSpPr>
            <a:spLocks noGrp="1"/>
          </p:cNvSpPr>
          <p:nvPr>
            <p:ph idx="1"/>
          </p:nvPr>
        </p:nvSpPr>
        <p:spPr>
          <a:solidFill>
            <a:schemeClr val="accent5">
              <a:lumMod val="40000"/>
              <a:lumOff val="60000"/>
            </a:schemeClr>
          </a:solidFill>
        </p:spPr>
        <p:txBody>
          <a:bodyPr>
            <a:normAutofit fontScale="85000" lnSpcReduction="20000"/>
          </a:bodyPr>
          <a:lstStyle/>
          <a:p>
            <a:r>
              <a:rPr lang="it-IT" dirty="0" smtClean="0"/>
              <a:t>Es. Immobile valore fiscale = 100</a:t>
            </a:r>
          </a:p>
          <a:p>
            <a:r>
              <a:rPr lang="it-IT" dirty="0" smtClean="0"/>
              <a:t>Valore di mercato = 200</a:t>
            </a:r>
          </a:p>
          <a:p>
            <a:r>
              <a:rPr lang="it-IT" dirty="0" smtClean="0"/>
              <a:t>Valore catastale = 120</a:t>
            </a:r>
          </a:p>
          <a:p>
            <a:pPr marL="514350" indent="-514350">
              <a:buAutoNum type="arabicParenR"/>
            </a:pPr>
            <a:r>
              <a:rPr lang="it-IT" dirty="0" smtClean="0"/>
              <a:t>Se il corrispettivo viene fissato in 200 , la sostitutiva da versare può essere calcolata su 120 ? Tesi preferibile = NO</a:t>
            </a:r>
          </a:p>
          <a:p>
            <a:pPr marL="514350" indent="-514350">
              <a:buAutoNum type="arabicParenR"/>
            </a:pPr>
            <a:r>
              <a:rPr lang="it-IT" dirty="0" smtClean="0"/>
              <a:t>Se la plusvalenza è calcolata per 100 , viene versata imposta sostitutiva e poi allocata a riserve, in caso di futura distribuzione si ha tassazione in capo al socio quale dividendo ? L’analogia con assegnazione dovrebbe comportare la detassazione dell’utile su cui viene versata imposta sostitutiva</a:t>
            </a:r>
            <a:endParaRPr lang="it-IT" dirty="0"/>
          </a:p>
        </p:txBody>
      </p:sp>
    </p:spTree>
    <p:extLst>
      <p:ext uri="{BB962C8B-B14F-4D97-AF65-F5344CB8AC3E}">
        <p14:creationId xmlns:p14="http://schemas.microsoft.com/office/powerpoint/2010/main" val="23880546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260648"/>
            <a:ext cx="9144000" cy="546100"/>
          </a:xfrm>
        </p:spPr>
        <p:txBody>
          <a:bodyPr/>
          <a:lstStyle/>
          <a:p>
            <a:r>
              <a:rPr lang="it-IT" altLang="it-IT" sz="2400" b="1" dirty="0" smtClean="0">
                <a:latin typeface="Calibri" panose="020F0502020204030204" pitchFamily="34" charset="0"/>
              </a:rPr>
              <a:t>CESSIONE AGEVOLATA ANALOGIE E DIFFERENZE  CON ASSEGNAZIONE</a:t>
            </a:r>
          </a:p>
        </p:txBody>
      </p:sp>
      <p:sp>
        <p:nvSpPr>
          <p:cNvPr id="8" name="Rettangolo 7"/>
          <p:cNvSpPr/>
          <p:nvPr/>
        </p:nvSpPr>
        <p:spPr>
          <a:xfrm>
            <a:off x="611560" y="4221088"/>
            <a:ext cx="7632848" cy="2160240"/>
          </a:xfrm>
          <a:prstGeom prst="rect">
            <a:avLst/>
          </a:prstGeom>
          <a:solidFill>
            <a:srgbClr val="FFFF00"/>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342900" indent="-342900" algn="ctr" fontAlgn="base">
              <a:spcBef>
                <a:spcPct val="0"/>
              </a:spcBef>
              <a:spcAft>
                <a:spcPct val="0"/>
              </a:spcAft>
              <a:buFontTx/>
              <a:buChar char="-"/>
              <a:defRPr/>
            </a:pPr>
            <a:r>
              <a:rPr lang="it-IT" b="1" dirty="0" smtClean="0">
                <a:solidFill>
                  <a:srgbClr val="000000"/>
                </a:solidFill>
                <a:latin typeface="Calibri" panose="020F0502020204030204" pitchFamily="34" charset="0"/>
              </a:rPr>
              <a:t>Nessun chiarimento sulla deducibilità della eventuale minusvalenza che dovrebbe essere tali in forza dell’art. 101 , comma 1 del </a:t>
            </a:r>
            <a:r>
              <a:rPr lang="it-IT" b="1" dirty="0" err="1" smtClean="0">
                <a:solidFill>
                  <a:srgbClr val="000000"/>
                </a:solidFill>
                <a:latin typeface="Calibri" panose="020F0502020204030204" pitchFamily="34" charset="0"/>
              </a:rPr>
              <a:t>Tuir</a:t>
            </a:r>
            <a:endParaRPr lang="it-IT" b="1" dirty="0" smtClean="0">
              <a:solidFill>
                <a:srgbClr val="000000"/>
              </a:solidFill>
              <a:latin typeface="Calibri" panose="020F0502020204030204" pitchFamily="34" charset="0"/>
            </a:endParaRPr>
          </a:p>
        </p:txBody>
      </p:sp>
      <p:sp>
        <p:nvSpPr>
          <p:cNvPr id="14" name="Rettangolo 13"/>
          <p:cNvSpPr/>
          <p:nvPr/>
        </p:nvSpPr>
        <p:spPr>
          <a:xfrm>
            <a:off x="755576" y="917104"/>
            <a:ext cx="7560840" cy="2664296"/>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342900" indent="-342900" algn="ctr" fontAlgn="base">
              <a:spcBef>
                <a:spcPct val="0"/>
              </a:spcBef>
              <a:spcAft>
                <a:spcPct val="0"/>
              </a:spcAft>
              <a:buFontTx/>
              <a:buChar char="-"/>
              <a:defRPr/>
            </a:pPr>
            <a:r>
              <a:rPr lang="it-IT" sz="1200" b="1" dirty="0" smtClean="0">
                <a:solidFill>
                  <a:srgbClr val="000000"/>
                </a:solidFill>
                <a:latin typeface="Calibri" panose="020F0502020204030204" pitchFamily="34" charset="0"/>
              </a:rPr>
              <a:t>L’immobile si intende trasferito al socio all’atto della cessione, da cui decorre quinquennio per detassazione.</a:t>
            </a:r>
          </a:p>
          <a:p>
            <a:pPr marL="342900" indent="-342900" algn="ctr" fontAlgn="base">
              <a:spcBef>
                <a:spcPct val="0"/>
              </a:spcBef>
              <a:spcAft>
                <a:spcPct val="0"/>
              </a:spcAft>
              <a:buFontTx/>
              <a:buChar char="-"/>
              <a:defRPr/>
            </a:pPr>
            <a:r>
              <a:rPr lang="it-IT" sz="1200" b="1" dirty="0" smtClean="0">
                <a:solidFill>
                  <a:srgbClr val="000000"/>
                </a:solidFill>
                <a:latin typeface="Calibri" panose="020F0502020204030204" pitchFamily="34" charset="0"/>
              </a:rPr>
              <a:t>Se l’immobile va ceduto velocemente conviene pagare la sostitutiva su valore normale , piuttosto che su quello catastale.</a:t>
            </a:r>
          </a:p>
          <a:p>
            <a:pPr marL="342900" indent="-342900" algn="ctr" fontAlgn="base">
              <a:spcBef>
                <a:spcPct val="0"/>
              </a:spcBef>
              <a:spcAft>
                <a:spcPct val="0"/>
              </a:spcAft>
              <a:buFontTx/>
              <a:buChar char="-"/>
              <a:defRPr/>
            </a:pPr>
            <a:r>
              <a:rPr lang="it-IT" sz="1200" b="1" dirty="0" smtClean="0">
                <a:solidFill>
                  <a:srgbClr val="000000"/>
                </a:solidFill>
                <a:latin typeface="Calibri" panose="020F0502020204030204" pitchFamily="34" charset="0"/>
              </a:rPr>
              <a:t>Es. valore normale 200, valore catastale 120 valore di libro 100.  Se l’immobile fosse ceduto a 120 su 80 si avrebbe Irpef in capo al socio, mentre se la società esegue la cessione al socio per 200 , sempre su 80 viene versata sostitutiva pari all’8%</a:t>
            </a:r>
          </a:p>
        </p:txBody>
      </p:sp>
    </p:spTree>
    <p:extLst>
      <p:ext uri="{BB962C8B-B14F-4D97-AF65-F5344CB8AC3E}">
        <p14:creationId xmlns:p14="http://schemas.microsoft.com/office/powerpoint/2010/main" val="7343381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260648"/>
            <a:ext cx="9144000" cy="546100"/>
          </a:xfrm>
        </p:spPr>
        <p:txBody>
          <a:bodyPr/>
          <a:lstStyle/>
          <a:p>
            <a:r>
              <a:rPr lang="it-IT" altLang="it-IT" sz="2400" b="1" dirty="0" smtClean="0">
                <a:latin typeface="Calibri" panose="020F0502020204030204" pitchFamily="34" charset="0"/>
              </a:rPr>
              <a:t>CESSIONE AGEVOLATA ANALOGIE E DIFFERENZE  CON ASSEGNAZIONE</a:t>
            </a:r>
          </a:p>
        </p:txBody>
      </p:sp>
      <p:sp>
        <p:nvSpPr>
          <p:cNvPr id="10" name="Rettangolo 9"/>
          <p:cNvSpPr/>
          <p:nvPr/>
        </p:nvSpPr>
        <p:spPr>
          <a:xfrm>
            <a:off x="755576" y="764704"/>
            <a:ext cx="7286450" cy="2664296"/>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342900" indent="-342900" algn="ctr" fontAlgn="base">
              <a:spcBef>
                <a:spcPct val="0"/>
              </a:spcBef>
              <a:spcAft>
                <a:spcPct val="0"/>
              </a:spcAft>
              <a:buFontTx/>
              <a:buChar char="-"/>
              <a:defRPr/>
            </a:pPr>
            <a:r>
              <a:rPr lang="it-IT" sz="1200" b="1" dirty="0" smtClean="0">
                <a:solidFill>
                  <a:srgbClr val="000000"/>
                </a:solidFill>
                <a:latin typeface="Calibri" panose="020F0502020204030204" pitchFamily="34" charset="0"/>
              </a:rPr>
              <a:t>Le imposte indirette vengono ridotte al 50% ( registro) ed in misura fissa le </a:t>
            </a:r>
            <a:r>
              <a:rPr lang="it-IT" sz="1200" b="1" dirty="0" err="1" smtClean="0">
                <a:solidFill>
                  <a:srgbClr val="000000"/>
                </a:solidFill>
                <a:latin typeface="Calibri" panose="020F0502020204030204" pitchFamily="34" charset="0"/>
              </a:rPr>
              <a:t>ipocatastali</a:t>
            </a:r>
            <a:r>
              <a:rPr lang="it-IT" sz="1200" b="1" dirty="0" smtClean="0">
                <a:solidFill>
                  <a:srgbClr val="000000"/>
                </a:solidFill>
                <a:latin typeface="Calibri" panose="020F0502020204030204" pitchFamily="34" charset="0"/>
              </a:rPr>
              <a:t>, mentre se si applica Iva in presenza di immobili strumentali ed acquirente soggetto Iva scatta il meccanismo del reverse </a:t>
            </a:r>
            <a:r>
              <a:rPr lang="it-IT" sz="1200" b="1" dirty="0" err="1" smtClean="0">
                <a:solidFill>
                  <a:srgbClr val="000000"/>
                </a:solidFill>
                <a:latin typeface="Calibri" panose="020F0502020204030204" pitchFamily="34" charset="0"/>
              </a:rPr>
              <a:t>charge</a:t>
            </a:r>
            <a:endParaRPr lang="it-IT" sz="1200" b="1" dirty="0" smtClean="0">
              <a:solidFill>
                <a:srgbClr val="000000"/>
              </a:solidFill>
              <a:latin typeface="Calibri" panose="020F0502020204030204" pitchFamily="34" charset="0"/>
            </a:endParaRPr>
          </a:p>
        </p:txBody>
      </p:sp>
      <p:sp>
        <p:nvSpPr>
          <p:cNvPr id="12" name="Freccia in giù 11"/>
          <p:cNvSpPr/>
          <p:nvPr/>
        </p:nvSpPr>
        <p:spPr>
          <a:xfrm>
            <a:off x="4283968" y="3581400"/>
            <a:ext cx="43329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p:cNvSpPr/>
          <p:nvPr/>
        </p:nvSpPr>
        <p:spPr>
          <a:xfrm>
            <a:off x="755576" y="4221088"/>
            <a:ext cx="7416824" cy="2160240"/>
          </a:xfrm>
          <a:prstGeom prst="rect">
            <a:avLst/>
          </a:prstGeom>
          <a:solidFill>
            <a:srgbClr val="FFFF00"/>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342900" indent="-342900" algn="ctr" fontAlgn="base">
              <a:spcBef>
                <a:spcPct val="0"/>
              </a:spcBef>
              <a:spcAft>
                <a:spcPct val="0"/>
              </a:spcAft>
              <a:buFontTx/>
              <a:buChar char="-"/>
              <a:defRPr/>
            </a:pPr>
            <a:r>
              <a:rPr lang="it-IT" b="1" dirty="0" smtClean="0">
                <a:solidFill>
                  <a:srgbClr val="000000"/>
                </a:solidFill>
                <a:latin typeface="Calibri" panose="020F0502020204030204" pitchFamily="34" charset="0"/>
              </a:rPr>
              <a:t>Base imponibile Iva è il corrispettivo , per le indirette valore catastale</a:t>
            </a:r>
          </a:p>
        </p:txBody>
      </p:sp>
    </p:spTree>
    <p:extLst>
      <p:ext uri="{BB962C8B-B14F-4D97-AF65-F5344CB8AC3E}">
        <p14:creationId xmlns:p14="http://schemas.microsoft.com/office/powerpoint/2010/main" val="142613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227138"/>
            <a:ext cx="9144000" cy="546100"/>
          </a:xfrm>
        </p:spPr>
        <p:txBody>
          <a:bodyPr/>
          <a:lstStyle/>
          <a:p>
            <a:r>
              <a:rPr lang="it-IT" altLang="it-IT" sz="2400" b="1" dirty="0" smtClean="0">
                <a:latin typeface="Calibri" panose="020F0502020204030204" pitchFamily="34" charset="0"/>
              </a:rPr>
              <a:t>CESSIONE AGEVOLATA ANALOGIE E DIFFERENZE  CON ASSEGNAZIONE</a:t>
            </a:r>
          </a:p>
        </p:txBody>
      </p:sp>
      <p:sp>
        <p:nvSpPr>
          <p:cNvPr id="9" name="Rettangolo 8"/>
          <p:cNvSpPr/>
          <p:nvPr/>
        </p:nvSpPr>
        <p:spPr>
          <a:xfrm>
            <a:off x="389966" y="1963278"/>
            <a:ext cx="2716306" cy="2339781"/>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342900" indent="-342900" algn="ctr" fontAlgn="base">
              <a:spcBef>
                <a:spcPct val="0"/>
              </a:spcBef>
              <a:spcAft>
                <a:spcPct val="0"/>
              </a:spcAft>
              <a:buFontTx/>
              <a:buChar char="-"/>
              <a:defRPr/>
            </a:pPr>
            <a:r>
              <a:rPr lang="it-IT" b="1" dirty="0" smtClean="0">
                <a:solidFill>
                  <a:srgbClr val="000000"/>
                </a:solidFill>
                <a:latin typeface="Calibri" panose="020F0502020204030204" pitchFamily="34" charset="0"/>
              </a:rPr>
              <a:t>Non si modifica il patrimonio netto quindi non vi è il problema se vi sono riserve sufficienti per eseguire l’operazione senza toccare il capitale sociale</a:t>
            </a:r>
          </a:p>
        </p:txBody>
      </p:sp>
      <p:sp>
        <p:nvSpPr>
          <p:cNvPr id="5" name="Rettangolo 4"/>
          <p:cNvSpPr/>
          <p:nvPr/>
        </p:nvSpPr>
        <p:spPr>
          <a:xfrm>
            <a:off x="4186503" y="1981208"/>
            <a:ext cx="2716306" cy="2339781"/>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342900" indent="-342900" algn="ctr" fontAlgn="base">
              <a:spcBef>
                <a:spcPct val="0"/>
              </a:spcBef>
              <a:spcAft>
                <a:spcPct val="0"/>
              </a:spcAft>
              <a:buFontTx/>
              <a:buChar char="-"/>
              <a:defRPr/>
            </a:pPr>
            <a:r>
              <a:rPr lang="it-IT" b="1" dirty="0" smtClean="0">
                <a:solidFill>
                  <a:srgbClr val="000000"/>
                </a:solidFill>
                <a:latin typeface="Calibri" panose="020F0502020204030204" pitchFamily="34" charset="0"/>
              </a:rPr>
              <a:t>Il differenziale va imputato a conto economico</a:t>
            </a:r>
          </a:p>
        </p:txBody>
      </p:sp>
      <p:sp>
        <p:nvSpPr>
          <p:cNvPr id="2" name="Rettangolo 1"/>
          <p:cNvSpPr/>
          <p:nvPr/>
        </p:nvSpPr>
        <p:spPr>
          <a:xfrm>
            <a:off x="2339786" y="5015753"/>
            <a:ext cx="3119718" cy="739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Plusvalenza &gt; variazione diminutiva</a:t>
            </a:r>
            <a:endParaRPr lang="it-IT" dirty="0">
              <a:solidFill>
                <a:schemeClr val="tx1"/>
              </a:solidFill>
            </a:endParaRPr>
          </a:p>
        </p:txBody>
      </p:sp>
      <p:sp>
        <p:nvSpPr>
          <p:cNvPr id="7" name="Rettangolo 6"/>
          <p:cNvSpPr/>
          <p:nvPr/>
        </p:nvSpPr>
        <p:spPr>
          <a:xfrm>
            <a:off x="5813595" y="5020236"/>
            <a:ext cx="3119718" cy="7395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Minusvalenza  &gt; deducibile</a:t>
            </a:r>
            <a:endParaRPr lang="it-IT" dirty="0">
              <a:solidFill>
                <a:schemeClr val="tx1"/>
              </a:solidFill>
            </a:endParaRPr>
          </a:p>
        </p:txBody>
      </p:sp>
      <p:sp>
        <p:nvSpPr>
          <p:cNvPr id="3" name="Freccia tridirezionale 2"/>
          <p:cNvSpPr/>
          <p:nvPr/>
        </p:nvSpPr>
        <p:spPr>
          <a:xfrm>
            <a:off x="5204011" y="4518212"/>
            <a:ext cx="766763" cy="282388"/>
          </a:xfrm>
          <a:prstGeom prst="leftRightUp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275288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227138"/>
            <a:ext cx="9144000" cy="546100"/>
          </a:xfrm>
        </p:spPr>
        <p:txBody>
          <a:bodyPr/>
          <a:lstStyle/>
          <a:p>
            <a:r>
              <a:rPr lang="it-IT" altLang="it-IT" sz="2400" b="1" dirty="0" smtClean="0">
                <a:latin typeface="Calibri" panose="020F0502020204030204" pitchFamily="34" charset="0"/>
              </a:rPr>
              <a:t>CESSIONE AGEVOLATA ANALOGIE E DIFFERENZE  CON ASSEGNAZIONE</a:t>
            </a:r>
          </a:p>
        </p:txBody>
      </p:sp>
      <p:sp>
        <p:nvSpPr>
          <p:cNvPr id="9" name="Rettangolo 8"/>
          <p:cNvSpPr/>
          <p:nvPr/>
        </p:nvSpPr>
        <p:spPr>
          <a:xfrm>
            <a:off x="188261" y="1963278"/>
            <a:ext cx="2716306" cy="2339781"/>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342900" indent="-342900" algn="ctr" fontAlgn="base">
              <a:spcBef>
                <a:spcPct val="0"/>
              </a:spcBef>
              <a:spcAft>
                <a:spcPct val="0"/>
              </a:spcAft>
              <a:buFontTx/>
              <a:buChar char="-"/>
              <a:defRPr/>
            </a:pPr>
            <a:r>
              <a:rPr lang="it-IT" b="1" dirty="0" smtClean="0">
                <a:solidFill>
                  <a:srgbClr val="000000"/>
                </a:solidFill>
                <a:latin typeface="Calibri" panose="020F0502020204030204" pitchFamily="34" charset="0"/>
              </a:rPr>
              <a:t>Operazione che permette di non rispettare la par condicio tra i soci</a:t>
            </a:r>
          </a:p>
        </p:txBody>
      </p:sp>
      <p:sp>
        <p:nvSpPr>
          <p:cNvPr id="5" name="Rettangolo 4"/>
          <p:cNvSpPr/>
          <p:nvPr/>
        </p:nvSpPr>
        <p:spPr>
          <a:xfrm>
            <a:off x="3218319" y="1981208"/>
            <a:ext cx="2716306" cy="2339781"/>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342900" indent="-342900" algn="ctr" fontAlgn="base">
              <a:spcBef>
                <a:spcPct val="0"/>
              </a:spcBef>
              <a:spcAft>
                <a:spcPct val="0"/>
              </a:spcAft>
              <a:buFontTx/>
              <a:buChar char="-"/>
              <a:defRPr/>
            </a:pPr>
            <a:r>
              <a:rPr lang="it-IT" b="1" dirty="0" smtClean="0">
                <a:solidFill>
                  <a:srgbClr val="000000"/>
                </a:solidFill>
                <a:latin typeface="Calibri" panose="020F0502020204030204" pitchFamily="34" charset="0"/>
              </a:rPr>
              <a:t>Non si pongono problemi di utilizzo delle riserve in sospensione</a:t>
            </a:r>
          </a:p>
        </p:txBody>
      </p:sp>
      <p:sp>
        <p:nvSpPr>
          <p:cNvPr id="10" name="Rettangolo 9"/>
          <p:cNvSpPr/>
          <p:nvPr/>
        </p:nvSpPr>
        <p:spPr>
          <a:xfrm>
            <a:off x="6261824" y="1985691"/>
            <a:ext cx="2716306" cy="2339781"/>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342900" indent="-342900" algn="ctr" fontAlgn="base">
              <a:spcBef>
                <a:spcPct val="0"/>
              </a:spcBef>
              <a:spcAft>
                <a:spcPct val="0"/>
              </a:spcAft>
              <a:buFontTx/>
              <a:buChar char="-"/>
              <a:defRPr/>
            </a:pPr>
            <a:r>
              <a:rPr lang="it-IT" b="1" dirty="0" smtClean="0">
                <a:solidFill>
                  <a:srgbClr val="000000"/>
                </a:solidFill>
                <a:latin typeface="Calibri" panose="020F0502020204030204" pitchFamily="34" charset="0"/>
              </a:rPr>
              <a:t>Il credito verso il socio potrebbe essere compensato con il debito per finanziamenti</a:t>
            </a:r>
          </a:p>
        </p:txBody>
      </p:sp>
    </p:spTree>
    <p:extLst>
      <p:ext uri="{BB962C8B-B14F-4D97-AF65-F5344CB8AC3E}">
        <p14:creationId xmlns:p14="http://schemas.microsoft.com/office/powerpoint/2010/main" val="13966678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ctrTitle"/>
          </p:nvPr>
        </p:nvSpPr>
        <p:spPr>
          <a:xfrm>
            <a:off x="685800" y="2679700"/>
            <a:ext cx="7772400" cy="1470025"/>
          </a:xfrm>
        </p:spPr>
        <p:txBody>
          <a:bodyPr/>
          <a:lstStyle/>
          <a:p>
            <a:pPr eaLnBrk="1" hangingPunct="1"/>
            <a:r>
              <a:rPr lang="it-IT" altLang="it-IT" sz="4500" b="1" dirty="0" smtClean="0">
                <a:latin typeface="Calibri" pitchFamily="34" charset="0"/>
              </a:rPr>
              <a:t>LA TRASFORMAZIONE: </a:t>
            </a:r>
            <a:br>
              <a:rPr lang="it-IT" altLang="it-IT" sz="4500" b="1" dirty="0" smtClean="0">
                <a:latin typeface="Calibri" pitchFamily="34" charset="0"/>
              </a:rPr>
            </a:br>
            <a:r>
              <a:rPr lang="it-IT" altLang="it-IT" sz="4500" b="1" dirty="0" smtClean="0">
                <a:latin typeface="Calibri" pitchFamily="34" charset="0"/>
              </a:rPr>
              <a:t>ASPETTI PROCEDURALI </a:t>
            </a:r>
            <a:endParaRPr lang="it-IT" altLang="it-IT" sz="4500" dirty="0" smtClean="0">
              <a:latin typeface="Calibri" pitchFamily="34" charset="0"/>
            </a:endParaRPr>
          </a:p>
        </p:txBody>
      </p:sp>
      <p:sp>
        <p:nvSpPr>
          <p:cNvPr id="126979" name="Rectangle 2"/>
          <p:cNvSpPr txBox="1">
            <a:spLocks noChangeArrowheads="1"/>
          </p:cNvSpPr>
          <p:nvPr/>
        </p:nvSpPr>
        <p:spPr bwMode="auto">
          <a:xfrm>
            <a:off x="539750" y="4654550"/>
            <a:ext cx="8070850" cy="603250"/>
          </a:xfrm>
          <a:prstGeom prst="rect">
            <a:avLst/>
          </a:prstGeom>
          <a:noFill/>
          <a:ln w="9525">
            <a:noFill/>
            <a:miter lim="800000"/>
            <a:headEnd/>
            <a:tailEnd/>
          </a:ln>
        </p:spPr>
        <p:txBody>
          <a:bodyPr anchor="ctr"/>
          <a:lstStyle/>
          <a:p>
            <a:pPr algn="ctr" fontAlgn="base">
              <a:spcBef>
                <a:spcPct val="0"/>
              </a:spcBef>
              <a:spcAft>
                <a:spcPct val="0"/>
              </a:spcAft>
            </a:pPr>
            <a:endParaRPr lang="it-IT" altLang="it-IT" sz="4000" dirty="0">
              <a:solidFill>
                <a:srgbClr val="000000"/>
              </a:solidFill>
              <a:latin typeface="Calibri" pitchFamily="34" charset="0"/>
              <a:cs typeface="Arial" charset="0"/>
            </a:endParaRPr>
          </a:p>
        </p:txBody>
      </p:sp>
    </p:spTree>
    <p:extLst>
      <p:ext uri="{BB962C8B-B14F-4D97-AF65-F5344CB8AC3E}">
        <p14:creationId xmlns:p14="http://schemas.microsoft.com/office/powerpoint/2010/main" val="42077396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Text Box 4"/>
          <p:cNvSpPr txBox="1">
            <a:spLocks noChangeArrowheads="1"/>
          </p:cNvSpPr>
          <p:nvPr/>
        </p:nvSpPr>
        <p:spPr bwMode="auto">
          <a:xfrm>
            <a:off x="420211" y="1175366"/>
            <a:ext cx="8250237" cy="579438"/>
          </a:xfrm>
          <a:prstGeom prst="rect">
            <a:avLst/>
          </a:prstGeom>
          <a:noFill/>
          <a:ln w="9525">
            <a:noFill/>
            <a:miter lim="800000"/>
            <a:headEnd/>
            <a:tailEnd/>
          </a:ln>
          <a:effectLst/>
        </p:spPr>
        <p:txBody>
          <a:bodyPr>
            <a:spAutoFit/>
          </a:bodyPr>
          <a:lstStyle/>
          <a:p>
            <a:pPr algn="ctr" fontAlgn="base">
              <a:spcBef>
                <a:spcPct val="50000"/>
              </a:spcBef>
              <a:spcAft>
                <a:spcPct val="0"/>
              </a:spcAft>
            </a:pPr>
            <a:r>
              <a:rPr lang="it-IT" sz="3200" b="1" dirty="0" smtClean="0">
                <a:solidFill>
                  <a:srgbClr val="000000"/>
                </a:solidFill>
                <a:latin typeface="Calibri" pitchFamily="34" charset="0"/>
                <a:cs typeface="Calibri" pitchFamily="34" charset="0"/>
              </a:rPr>
              <a:t>DEFINIZIONE E TIPOLOGIE</a:t>
            </a:r>
            <a:endParaRPr lang="it-IT" sz="3200" b="1" dirty="0">
              <a:solidFill>
                <a:srgbClr val="000000"/>
              </a:solidFill>
              <a:latin typeface="Calibri" pitchFamily="34" charset="0"/>
              <a:cs typeface="Calibri" pitchFamily="34" charset="0"/>
            </a:endParaRPr>
          </a:p>
        </p:txBody>
      </p:sp>
      <p:sp>
        <p:nvSpPr>
          <p:cNvPr id="230405" name="Text Box 5"/>
          <p:cNvSpPr txBox="1">
            <a:spLocks noChangeArrowheads="1"/>
          </p:cNvSpPr>
          <p:nvPr/>
        </p:nvSpPr>
        <p:spPr bwMode="auto">
          <a:xfrm>
            <a:off x="434975" y="1923098"/>
            <a:ext cx="8382000" cy="2000548"/>
          </a:xfrm>
          <a:prstGeom prst="rect">
            <a:avLst/>
          </a:prstGeom>
          <a:noFill/>
          <a:ln w="9525">
            <a:noFill/>
            <a:miter lim="800000"/>
            <a:headEnd/>
            <a:tailEnd/>
          </a:ln>
          <a:effectLst/>
        </p:spPr>
        <p:txBody>
          <a:bodyPr>
            <a:spAutoFit/>
          </a:bodyPr>
          <a:lstStyle/>
          <a:p>
            <a:pPr algn="ctr" fontAlgn="base">
              <a:spcAft>
                <a:spcPct val="0"/>
              </a:spcAft>
            </a:pPr>
            <a:r>
              <a:rPr lang="it-IT" sz="2400" b="1" dirty="0" smtClean="0">
                <a:solidFill>
                  <a:srgbClr val="000000"/>
                </a:solidFill>
                <a:latin typeface="Calibri" pitchFamily="34" charset="0"/>
                <a:cs typeface="Calibri" pitchFamily="34" charset="0"/>
              </a:rPr>
              <a:t>ART. 2498 c.c.</a:t>
            </a:r>
          </a:p>
          <a:p>
            <a:pPr algn="ctr" fontAlgn="base">
              <a:spcAft>
                <a:spcPct val="0"/>
              </a:spcAft>
            </a:pPr>
            <a:r>
              <a:rPr lang="it-IT" sz="2000" b="1" dirty="0" smtClean="0">
                <a:solidFill>
                  <a:srgbClr val="000000"/>
                </a:solidFill>
                <a:latin typeface="Calibri" pitchFamily="34" charset="0"/>
                <a:cs typeface="Calibri" pitchFamily="34" charset="0"/>
              </a:rPr>
              <a:t>Con la trasformazione, l’ente trasformato conserva i diritti e gli obblighi e prosegue in tutti i rapporti, anche processuali, dell’ente che ha effettuato la trasformazione (c.d. concetto di CONTINUITA’)</a:t>
            </a:r>
          </a:p>
          <a:p>
            <a:pPr algn="ctr" fontAlgn="base">
              <a:spcAft>
                <a:spcPct val="0"/>
              </a:spcAft>
            </a:pPr>
            <a:endParaRPr lang="it-IT" sz="2000" b="1" dirty="0" smtClean="0">
              <a:solidFill>
                <a:srgbClr val="000000"/>
              </a:solidFill>
              <a:latin typeface="Calibri" pitchFamily="34" charset="0"/>
              <a:cs typeface="Calibri" pitchFamily="34" charset="0"/>
            </a:endParaRPr>
          </a:p>
          <a:p>
            <a:pPr algn="ctr" fontAlgn="base">
              <a:spcAft>
                <a:spcPct val="0"/>
              </a:spcAft>
            </a:pPr>
            <a:r>
              <a:rPr lang="it-IT" sz="2000" b="1" dirty="0" smtClean="0">
                <a:solidFill>
                  <a:srgbClr val="000000"/>
                </a:solidFill>
                <a:latin typeface="Calibri" pitchFamily="34" charset="0"/>
                <a:cs typeface="Calibri" pitchFamily="34" charset="0"/>
              </a:rPr>
              <a:t>Istituto non novativo, bensì evolutivo - modificativo</a:t>
            </a:r>
            <a:endParaRPr lang="it-IT" b="1" dirty="0">
              <a:solidFill>
                <a:srgbClr val="000000"/>
              </a:solidFill>
              <a:latin typeface="Calibri" pitchFamily="34" charset="0"/>
              <a:cs typeface="Calibri" pitchFamily="34" charset="0"/>
            </a:endParaRPr>
          </a:p>
        </p:txBody>
      </p:sp>
      <p:sp>
        <p:nvSpPr>
          <p:cNvPr id="2" name="Freccia in giù 1"/>
          <p:cNvSpPr/>
          <p:nvPr/>
        </p:nvSpPr>
        <p:spPr>
          <a:xfrm>
            <a:off x="3489960" y="3299460"/>
            <a:ext cx="2110740" cy="160020"/>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FFFF"/>
              </a:solidFill>
            </a:endParaRPr>
          </a:p>
        </p:txBody>
      </p:sp>
      <p:sp>
        <p:nvSpPr>
          <p:cNvPr id="3" name="Freccia a destra 2"/>
          <p:cNvSpPr/>
          <p:nvPr/>
        </p:nvSpPr>
        <p:spPr>
          <a:xfrm>
            <a:off x="213360" y="4305301"/>
            <a:ext cx="2583180" cy="1209674"/>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FFFF"/>
                </a:solidFill>
                <a:latin typeface="Calibri" panose="020F0502020204030204" pitchFamily="34" charset="0"/>
              </a:rPr>
              <a:t>TIPOLOGIE </a:t>
            </a:r>
          </a:p>
          <a:p>
            <a:pPr algn="ctr"/>
            <a:r>
              <a:rPr lang="it-IT" dirty="0" smtClean="0">
                <a:solidFill>
                  <a:srgbClr val="FFFFFF"/>
                </a:solidFill>
                <a:latin typeface="Calibri" panose="020F0502020204030204" pitchFamily="34" charset="0"/>
              </a:rPr>
              <a:t>(dal 2004)</a:t>
            </a:r>
            <a:endParaRPr lang="it-IT" dirty="0">
              <a:solidFill>
                <a:srgbClr val="FFFFFF"/>
              </a:solidFill>
              <a:latin typeface="Calibri" panose="020F0502020204030204" pitchFamily="34" charset="0"/>
            </a:endParaRPr>
          </a:p>
        </p:txBody>
      </p:sp>
      <p:sp>
        <p:nvSpPr>
          <p:cNvPr id="5" name="Rettangolo 4"/>
          <p:cNvSpPr/>
          <p:nvPr/>
        </p:nvSpPr>
        <p:spPr>
          <a:xfrm>
            <a:off x="3164521" y="4091940"/>
            <a:ext cx="5789614" cy="59436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0000"/>
                </a:solidFill>
                <a:latin typeface="Calibri" panose="020F0502020204030204" pitchFamily="34" charset="0"/>
              </a:rPr>
              <a:t>OMOGENEA (tra società) – ETEROGENEA (società ed enti)</a:t>
            </a:r>
          </a:p>
          <a:p>
            <a:pPr algn="just"/>
            <a:r>
              <a:rPr lang="it-IT" b="1" dirty="0" smtClean="0">
                <a:solidFill>
                  <a:srgbClr val="000000"/>
                </a:solidFill>
                <a:latin typeface="Calibri" panose="020F0502020204030204" pitchFamily="34" charset="0"/>
              </a:rPr>
              <a:t>            </a:t>
            </a:r>
            <a:r>
              <a:rPr lang="it-IT" dirty="0" smtClean="0">
                <a:solidFill>
                  <a:srgbClr val="000000"/>
                </a:solidFill>
                <a:latin typeface="Calibri" panose="020F0502020204030204" pitchFamily="34" charset="0"/>
              </a:rPr>
              <a:t>Cambio forma</a:t>
            </a:r>
            <a:r>
              <a:rPr lang="it-IT" b="1" dirty="0" smtClean="0">
                <a:solidFill>
                  <a:srgbClr val="000000"/>
                </a:solidFill>
                <a:latin typeface="Calibri" panose="020F0502020204030204" pitchFamily="34" charset="0"/>
              </a:rPr>
              <a:t>                </a:t>
            </a:r>
            <a:r>
              <a:rPr lang="it-IT" dirty="0" smtClean="0">
                <a:solidFill>
                  <a:srgbClr val="000000"/>
                </a:solidFill>
                <a:latin typeface="Calibri" panose="020F0502020204030204" pitchFamily="34" charset="0"/>
              </a:rPr>
              <a:t>Cambio la forma e lo scopo</a:t>
            </a:r>
            <a:endParaRPr lang="it-IT" dirty="0">
              <a:solidFill>
                <a:srgbClr val="000000"/>
              </a:solidFill>
              <a:latin typeface="Calibri" panose="020F0502020204030204" pitchFamily="34" charset="0"/>
            </a:endParaRPr>
          </a:p>
        </p:txBody>
      </p:sp>
      <p:sp>
        <p:nvSpPr>
          <p:cNvPr id="8" name="Rettangolo 7"/>
          <p:cNvSpPr/>
          <p:nvPr/>
        </p:nvSpPr>
        <p:spPr>
          <a:xfrm>
            <a:off x="3164521" y="5044440"/>
            <a:ext cx="5789614" cy="59436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000000"/>
                </a:solidFill>
                <a:latin typeface="Calibri" panose="020F0502020204030204" pitchFamily="34" charset="0"/>
              </a:rPr>
              <a:t>PROGRESSIVA - REGRESSIVA</a:t>
            </a:r>
            <a:endParaRPr lang="it-IT"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55670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0405"/>
                                        </p:tgtEl>
                                        <p:attrNameLst>
                                          <p:attrName>style.visibility</p:attrName>
                                        </p:attrNameLst>
                                      </p:cBhvr>
                                      <p:to>
                                        <p:strVal val="visible"/>
                                      </p:to>
                                    </p:set>
                                    <p:animEffect transition="in" filter="fade">
                                      <p:cBhvr>
                                        <p:cTn id="7" dur="500"/>
                                        <p:tgtEl>
                                          <p:spTgt spid="23040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5" grpId="0"/>
      <p:bldP spid="2" grpId="0" animBg="1"/>
      <p:bldP spid="3" grpId="0" animBg="1"/>
      <p:bldP spid="5" grpId="0" animBg="1"/>
      <p:bldP spid="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Text Box 4"/>
          <p:cNvSpPr txBox="1">
            <a:spLocks noChangeArrowheads="1"/>
          </p:cNvSpPr>
          <p:nvPr/>
        </p:nvSpPr>
        <p:spPr bwMode="auto">
          <a:xfrm>
            <a:off x="459423" y="1206500"/>
            <a:ext cx="8250237" cy="579438"/>
          </a:xfrm>
          <a:prstGeom prst="rect">
            <a:avLst/>
          </a:prstGeom>
          <a:noFill/>
          <a:ln w="9525">
            <a:noFill/>
            <a:miter lim="800000"/>
            <a:headEnd/>
            <a:tailEnd/>
          </a:ln>
          <a:effectLst/>
        </p:spPr>
        <p:txBody>
          <a:bodyPr>
            <a:spAutoFit/>
          </a:bodyPr>
          <a:lstStyle/>
          <a:p>
            <a:pPr algn="ctr" fontAlgn="base">
              <a:spcBef>
                <a:spcPct val="50000"/>
              </a:spcBef>
              <a:spcAft>
                <a:spcPct val="0"/>
              </a:spcAft>
            </a:pPr>
            <a:r>
              <a:rPr lang="it-IT" sz="3200" b="1" dirty="0" smtClean="0">
                <a:solidFill>
                  <a:srgbClr val="000000"/>
                </a:solidFill>
                <a:latin typeface="Calibri" pitchFamily="34" charset="0"/>
                <a:cs typeface="Calibri" pitchFamily="34" charset="0"/>
              </a:rPr>
              <a:t>LIMITI ALLA TRASFORMAZIONE</a:t>
            </a:r>
            <a:endParaRPr lang="it-IT" sz="3200" b="1" dirty="0">
              <a:solidFill>
                <a:srgbClr val="000000"/>
              </a:solidFill>
              <a:latin typeface="Calibri" pitchFamily="34" charset="0"/>
              <a:cs typeface="Calibri" pitchFamily="34" charset="0"/>
            </a:endParaRPr>
          </a:p>
        </p:txBody>
      </p:sp>
      <p:sp>
        <p:nvSpPr>
          <p:cNvPr id="230405" name="Text Box 5"/>
          <p:cNvSpPr txBox="1">
            <a:spLocks noChangeArrowheads="1"/>
          </p:cNvSpPr>
          <p:nvPr/>
        </p:nvSpPr>
        <p:spPr bwMode="auto">
          <a:xfrm>
            <a:off x="2343151" y="2090738"/>
            <a:ext cx="6473824" cy="1754326"/>
          </a:xfrm>
          <a:prstGeom prst="rect">
            <a:avLst/>
          </a:prstGeom>
          <a:noFill/>
          <a:ln w="9525">
            <a:noFill/>
            <a:miter lim="800000"/>
            <a:headEnd/>
            <a:tailEnd/>
          </a:ln>
          <a:effectLst/>
        </p:spPr>
        <p:txBody>
          <a:bodyPr wrap="square">
            <a:spAutoFit/>
          </a:bodyPr>
          <a:lstStyle/>
          <a:p>
            <a:pPr algn="just" fontAlgn="base">
              <a:spcBef>
                <a:spcPct val="50000"/>
              </a:spcBef>
              <a:spcAft>
                <a:spcPct val="0"/>
              </a:spcAft>
            </a:pPr>
            <a:r>
              <a:rPr lang="it-IT" b="1" dirty="0" smtClean="0">
                <a:solidFill>
                  <a:srgbClr val="000000"/>
                </a:solidFill>
                <a:latin typeface="Calibri" pitchFamily="34" charset="0"/>
                <a:cs typeface="Calibri" pitchFamily="34" charset="0"/>
              </a:rPr>
              <a:t>	</a:t>
            </a:r>
            <a:r>
              <a:rPr lang="it-IT" dirty="0">
                <a:solidFill>
                  <a:srgbClr val="000000"/>
                </a:solidFill>
                <a:latin typeface="Calibri" pitchFamily="34" charset="0"/>
                <a:cs typeface="Calibri" pitchFamily="34" charset="0"/>
              </a:rPr>
              <a:t>c</a:t>
            </a:r>
            <a:r>
              <a:rPr lang="it-IT" dirty="0" smtClean="0">
                <a:solidFill>
                  <a:srgbClr val="000000"/>
                </a:solidFill>
                <a:latin typeface="Calibri" pitchFamily="34" charset="0"/>
                <a:cs typeface="Calibri" pitchFamily="34" charset="0"/>
              </a:rPr>
              <a:t>on procedura concorsuale se sussiste incompatibilità 	con le finalità e lo stato (non si cita la liquidazione)</a:t>
            </a:r>
          </a:p>
          <a:p>
            <a:pPr algn="just" fontAlgn="base">
              <a:spcAft>
                <a:spcPct val="0"/>
              </a:spcAft>
            </a:pPr>
            <a:r>
              <a:rPr lang="it-IT" b="1" dirty="0" smtClean="0">
                <a:solidFill>
                  <a:srgbClr val="000000"/>
                </a:solidFill>
                <a:latin typeface="Calibri" pitchFamily="34" charset="0"/>
                <a:cs typeface="Calibri" pitchFamily="34" charset="0"/>
              </a:rPr>
              <a:t>             	</a:t>
            </a:r>
          </a:p>
          <a:p>
            <a:pPr algn="just" fontAlgn="base">
              <a:spcAft>
                <a:spcPct val="0"/>
              </a:spcAft>
            </a:pPr>
            <a:r>
              <a:rPr lang="it-IT" b="1" dirty="0">
                <a:solidFill>
                  <a:srgbClr val="000000"/>
                </a:solidFill>
                <a:latin typeface="Calibri" pitchFamily="34" charset="0"/>
                <a:cs typeface="Calibri" pitchFamily="34" charset="0"/>
              </a:rPr>
              <a:t>		</a:t>
            </a:r>
          </a:p>
          <a:p>
            <a:pPr algn="just" fontAlgn="base">
              <a:lnSpc>
                <a:spcPct val="150000"/>
              </a:lnSpc>
              <a:spcBef>
                <a:spcPct val="50000"/>
              </a:spcBef>
              <a:spcAft>
                <a:spcPct val="0"/>
              </a:spcAft>
            </a:pPr>
            <a:r>
              <a:rPr lang="it-IT" b="1" dirty="0" smtClean="0">
                <a:solidFill>
                  <a:srgbClr val="000000"/>
                </a:solidFill>
                <a:latin typeface="Calibri" pitchFamily="34" charset="0"/>
                <a:cs typeface="Calibri" pitchFamily="34" charset="0"/>
              </a:rPr>
              <a:t>	</a:t>
            </a:r>
            <a:endParaRPr lang="it-IT" dirty="0">
              <a:solidFill>
                <a:srgbClr val="000000"/>
              </a:solidFill>
              <a:latin typeface="Calibri" pitchFamily="34" charset="0"/>
              <a:cs typeface="Calibri" pitchFamily="34" charset="0"/>
            </a:endParaRPr>
          </a:p>
        </p:txBody>
      </p:sp>
      <p:sp>
        <p:nvSpPr>
          <p:cNvPr id="2" name="Freccia a destra 1"/>
          <p:cNvSpPr/>
          <p:nvPr/>
        </p:nvSpPr>
        <p:spPr>
          <a:xfrm>
            <a:off x="100964" y="1851601"/>
            <a:ext cx="3206115" cy="944939"/>
          </a:xfrm>
          <a:prstGeom prst="rightArrow">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160"/>
              </a:lnSpc>
            </a:pPr>
            <a:r>
              <a:rPr lang="it-IT" b="1" dirty="0" smtClean="0">
                <a:solidFill>
                  <a:srgbClr val="000000"/>
                </a:solidFill>
                <a:latin typeface="Calibri" panose="020F0502020204030204" pitchFamily="34" charset="0"/>
              </a:rPr>
              <a:t>Limiti specifici norma: </a:t>
            </a:r>
          </a:p>
          <a:p>
            <a:pPr algn="ctr">
              <a:lnSpc>
                <a:spcPts val="2160"/>
              </a:lnSpc>
            </a:pPr>
            <a:r>
              <a:rPr lang="it-IT" b="1" dirty="0" smtClean="0">
                <a:solidFill>
                  <a:srgbClr val="000000"/>
                </a:solidFill>
                <a:latin typeface="Calibri" panose="020F0502020204030204" pitchFamily="34" charset="0"/>
              </a:rPr>
              <a:t>art. 2499</a:t>
            </a:r>
            <a:endParaRPr lang="it-IT" b="1" dirty="0">
              <a:solidFill>
                <a:srgbClr val="000000"/>
              </a:solidFill>
              <a:latin typeface="Calibri" panose="020F0502020204030204" pitchFamily="34" charset="0"/>
            </a:endParaRPr>
          </a:p>
        </p:txBody>
      </p:sp>
      <p:sp>
        <p:nvSpPr>
          <p:cNvPr id="4" name="Rettangolo 3"/>
          <p:cNvSpPr/>
          <p:nvPr/>
        </p:nvSpPr>
        <p:spPr>
          <a:xfrm>
            <a:off x="175260" y="5173980"/>
            <a:ext cx="6168390" cy="769620"/>
          </a:xfrm>
          <a:prstGeom prst="rect">
            <a:avLst/>
          </a:prstGeom>
          <a:solidFill>
            <a:schemeClr val="bg1">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b="1" i="1" dirty="0" smtClean="0">
                <a:solidFill>
                  <a:srgbClr val="000000"/>
                </a:solidFill>
                <a:latin typeface="Calibri" panose="020F0502020204030204" pitchFamily="34" charset="0"/>
              </a:rPr>
              <a:t>Caso particolare:</a:t>
            </a:r>
          </a:p>
          <a:p>
            <a:r>
              <a:rPr lang="it-IT" sz="1400" dirty="0" smtClean="0">
                <a:solidFill>
                  <a:srgbClr val="000000"/>
                </a:solidFill>
                <a:latin typeface="Calibri" panose="020F0502020204030204" pitchFamily="34" charset="0"/>
              </a:rPr>
              <a:t>Possibile la trasformazione di una società di capitali con capitale azzerato per perdite in una società di persone (Notariato della Toscana - massima 04/06/2008)</a:t>
            </a:r>
            <a:endParaRPr lang="it-IT" sz="1400" dirty="0">
              <a:solidFill>
                <a:srgbClr val="000000"/>
              </a:solidFill>
              <a:latin typeface="Calibri" panose="020F0502020204030204" pitchFamily="34" charset="0"/>
            </a:endParaRPr>
          </a:p>
        </p:txBody>
      </p:sp>
      <p:cxnSp>
        <p:nvCxnSpPr>
          <p:cNvPr id="11" name="Connettore 2 10"/>
          <p:cNvCxnSpPr/>
          <p:nvPr/>
        </p:nvCxnSpPr>
        <p:spPr>
          <a:xfrm>
            <a:off x="550545" y="3327559"/>
            <a:ext cx="0" cy="1846421"/>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2" name="Rettangolo 11"/>
          <p:cNvSpPr/>
          <p:nvPr/>
        </p:nvSpPr>
        <p:spPr>
          <a:xfrm>
            <a:off x="6568440" y="4015740"/>
            <a:ext cx="2385060" cy="1859280"/>
          </a:xfrm>
          <a:prstGeom prst="rect">
            <a:avLst/>
          </a:prstGeom>
          <a:solidFill>
            <a:schemeClr val="bg1">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200" b="1" dirty="0" smtClean="0">
              <a:solidFill>
                <a:srgbClr val="000000"/>
              </a:solidFill>
              <a:latin typeface="Calibri" panose="020F0502020204030204" pitchFamily="34" charset="0"/>
            </a:endParaRPr>
          </a:p>
          <a:p>
            <a:pPr algn="ctr"/>
            <a:r>
              <a:rPr lang="it-IT" sz="1200" b="1" dirty="0" smtClean="0">
                <a:solidFill>
                  <a:srgbClr val="000000"/>
                </a:solidFill>
                <a:latin typeface="Calibri" panose="020F0502020204030204" pitchFamily="34" charset="0"/>
              </a:rPr>
              <a:t>NOTARIATO TRIVENETO</a:t>
            </a:r>
          </a:p>
          <a:p>
            <a:pPr algn="ctr"/>
            <a:r>
              <a:rPr lang="it-IT" sz="1200" b="1" dirty="0" smtClean="0">
                <a:solidFill>
                  <a:srgbClr val="000000"/>
                </a:solidFill>
                <a:latin typeface="Calibri" panose="020F0502020204030204" pitchFamily="34" charset="0"/>
              </a:rPr>
              <a:t>K.A.30</a:t>
            </a:r>
            <a:endParaRPr lang="it-IT" sz="1200" dirty="0">
              <a:solidFill>
                <a:srgbClr val="000000"/>
              </a:solidFill>
              <a:latin typeface="Calibri" panose="020F0502020204030204" pitchFamily="34" charset="0"/>
            </a:endParaRPr>
          </a:p>
          <a:p>
            <a:pPr algn="ctr"/>
            <a:r>
              <a:rPr lang="it-IT" sz="1200" dirty="0" smtClean="0">
                <a:solidFill>
                  <a:srgbClr val="000000"/>
                </a:solidFill>
                <a:latin typeface="Calibri" panose="020F0502020204030204" pitchFamily="34" charset="0"/>
              </a:rPr>
              <a:t>(TRASFORMAZIONE </a:t>
            </a:r>
            <a:r>
              <a:rPr lang="it-IT" sz="1200" dirty="0">
                <a:solidFill>
                  <a:srgbClr val="000000"/>
                </a:solidFill>
                <a:latin typeface="Calibri" panose="020F0502020204030204" pitchFamily="34" charset="0"/>
              </a:rPr>
              <a:t>OMOGENEA DI SOCIETÀ IN LIQUIDAZIONE - 1° </a:t>
            </a:r>
            <a:r>
              <a:rPr lang="it-IT" sz="1200" dirty="0" err="1">
                <a:solidFill>
                  <a:srgbClr val="000000"/>
                </a:solidFill>
                <a:latin typeface="Calibri" panose="020F0502020204030204" pitchFamily="34" charset="0"/>
              </a:rPr>
              <a:t>pubbl</a:t>
            </a:r>
            <a:r>
              <a:rPr lang="it-IT" sz="1200" dirty="0">
                <a:solidFill>
                  <a:srgbClr val="000000"/>
                </a:solidFill>
                <a:latin typeface="Calibri" panose="020F0502020204030204" pitchFamily="34" charset="0"/>
              </a:rPr>
              <a:t>. 9/09) </a:t>
            </a:r>
            <a:br>
              <a:rPr lang="it-IT" sz="1200" dirty="0">
                <a:solidFill>
                  <a:srgbClr val="000000"/>
                </a:solidFill>
                <a:latin typeface="Calibri" panose="020F0502020204030204" pitchFamily="34" charset="0"/>
              </a:rPr>
            </a:br>
            <a:r>
              <a:rPr lang="it-IT" sz="1200" i="1" dirty="0">
                <a:solidFill>
                  <a:srgbClr val="000000"/>
                </a:solidFill>
                <a:latin typeface="Calibri" panose="020F0502020204030204" pitchFamily="34" charset="0"/>
              </a:rPr>
              <a:t>Si ritiene sempre legittimo, </a:t>
            </a:r>
            <a:r>
              <a:rPr lang="it-IT" sz="1200" i="1" dirty="0" smtClean="0">
                <a:solidFill>
                  <a:srgbClr val="000000"/>
                </a:solidFill>
                <a:latin typeface="Calibri" panose="020F0502020204030204" pitchFamily="34" charset="0"/>
              </a:rPr>
              <a:t> …, </a:t>
            </a:r>
            <a:r>
              <a:rPr lang="it-IT" sz="1200" i="1" dirty="0">
                <a:solidFill>
                  <a:srgbClr val="000000"/>
                </a:solidFill>
                <a:latin typeface="Calibri" panose="020F0502020204030204" pitchFamily="34" charset="0"/>
              </a:rPr>
              <a:t>che una qualsiasi società lucrativa in liquidazione si trasformi in altra società lucrativa (trasformazione omogenea</a:t>
            </a:r>
            <a:r>
              <a:rPr lang="it-IT" sz="1200" i="1" dirty="0" smtClean="0">
                <a:solidFill>
                  <a:srgbClr val="000000"/>
                </a:solidFill>
                <a:latin typeface="Calibri" panose="020F0502020204030204" pitchFamily="34" charset="0"/>
              </a:rPr>
              <a:t>)</a:t>
            </a:r>
            <a:r>
              <a:rPr lang="it-IT" sz="1200" dirty="0">
                <a:solidFill>
                  <a:srgbClr val="000000"/>
                </a:solidFill>
                <a:latin typeface="Calibri" panose="020F0502020204030204" pitchFamily="34" charset="0"/>
              </a:rPr>
              <a:t/>
            </a:r>
            <a:br>
              <a:rPr lang="it-IT" sz="1200" dirty="0">
                <a:solidFill>
                  <a:srgbClr val="000000"/>
                </a:solidFill>
                <a:latin typeface="Calibri" panose="020F0502020204030204" pitchFamily="34" charset="0"/>
              </a:rPr>
            </a:br>
            <a:endParaRPr lang="it-IT" sz="1200" dirty="0">
              <a:solidFill>
                <a:srgbClr val="000000"/>
              </a:solidFill>
              <a:latin typeface="Calibri" panose="020F0502020204030204" pitchFamily="34" charset="0"/>
            </a:endParaRPr>
          </a:p>
        </p:txBody>
      </p:sp>
      <p:cxnSp>
        <p:nvCxnSpPr>
          <p:cNvPr id="14" name="Connettore 2 13"/>
          <p:cNvCxnSpPr/>
          <p:nvPr/>
        </p:nvCxnSpPr>
        <p:spPr>
          <a:xfrm>
            <a:off x="8792210" y="2278380"/>
            <a:ext cx="0" cy="1737360"/>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320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38125" y="1301862"/>
            <a:ext cx="9109075"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0" tIns="0" rIns="0" bIns="0">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90000"/>
              </a:lnSpc>
            </a:pPr>
            <a:r>
              <a:rPr lang="it-IT" altLang="it-IT" sz="3200" b="1" dirty="0">
                <a:solidFill>
                  <a:srgbClr val="000000"/>
                </a:solidFill>
              </a:rPr>
              <a:t>RESPONSABILITA’ IN </a:t>
            </a:r>
            <a:r>
              <a:rPr lang="it-IT" altLang="it-IT" sz="3200" b="1" dirty="0" smtClean="0">
                <a:solidFill>
                  <a:srgbClr val="000000"/>
                </a:solidFill>
              </a:rPr>
              <a:t>REGRESSIVA</a:t>
            </a:r>
            <a:endParaRPr lang="it-IT" altLang="it-IT" sz="2000" b="1" dirty="0">
              <a:solidFill>
                <a:srgbClr val="000000"/>
              </a:solidFill>
            </a:endParaRPr>
          </a:p>
        </p:txBody>
      </p:sp>
      <p:sp>
        <p:nvSpPr>
          <p:cNvPr id="6147" name="Text Box 4"/>
          <p:cNvSpPr txBox="1">
            <a:spLocks noChangeArrowheads="1"/>
          </p:cNvSpPr>
          <p:nvPr/>
        </p:nvSpPr>
        <p:spPr bwMode="auto">
          <a:xfrm>
            <a:off x="34925" y="76200"/>
            <a:ext cx="5146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50000"/>
              </a:spcBef>
            </a:pPr>
            <a:endParaRPr lang="it-IT" altLang="it-IT" sz="2000" b="1">
              <a:solidFill>
                <a:srgbClr val="FFFFFF"/>
              </a:solidFill>
            </a:endParaRPr>
          </a:p>
        </p:txBody>
      </p:sp>
      <p:sp>
        <p:nvSpPr>
          <p:cNvPr id="46" name="Rectangle 4"/>
          <p:cNvSpPr>
            <a:spLocks noChangeArrowheads="1"/>
          </p:cNvSpPr>
          <p:nvPr/>
        </p:nvSpPr>
        <p:spPr bwMode="auto">
          <a:xfrm>
            <a:off x="2209800" y="3524815"/>
            <a:ext cx="6553200" cy="646331"/>
          </a:xfrm>
          <a:prstGeom prst="rect">
            <a:avLst/>
          </a:prstGeom>
          <a:solidFill>
            <a:schemeClr val="tx2">
              <a:lumMod val="40000"/>
              <a:lumOff val="60000"/>
            </a:schemeClr>
          </a:solidFill>
          <a:ln w="9525">
            <a:solidFill>
              <a:schemeClr val="tx1"/>
            </a:solidFill>
            <a:miter lim="800000"/>
            <a:headEnd/>
            <a:tailEnd/>
          </a:ln>
        </p:spPr>
        <p:txBody>
          <a:bodyPr wrap="square">
            <a:spAutoFit/>
          </a:bodyPr>
          <a:lstStyle/>
          <a:p>
            <a:pPr algn="just">
              <a:spcAft>
                <a:spcPts val="300"/>
              </a:spcAft>
              <a:defRPr/>
            </a:pPr>
            <a:r>
              <a:rPr lang="it-IT" dirty="0" smtClean="0">
                <a:solidFill>
                  <a:srgbClr val="000000"/>
                </a:solidFill>
                <a:latin typeface="Calibri" panose="020F0502020204030204" pitchFamily="34" charset="0"/>
                <a:cs typeface="Arial" charset="0"/>
              </a:rPr>
              <a:t>Delibera secondo </a:t>
            </a:r>
            <a:r>
              <a:rPr lang="it-IT" i="1" dirty="0" smtClean="0">
                <a:solidFill>
                  <a:srgbClr val="000000"/>
                </a:solidFill>
                <a:latin typeface="Calibri" panose="020F0502020204030204" pitchFamily="34" charset="0"/>
                <a:cs typeface="Arial" charset="0"/>
              </a:rPr>
              <a:t>quorum</a:t>
            </a:r>
            <a:r>
              <a:rPr lang="it-IT" dirty="0" smtClean="0">
                <a:solidFill>
                  <a:srgbClr val="000000"/>
                </a:solidFill>
                <a:latin typeface="Calibri" panose="020F0502020204030204" pitchFamily="34" charset="0"/>
                <a:cs typeface="Arial" charset="0"/>
              </a:rPr>
              <a:t> modifiche statutarie ma richiesto consenso esplicito soci che acquisiscono responsabilità illimitata </a:t>
            </a:r>
            <a:endParaRPr lang="it-IT" dirty="0">
              <a:solidFill>
                <a:srgbClr val="231F20"/>
              </a:solidFill>
              <a:latin typeface="Calibri" panose="020F0502020204030204" pitchFamily="34" charset="0"/>
              <a:cs typeface="Arial" charset="0"/>
            </a:endParaRPr>
          </a:p>
        </p:txBody>
      </p:sp>
      <p:sp>
        <p:nvSpPr>
          <p:cNvPr id="15" name="Rectangle 4"/>
          <p:cNvSpPr>
            <a:spLocks noChangeArrowheads="1"/>
          </p:cNvSpPr>
          <p:nvPr/>
        </p:nvSpPr>
        <p:spPr bwMode="auto">
          <a:xfrm>
            <a:off x="914400" y="2947816"/>
            <a:ext cx="2590800" cy="369332"/>
          </a:xfrm>
          <a:prstGeom prst="rect">
            <a:avLst/>
          </a:prstGeom>
          <a:solidFill>
            <a:schemeClr val="accent1">
              <a:lumMod val="20000"/>
              <a:lumOff val="80000"/>
            </a:schemeClr>
          </a:solidFill>
          <a:ln w="28575">
            <a:solidFill>
              <a:schemeClr val="tx1"/>
            </a:solidFill>
            <a:miter lim="800000"/>
            <a:headEnd/>
            <a:tailEnd/>
          </a:ln>
        </p:spPr>
        <p:txBody>
          <a:bodyPr>
            <a:spAutoFit/>
          </a:bodyPr>
          <a:lstStyle/>
          <a:p>
            <a:pPr algn="ctr">
              <a:spcAft>
                <a:spcPts val="300"/>
              </a:spcAft>
              <a:defRPr/>
            </a:pPr>
            <a:r>
              <a:rPr lang="it-IT" b="1" dirty="0" smtClean="0">
                <a:solidFill>
                  <a:srgbClr val="000000"/>
                </a:solidFill>
                <a:latin typeface="Calibri" panose="020F0502020204030204" pitchFamily="34" charset="0"/>
                <a:cs typeface="Arial" charset="0"/>
              </a:rPr>
              <a:t>PER LA SOCIETA’</a:t>
            </a:r>
            <a:endParaRPr lang="it-IT" dirty="0">
              <a:solidFill>
                <a:srgbClr val="231F20"/>
              </a:solidFill>
              <a:latin typeface="Calibri" panose="020F0502020204030204" pitchFamily="34" charset="0"/>
              <a:cs typeface="Arial" charset="0"/>
            </a:endParaRPr>
          </a:p>
        </p:txBody>
      </p:sp>
      <p:sp>
        <p:nvSpPr>
          <p:cNvPr id="16" name="Rectangle 4"/>
          <p:cNvSpPr>
            <a:spLocks noChangeArrowheads="1"/>
          </p:cNvSpPr>
          <p:nvPr/>
        </p:nvSpPr>
        <p:spPr bwMode="auto">
          <a:xfrm>
            <a:off x="5251450" y="2987104"/>
            <a:ext cx="2743200" cy="369888"/>
          </a:xfrm>
          <a:prstGeom prst="rect">
            <a:avLst/>
          </a:prstGeom>
          <a:solidFill>
            <a:schemeClr val="accent1">
              <a:lumMod val="20000"/>
              <a:lumOff val="80000"/>
            </a:schemeClr>
          </a:solidFill>
          <a:ln w="28575">
            <a:solidFill>
              <a:schemeClr val="tx1"/>
            </a:solidFill>
            <a:miter lim="800000"/>
            <a:headEnd/>
            <a:tailEnd/>
          </a:ln>
        </p:spPr>
        <p:txBody>
          <a:bodyPr>
            <a:spAutoFit/>
          </a:bodyPr>
          <a:lstStyle/>
          <a:p>
            <a:pPr algn="ctr">
              <a:spcAft>
                <a:spcPts val="300"/>
              </a:spcAft>
              <a:defRPr/>
            </a:pPr>
            <a:r>
              <a:rPr lang="it-IT" b="1" dirty="0" smtClean="0">
                <a:solidFill>
                  <a:srgbClr val="000000"/>
                </a:solidFill>
                <a:latin typeface="Calibri" panose="020F0502020204030204" pitchFamily="34" charset="0"/>
                <a:cs typeface="Arial" charset="0"/>
              </a:rPr>
              <a:t>PER I SOCI</a:t>
            </a:r>
            <a:endParaRPr lang="it-IT" dirty="0">
              <a:solidFill>
                <a:srgbClr val="231F20"/>
              </a:solidFill>
              <a:latin typeface="Calibri" panose="020F0502020204030204" pitchFamily="34" charset="0"/>
              <a:cs typeface="Arial" charset="0"/>
            </a:endParaRPr>
          </a:p>
        </p:txBody>
      </p:sp>
      <p:sp>
        <p:nvSpPr>
          <p:cNvPr id="17" name="Rectangle 4"/>
          <p:cNvSpPr>
            <a:spLocks noChangeArrowheads="1"/>
          </p:cNvSpPr>
          <p:nvPr/>
        </p:nvSpPr>
        <p:spPr bwMode="auto">
          <a:xfrm>
            <a:off x="238125" y="3432482"/>
            <a:ext cx="1673728" cy="1477328"/>
          </a:xfrm>
          <a:prstGeom prst="rect">
            <a:avLst/>
          </a:prstGeom>
          <a:solidFill>
            <a:schemeClr val="accent1">
              <a:lumMod val="20000"/>
              <a:lumOff val="80000"/>
            </a:schemeClr>
          </a:solidFill>
          <a:ln w="28575">
            <a:solidFill>
              <a:schemeClr val="tx1"/>
            </a:solidFill>
            <a:miter lim="800000"/>
            <a:headEnd/>
            <a:tailEnd/>
          </a:ln>
        </p:spPr>
        <p:txBody>
          <a:bodyPr wrap="square">
            <a:spAutoFit/>
          </a:bodyPr>
          <a:lstStyle/>
          <a:p>
            <a:pPr algn="ctr">
              <a:spcAft>
                <a:spcPts val="300"/>
              </a:spcAft>
              <a:defRPr/>
            </a:pPr>
            <a:r>
              <a:rPr lang="it-IT" b="1" dirty="0" smtClean="0">
                <a:solidFill>
                  <a:srgbClr val="000000"/>
                </a:solidFill>
                <a:latin typeface="Calibri" panose="020F0502020204030204" pitchFamily="34" charset="0"/>
                <a:cs typeface="Arial" charset="0"/>
              </a:rPr>
              <a:t>Rimedio per socio che diventa illimitatamente responsabile</a:t>
            </a:r>
            <a:endParaRPr lang="it-IT" dirty="0">
              <a:solidFill>
                <a:srgbClr val="231F20"/>
              </a:solidFill>
              <a:latin typeface="Calibri" panose="020F0502020204030204" pitchFamily="34" charset="0"/>
              <a:cs typeface="Arial" charset="0"/>
            </a:endParaRPr>
          </a:p>
        </p:txBody>
      </p:sp>
      <p:sp>
        <p:nvSpPr>
          <p:cNvPr id="19" name="Rectangle 4"/>
          <p:cNvSpPr>
            <a:spLocks noChangeArrowheads="1"/>
          </p:cNvSpPr>
          <p:nvPr/>
        </p:nvSpPr>
        <p:spPr bwMode="auto">
          <a:xfrm>
            <a:off x="395536" y="1943223"/>
            <a:ext cx="3257822" cy="369332"/>
          </a:xfrm>
          <a:prstGeom prst="rect">
            <a:avLst/>
          </a:prstGeom>
          <a:solidFill>
            <a:schemeClr val="accent1">
              <a:lumMod val="20000"/>
              <a:lumOff val="80000"/>
            </a:schemeClr>
          </a:solidFill>
          <a:ln w="19050">
            <a:solidFill>
              <a:schemeClr val="tx1"/>
            </a:solidFill>
            <a:miter lim="800000"/>
            <a:headEnd/>
            <a:tailEnd/>
          </a:ln>
        </p:spPr>
        <p:txBody>
          <a:bodyPr wrap="square">
            <a:spAutoFit/>
          </a:bodyPr>
          <a:lstStyle/>
          <a:p>
            <a:pPr algn="ctr">
              <a:spcAft>
                <a:spcPts val="300"/>
              </a:spcAft>
              <a:defRPr/>
            </a:pPr>
            <a:r>
              <a:rPr lang="it-IT" b="1" dirty="0" smtClean="0">
                <a:solidFill>
                  <a:srgbClr val="000000"/>
                </a:solidFill>
                <a:latin typeface="Calibri" panose="020F0502020204030204" pitchFamily="34" charset="0"/>
                <a:cs typeface="Arial" charset="0"/>
              </a:rPr>
              <a:t>Continuità rapporti giuridici</a:t>
            </a:r>
            <a:endParaRPr lang="it-IT" dirty="0">
              <a:solidFill>
                <a:srgbClr val="231F20"/>
              </a:solidFill>
              <a:latin typeface="Calibri" panose="020F0502020204030204" pitchFamily="34" charset="0"/>
              <a:cs typeface="Arial" charset="0"/>
            </a:endParaRPr>
          </a:p>
        </p:txBody>
      </p:sp>
      <p:sp>
        <p:nvSpPr>
          <p:cNvPr id="20" name="Rectangle 4"/>
          <p:cNvSpPr>
            <a:spLocks noChangeArrowheads="1"/>
          </p:cNvSpPr>
          <p:nvPr/>
        </p:nvSpPr>
        <p:spPr bwMode="auto">
          <a:xfrm>
            <a:off x="4067944" y="1944447"/>
            <a:ext cx="4824536" cy="646331"/>
          </a:xfrm>
          <a:prstGeom prst="rect">
            <a:avLst/>
          </a:prstGeom>
          <a:solidFill>
            <a:schemeClr val="accent1">
              <a:lumMod val="20000"/>
              <a:lumOff val="80000"/>
            </a:schemeClr>
          </a:solidFill>
          <a:ln w="19050">
            <a:solidFill>
              <a:schemeClr val="tx1"/>
            </a:solidFill>
            <a:miter lim="800000"/>
            <a:headEnd/>
            <a:tailEnd/>
          </a:ln>
        </p:spPr>
        <p:txBody>
          <a:bodyPr wrap="square">
            <a:spAutoFit/>
          </a:bodyPr>
          <a:lstStyle/>
          <a:p>
            <a:pPr algn="ctr">
              <a:spcAft>
                <a:spcPts val="300"/>
              </a:spcAft>
              <a:defRPr/>
            </a:pPr>
            <a:r>
              <a:rPr lang="it-IT" b="1" dirty="0" smtClean="0">
                <a:solidFill>
                  <a:srgbClr val="000000"/>
                </a:solidFill>
                <a:latin typeface="Calibri" panose="020F0502020204030204" pitchFamily="34" charset="0"/>
                <a:cs typeface="Arial" charset="0"/>
              </a:rPr>
              <a:t>Viene acquisita responsabilità illimitata per obbligazioni sorte ante iscrizione atto</a:t>
            </a:r>
            <a:endParaRPr lang="it-IT" dirty="0">
              <a:solidFill>
                <a:srgbClr val="231F20"/>
              </a:solidFill>
              <a:latin typeface="Calibri" panose="020F0502020204030204" pitchFamily="34" charset="0"/>
              <a:cs typeface="Arial" charset="0"/>
            </a:endParaRPr>
          </a:p>
        </p:txBody>
      </p:sp>
      <p:sp>
        <p:nvSpPr>
          <p:cNvPr id="21" name="Freccia in su 20"/>
          <p:cNvSpPr/>
          <p:nvPr/>
        </p:nvSpPr>
        <p:spPr>
          <a:xfrm>
            <a:off x="1691680" y="2590778"/>
            <a:ext cx="685800" cy="2809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rgbClr val="FFFFFF"/>
              </a:solidFill>
              <a:latin typeface="Calibri" panose="020F0502020204030204" pitchFamily="34" charset="0"/>
            </a:endParaRPr>
          </a:p>
        </p:txBody>
      </p:sp>
      <p:sp>
        <p:nvSpPr>
          <p:cNvPr id="22" name="Freccia in su 21"/>
          <p:cNvSpPr/>
          <p:nvPr/>
        </p:nvSpPr>
        <p:spPr>
          <a:xfrm>
            <a:off x="6280150" y="2643956"/>
            <a:ext cx="685800" cy="2809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rgbClr val="FFFFFF"/>
              </a:solidFill>
              <a:latin typeface="Calibri" panose="020F0502020204030204" pitchFamily="34" charset="0"/>
            </a:endParaRPr>
          </a:p>
        </p:txBody>
      </p:sp>
      <p:sp>
        <p:nvSpPr>
          <p:cNvPr id="24" name="Rettangolo arrotondato 23"/>
          <p:cNvSpPr/>
          <p:nvPr/>
        </p:nvSpPr>
        <p:spPr>
          <a:xfrm>
            <a:off x="2209800" y="4725144"/>
            <a:ext cx="6553200" cy="1134616"/>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just">
              <a:buFontTx/>
              <a:buAutoNum type="arabicParenR"/>
              <a:defRPr/>
            </a:pPr>
            <a:r>
              <a:rPr lang="it-IT" dirty="0" smtClean="0">
                <a:solidFill>
                  <a:srgbClr val="000000"/>
                </a:solidFill>
                <a:latin typeface="Calibri" panose="020F0502020204030204" pitchFamily="34" charset="0"/>
              </a:rPr>
              <a:t>se non assume responsabilità illimitata &gt; diritto di voto per sua percentuale</a:t>
            </a:r>
          </a:p>
          <a:p>
            <a:pPr marL="342900" indent="-342900" algn="just">
              <a:buFontTx/>
              <a:buAutoNum type="arabicParenR"/>
              <a:defRPr/>
            </a:pPr>
            <a:r>
              <a:rPr lang="it-IT" dirty="0">
                <a:solidFill>
                  <a:srgbClr val="000000"/>
                </a:solidFill>
                <a:latin typeface="Calibri" panose="020F0502020204030204" pitchFamily="34" charset="0"/>
              </a:rPr>
              <a:t>s</a:t>
            </a:r>
            <a:r>
              <a:rPr lang="it-IT" dirty="0" smtClean="0">
                <a:solidFill>
                  <a:srgbClr val="000000"/>
                </a:solidFill>
                <a:latin typeface="Calibri" panose="020F0502020204030204" pitchFamily="34" charset="0"/>
              </a:rPr>
              <a:t>e assume responsabilità illimitata &gt;  può bloccare atto e può recedere (combinato disposto art. 2500 </a:t>
            </a:r>
            <a:r>
              <a:rPr lang="it-IT" dirty="0" err="1" smtClean="0">
                <a:solidFill>
                  <a:srgbClr val="000000"/>
                </a:solidFill>
                <a:latin typeface="Calibri" panose="020F0502020204030204" pitchFamily="34" charset="0"/>
              </a:rPr>
              <a:t>sexies</a:t>
            </a:r>
            <a:r>
              <a:rPr lang="it-IT" dirty="0" smtClean="0">
                <a:solidFill>
                  <a:srgbClr val="000000"/>
                </a:solidFill>
                <a:latin typeface="Calibri" panose="020F0502020204030204" pitchFamily="34" charset="0"/>
              </a:rPr>
              <a:t> e 2473 c.c.)</a:t>
            </a:r>
            <a:endParaRPr lang="it-IT" dirty="0">
              <a:solidFill>
                <a:srgbClr val="000000"/>
              </a:solidFill>
              <a:latin typeface="Calibri" panose="020F0502020204030204" pitchFamily="34" charset="0"/>
            </a:endParaRPr>
          </a:p>
        </p:txBody>
      </p:sp>
      <p:sp>
        <p:nvSpPr>
          <p:cNvPr id="6161" name="Rettangolo 24"/>
          <p:cNvSpPr>
            <a:spLocks noChangeArrowheads="1"/>
          </p:cNvSpPr>
          <p:nvPr/>
        </p:nvSpPr>
        <p:spPr bwMode="auto">
          <a:xfrm>
            <a:off x="405025" y="5070571"/>
            <a:ext cx="1593637" cy="707886"/>
          </a:xfrm>
          <a:prstGeom prst="rect">
            <a:avLst/>
          </a:prstGeom>
          <a:solidFill>
            <a:schemeClr val="bg1">
              <a:lumMod val="65000"/>
            </a:schemeClr>
          </a:solidFill>
          <a:ln w="28575">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it-IT" sz="2000" dirty="0" smtClean="0">
                <a:solidFill>
                  <a:srgbClr val="FFFFFF"/>
                </a:solidFill>
              </a:rPr>
              <a:t>Potere  socio dissenziente</a:t>
            </a:r>
            <a:endParaRPr lang="it-IT" sz="2000" dirty="0">
              <a:solidFill>
                <a:srgbClr val="FFFFFF"/>
              </a:solidFill>
            </a:endParaRPr>
          </a:p>
        </p:txBody>
      </p:sp>
      <p:sp>
        <p:nvSpPr>
          <p:cNvPr id="14" name="Rectangle 4"/>
          <p:cNvSpPr>
            <a:spLocks noChangeArrowheads="1"/>
          </p:cNvSpPr>
          <p:nvPr/>
        </p:nvSpPr>
        <p:spPr bwMode="auto">
          <a:xfrm>
            <a:off x="1547664" y="6095037"/>
            <a:ext cx="6553200" cy="369332"/>
          </a:xfrm>
          <a:prstGeom prst="rect">
            <a:avLst/>
          </a:prstGeom>
          <a:solidFill>
            <a:schemeClr val="tx2">
              <a:lumMod val="40000"/>
              <a:lumOff val="60000"/>
            </a:schemeClr>
          </a:solidFill>
          <a:ln w="9525">
            <a:solidFill>
              <a:schemeClr val="tx1"/>
            </a:solidFill>
            <a:miter lim="800000"/>
            <a:headEnd/>
            <a:tailEnd/>
          </a:ln>
        </p:spPr>
        <p:txBody>
          <a:bodyPr wrap="square">
            <a:spAutoFit/>
          </a:bodyPr>
          <a:lstStyle/>
          <a:p>
            <a:pPr algn="just">
              <a:spcAft>
                <a:spcPts val="300"/>
              </a:spcAft>
              <a:defRPr/>
            </a:pPr>
            <a:r>
              <a:rPr lang="it-IT" dirty="0" smtClean="0">
                <a:solidFill>
                  <a:srgbClr val="000000"/>
                </a:solidFill>
                <a:latin typeface="Calibri" panose="020F0502020204030204" pitchFamily="34" charset="0"/>
                <a:cs typeface="Arial" charset="0"/>
              </a:rPr>
              <a:t>Il socio di società semplice assume sempre responsabilità illimitata ? </a:t>
            </a:r>
            <a:endParaRPr lang="it-IT" dirty="0">
              <a:solidFill>
                <a:srgbClr val="231F20"/>
              </a:solidFill>
              <a:latin typeface="Calibri" panose="020F0502020204030204" pitchFamily="34" charset="0"/>
              <a:cs typeface="Arial" charset="0"/>
            </a:endParaRPr>
          </a:p>
        </p:txBody>
      </p:sp>
    </p:spTree>
    <p:extLst>
      <p:ext uri="{BB962C8B-B14F-4D97-AF65-F5344CB8AC3E}">
        <p14:creationId xmlns:p14="http://schemas.microsoft.com/office/powerpoint/2010/main" val="4173168019"/>
      </p:ext>
    </p:extLst>
  </p:cSld>
  <p:clrMapOvr>
    <a:masterClrMapping/>
  </p:clrMapOvr>
  <p:transition spd="slow" advClick="0" advTm="2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500"/>
                                        <p:tgtEl>
                                          <p:spTgt spid="1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500"/>
                                        <p:tgtEl>
                                          <p:spTgt spid="2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fade">
                                      <p:cBhvr>
                                        <p:cTn id="29" dur="500"/>
                                        <p:tgtEl>
                                          <p:spTgt spid="46"/>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161"/>
                                        </p:tgtEl>
                                        <p:attrNameLst>
                                          <p:attrName>style.visibility</p:attrName>
                                        </p:attrNameLst>
                                      </p:cBhvr>
                                      <p:to>
                                        <p:strVal val="visible"/>
                                      </p:to>
                                    </p:set>
                                    <p:animEffect transition="in" filter="fade">
                                      <p:cBhvr>
                                        <p:cTn id="40" dur="500"/>
                                        <p:tgtEl>
                                          <p:spTgt spid="616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15" grpId="0" animBg="1"/>
      <p:bldP spid="16" grpId="0" animBg="1"/>
      <p:bldP spid="17" grpId="0" animBg="1"/>
      <p:bldP spid="19" grpId="0" animBg="1"/>
      <p:bldP spid="20" grpId="0" animBg="1"/>
      <p:bldP spid="21" grpId="0" animBg="1"/>
      <p:bldP spid="22" grpId="0" animBg="1"/>
      <p:bldP spid="24" grpId="0" animBg="1"/>
      <p:bldP spid="6161"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Chi decide l’assegnazione o la cessione</a:t>
            </a:r>
            <a:endParaRPr lang="it-IT" dirty="0"/>
          </a:p>
        </p:txBody>
      </p:sp>
      <p:sp>
        <p:nvSpPr>
          <p:cNvPr id="3" name="Segnaposto contenuto 2"/>
          <p:cNvSpPr>
            <a:spLocks noGrp="1"/>
          </p:cNvSpPr>
          <p:nvPr>
            <p:ph idx="1"/>
          </p:nvPr>
        </p:nvSpPr>
        <p:spPr>
          <a:xfrm>
            <a:off x="457200" y="1600200"/>
            <a:ext cx="2170584" cy="4525963"/>
          </a:xfrm>
          <a:solidFill>
            <a:schemeClr val="accent3">
              <a:lumMod val="40000"/>
              <a:lumOff val="60000"/>
            </a:schemeClr>
          </a:solidFill>
        </p:spPr>
        <p:txBody>
          <a:bodyPr>
            <a:normAutofit/>
          </a:bodyPr>
          <a:lstStyle/>
          <a:p>
            <a:r>
              <a:rPr lang="it-IT" sz="1400" dirty="0" smtClean="0"/>
              <a:t>Cessione è decisa dall’organo amministrativo, in caso di disgiuntiva possibile opposizione dell’altro amministratore ex art. 2257 &gt; conflitto risolto dai soci con decisione in base a partecipazione utili</a:t>
            </a:r>
          </a:p>
          <a:p>
            <a:r>
              <a:rPr lang="it-IT" sz="1400" dirty="0" smtClean="0"/>
              <a:t>Assegnazione è decisa dai soci, quindi necessita unanimità , salvo diversa previsione atto costitutivo </a:t>
            </a:r>
            <a:endParaRPr lang="it-IT" sz="1400" dirty="0"/>
          </a:p>
        </p:txBody>
      </p:sp>
      <p:sp>
        <p:nvSpPr>
          <p:cNvPr id="4" name="Rettangolo 3"/>
          <p:cNvSpPr/>
          <p:nvPr/>
        </p:nvSpPr>
        <p:spPr>
          <a:xfrm>
            <a:off x="424224" y="1194796"/>
            <a:ext cx="2952328" cy="28803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Società di persone</a:t>
            </a:r>
            <a:endParaRPr lang="it-IT" dirty="0">
              <a:solidFill>
                <a:schemeClr val="tx1"/>
              </a:solidFill>
            </a:endParaRPr>
          </a:p>
        </p:txBody>
      </p:sp>
      <p:sp>
        <p:nvSpPr>
          <p:cNvPr id="5" name="Rettangolo 4"/>
          <p:cNvSpPr/>
          <p:nvPr/>
        </p:nvSpPr>
        <p:spPr>
          <a:xfrm>
            <a:off x="5292080" y="1196752"/>
            <a:ext cx="2952328" cy="28803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Società di capitali</a:t>
            </a:r>
            <a:endParaRPr lang="it-IT" dirty="0">
              <a:solidFill>
                <a:schemeClr val="tx1"/>
              </a:solidFill>
            </a:endParaRPr>
          </a:p>
        </p:txBody>
      </p:sp>
      <p:sp>
        <p:nvSpPr>
          <p:cNvPr id="6" name="Segnaposto contenuto 2"/>
          <p:cNvSpPr txBox="1">
            <a:spLocks/>
          </p:cNvSpPr>
          <p:nvPr/>
        </p:nvSpPr>
        <p:spPr>
          <a:xfrm>
            <a:off x="5857800" y="1567333"/>
            <a:ext cx="2170584" cy="4525963"/>
          </a:xfrm>
          <a:prstGeom prst="rect">
            <a:avLst/>
          </a:prstGeom>
          <a:solidFill>
            <a:schemeClr val="accent3">
              <a:lumMod val="40000"/>
              <a:lumOff val="6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it-IT" sz="1400" dirty="0" smtClean="0"/>
              <a:t>Cessione è decisa dall’organo amministrativo, eventuale azione di responsabilità da parte del socio, o azione individuale del socio danneggiato</a:t>
            </a:r>
          </a:p>
          <a:p>
            <a:r>
              <a:rPr lang="it-IT" sz="1400" dirty="0" smtClean="0"/>
              <a:t>Assegnazione è decisa dai soci,  delibera a maggioranza con possibile azione contro abuso di maggioranza </a:t>
            </a:r>
            <a:endParaRPr lang="it-IT" sz="1400" dirty="0"/>
          </a:p>
        </p:txBody>
      </p:sp>
    </p:spTree>
    <p:extLst>
      <p:ext uri="{BB962C8B-B14F-4D97-AF65-F5344CB8AC3E}">
        <p14:creationId xmlns:p14="http://schemas.microsoft.com/office/powerpoint/2010/main" val="32636000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38125" y="1301862"/>
            <a:ext cx="9109075"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0" tIns="0" rIns="0" bIns="0">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lnSpc>
                <a:spcPct val="90000"/>
              </a:lnSpc>
            </a:pPr>
            <a:r>
              <a:rPr lang="it-IT" altLang="it-IT" sz="3200" b="1" dirty="0" smtClean="0">
                <a:solidFill>
                  <a:srgbClr val="000000"/>
                </a:solidFill>
              </a:rPr>
              <a:t>Trasformazione SNC/SAS in società semplice</a:t>
            </a:r>
            <a:endParaRPr lang="it-IT" altLang="it-IT" sz="2000" b="1" dirty="0">
              <a:solidFill>
                <a:srgbClr val="000000"/>
              </a:solidFill>
            </a:endParaRPr>
          </a:p>
        </p:txBody>
      </p:sp>
      <p:sp>
        <p:nvSpPr>
          <p:cNvPr id="6147" name="Text Box 4"/>
          <p:cNvSpPr txBox="1">
            <a:spLocks noChangeArrowheads="1"/>
          </p:cNvSpPr>
          <p:nvPr/>
        </p:nvSpPr>
        <p:spPr bwMode="auto">
          <a:xfrm>
            <a:off x="34925" y="76200"/>
            <a:ext cx="5146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spcBef>
                <a:spcPct val="50000"/>
              </a:spcBef>
            </a:pPr>
            <a:endParaRPr lang="it-IT" altLang="it-IT" sz="2000" b="1">
              <a:solidFill>
                <a:srgbClr val="FFFFFF"/>
              </a:solidFill>
            </a:endParaRPr>
          </a:p>
        </p:txBody>
      </p:sp>
      <p:sp>
        <p:nvSpPr>
          <p:cNvPr id="16" name="Rectangle 4"/>
          <p:cNvSpPr>
            <a:spLocks noChangeArrowheads="1"/>
          </p:cNvSpPr>
          <p:nvPr/>
        </p:nvSpPr>
        <p:spPr bwMode="auto">
          <a:xfrm>
            <a:off x="1043608" y="2987104"/>
            <a:ext cx="6951042" cy="1554272"/>
          </a:xfrm>
          <a:prstGeom prst="rect">
            <a:avLst/>
          </a:prstGeom>
          <a:solidFill>
            <a:schemeClr val="accent1">
              <a:lumMod val="20000"/>
              <a:lumOff val="80000"/>
            </a:schemeClr>
          </a:solidFill>
          <a:ln w="28575">
            <a:solidFill>
              <a:schemeClr val="tx1"/>
            </a:solidFill>
            <a:miter lim="800000"/>
            <a:headEnd/>
            <a:tailEnd/>
          </a:ln>
        </p:spPr>
        <p:txBody>
          <a:bodyPr wrap="square">
            <a:spAutoFit/>
          </a:bodyPr>
          <a:lstStyle/>
          <a:p>
            <a:pPr algn="ctr">
              <a:spcAft>
                <a:spcPts val="300"/>
              </a:spcAft>
              <a:defRPr/>
            </a:pPr>
            <a:r>
              <a:rPr lang="it-IT" b="1" dirty="0" smtClean="0">
                <a:solidFill>
                  <a:srgbClr val="000000"/>
                </a:solidFill>
                <a:latin typeface="Calibri" panose="020F0502020204030204" pitchFamily="34" charset="0"/>
                <a:cs typeface="Arial" charset="0"/>
              </a:rPr>
              <a:t>E’ la tesi preferibile perché:</a:t>
            </a:r>
          </a:p>
          <a:p>
            <a:pPr marL="342900" indent="-342900" algn="ctr">
              <a:spcAft>
                <a:spcPts val="300"/>
              </a:spcAft>
              <a:buAutoNum type="arabicParenR"/>
              <a:defRPr/>
            </a:pPr>
            <a:r>
              <a:rPr lang="it-IT" b="1" dirty="0" smtClean="0">
                <a:solidFill>
                  <a:srgbClr val="000000"/>
                </a:solidFill>
                <a:latin typeface="Calibri" panose="020F0502020204030204" pitchFamily="34" charset="0"/>
                <a:cs typeface="Arial" charset="0"/>
              </a:rPr>
              <a:t>Non vi è una trasformazione in società di capitali che va tutelata per incentivare la crescita strutturale/imprenditoriale</a:t>
            </a:r>
          </a:p>
          <a:p>
            <a:pPr marL="342900" indent="-342900" algn="ctr">
              <a:spcAft>
                <a:spcPts val="300"/>
              </a:spcAft>
              <a:buAutoNum type="arabicParenR"/>
              <a:defRPr/>
            </a:pPr>
            <a:r>
              <a:rPr lang="it-IT" b="1" dirty="0" smtClean="0">
                <a:solidFill>
                  <a:srgbClr val="000000"/>
                </a:solidFill>
                <a:latin typeface="Calibri" panose="020F0502020204030204" pitchFamily="34" charset="0"/>
                <a:cs typeface="Arial" charset="0"/>
              </a:rPr>
              <a:t>Il socio potrebbe perdere la responsabilità limitata ( accomandante) e tale esito non può essere deciso a maggioranza</a:t>
            </a:r>
            <a:endParaRPr lang="it-IT" dirty="0">
              <a:solidFill>
                <a:srgbClr val="231F20"/>
              </a:solidFill>
              <a:latin typeface="Calibri" panose="020F0502020204030204" pitchFamily="34" charset="0"/>
              <a:cs typeface="Arial" charset="0"/>
            </a:endParaRPr>
          </a:p>
        </p:txBody>
      </p:sp>
      <p:sp>
        <p:nvSpPr>
          <p:cNvPr id="19" name="Rectangle 4"/>
          <p:cNvSpPr>
            <a:spLocks noChangeArrowheads="1"/>
          </p:cNvSpPr>
          <p:nvPr/>
        </p:nvSpPr>
        <p:spPr bwMode="auto">
          <a:xfrm>
            <a:off x="395536" y="1943223"/>
            <a:ext cx="3257822" cy="646331"/>
          </a:xfrm>
          <a:prstGeom prst="rect">
            <a:avLst/>
          </a:prstGeom>
          <a:solidFill>
            <a:schemeClr val="accent1">
              <a:lumMod val="20000"/>
              <a:lumOff val="80000"/>
            </a:schemeClr>
          </a:solidFill>
          <a:ln w="19050">
            <a:solidFill>
              <a:schemeClr val="tx1"/>
            </a:solidFill>
            <a:miter lim="800000"/>
            <a:headEnd/>
            <a:tailEnd/>
          </a:ln>
        </p:spPr>
        <p:txBody>
          <a:bodyPr wrap="square">
            <a:spAutoFit/>
          </a:bodyPr>
          <a:lstStyle/>
          <a:p>
            <a:pPr algn="ctr">
              <a:spcAft>
                <a:spcPts val="300"/>
              </a:spcAft>
              <a:defRPr/>
            </a:pPr>
            <a:r>
              <a:rPr lang="it-IT" b="1" dirty="0" smtClean="0">
                <a:solidFill>
                  <a:srgbClr val="000000"/>
                </a:solidFill>
                <a:latin typeface="Calibri" panose="020F0502020204030204" pitchFamily="34" charset="0"/>
                <a:cs typeface="Arial" charset="0"/>
              </a:rPr>
              <a:t>Decisione a maggioranza ex art. 2500 ter c.c.</a:t>
            </a:r>
            <a:endParaRPr lang="it-IT" dirty="0">
              <a:solidFill>
                <a:srgbClr val="231F20"/>
              </a:solidFill>
              <a:latin typeface="Calibri" panose="020F0502020204030204" pitchFamily="34" charset="0"/>
              <a:cs typeface="Arial" charset="0"/>
            </a:endParaRPr>
          </a:p>
        </p:txBody>
      </p:sp>
      <p:sp>
        <p:nvSpPr>
          <p:cNvPr id="20" name="Rectangle 4"/>
          <p:cNvSpPr>
            <a:spLocks noChangeArrowheads="1"/>
          </p:cNvSpPr>
          <p:nvPr/>
        </p:nvSpPr>
        <p:spPr bwMode="auto">
          <a:xfrm>
            <a:off x="4067944" y="1944447"/>
            <a:ext cx="4824536" cy="369332"/>
          </a:xfrm>
          <a:prstGeom prst="rect">
            <a:avLst/>
          </a:prstGeom>
          <a:solidFill>
            <a:schemeClr val="accent1">
              <a:lumMod val="20000"/>
              <a:lumOff val="80000"/>
            </a:schemeClr>
          </a:solidFill>
          <a:ln w="19050">
            <a:solidFill>
              <a:schemeClr val="tx1"/>
            </a:solidFill>
            <a:miter lim="800000"/>
            <a:headEnd/>
            <a:tailEnd/>
          </a:ln>
        </p:spPr>
        <p:txBody>
          <a:bodyPr wrap="square">
            <a:spAutoFit/>
          </a:bodyPr>
          <a:lstStyle/>
          <a:p>
            <a:pPr algn="ctr">
              <a:spcAft>
                <a:spcPts val="300"/>
              </a:spcAft>
              <a:defRPr/>
            </a:pPr>
            <a:r>
              <a:rPr lang="it-IT" b="1" dirty="0" smtClean="0">
                <a:solidFill>
                  <a:srgbClr val="000000"/>
                </a:solidFill>
                <a:latin typeface="Calibri" panose="020F0502020204030204" pitchFamily="34" charset="0"/>
                <a:cs typeface="Arial" charset="0"/>
              </a:rPr>
              <a:t>Decisione all’unanimità ( </a:t>
            </a:r>
            <a:r>
              <a:rPr lang="it-IT" b="1" dirty="0" err="1" smtClean="0">
                <a:solidFill>
                  <a:srgbClr val="000000"/>
                </a:solidFill>
                <a:latin typeface="Calibri" panose="020F0502020204030204" pitchFamily="34" charset="0"/>
                <a:cs typeface="Arial" charset="0"/>
              </a:rPr>
              <a:t>Not</a:t>
            </a:r>
            <a:r>
              <a:rPr lang="it-IT" b="1" dirty="0" smtClean="0">
                <a:solidFill>
                  <a:srgbClr val="000000"/>
                </a:solidFill>
                <a:latin typeface="Calibri" panose="020F0502020204030204" pitchFamily="34" charset="0"/>
                <a:cs typeface="Arial" charset="0"/>
              </a:rPr>
              <a:t>. Triveneto K.A.18) </a:t>
            </a:r>
            <a:endParaRPr lang="it-IT" dirty="0">
              <a:solidFill>
                <a:srgbClr val="231F20"/>
              </a:solidFill>
              <a:latin typeface="Calibri" panose="020F0502020204030204" pitchFamily="34" charset="0"/>
              <a:cs typeface="Arial" charset="0"/>
            </a:endParaRPr>
          </a:p>
        </p:txBody>
      </p:sp>
      <p:sp>
        <p:nvSpPr>
          <p:cNvPr id="22" name="Freccia in su 21"/>
          <p:cNvSpPr/>
          <p:nvPr/>
        </p:nvSpPr>
        <p:spPr>
          <a:xfrm>
            <a:off x="6280150" y="2643956"/>
            <a:ext cx="685800" cy="2809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srgbClr val="FFFFFF"/>
              </a:solidFill>
              <a:latin typeface="Calibri" panose="020F0502020204030204" pitchFamily="34" charset="0"/>
            </a:endParaRPr>
          </a:p>
        </p:txBody>
      </p:sp>
    </p:spTree>
    <p:extLst>
      <p:ext uri="{BB962C8B-B14F-4D97-AF65-F5344CB8AC3E}">
        <p14:creationId xmlns:p14="http://schemas.microsoft.com/office/powerpoint/2010/main" val="4001850154"/>
      </p:ext>
    </p:extLst>
  </p:cSld>
  <p:clrMapOvr>
    <a:masterClrMapping/>
  </p:clrMapOvr>
  <p:transition spd="slow" advClick="0"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animBg="1"/>
      <p:bldP spid="20" grpId="0" animBg="1"/>
      <p:bldP spid="2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trasformazione in società semplice</a:t>
            </a:r>
            <a:endParaRPr lang="it-IT" dirty="0"/>
          </a:p>
        </p:txBody>
      </p:sp>
      <p:sp>
        <p:nvSpPr>
          <p:cNvPr id="3" name="Segnaposto contenuto 2"/>
          <p:cNvSpPr>
            <a:spLocks noGrp="1"/>
          </p:cNvSpPr>
          <p:nvPr>
            <p:ph idx="1"/>
          </p:nvPr>
        </p:nvSpPr>
        <p:spPr>
          <a:xfrm>
            <a:off x="3083551" y="1600200"/>
            <a:ext cx="3136537" cy="1132367"/>
          </a:xfrm>
        </p:spPr>
        <p:txBody>
          <a:bodyPr/>
          <a:lstStyle/>
          <a:p>
            <a:pPr marL="0" indent="0">
              <a:buNone/>
            </a:pPr>
            <a:r>
              <a:rPr lang="it-IT" dirty="0" smtClean="0"/>
              <a:t>Il difficile bivio </a:t>
            </a:r>
            <a:endParaRPr lang="it-IT" dirty="0"/>
          </a:p>
        </p:txBody>
      </p:sp>
      <p:sp>
        <p:nvSpPr>
          <p:cNvPr id="4" name="Rettangolo 3"/>
          <p:cNvSpPr/>
          <p:nvPr/>
        </p:nvSpPr>
        <p:spPr>
          <a:xfrm>
            <a:off x="467833" y="2870791"/>
            <a:ext cx="3561907" cy="150982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La società semplice non può avere come oggetto il mero godimento degli immobili </a:t>
            </a:r>
            <a:r>
              <a:rPr lang="it-IT" dirty="0" err="1" smtClean="0">
                <a:solidFill>
                  <a:schemeClr val="tx1"/>
                </a:solidFill>
              </a:rPr>
              <a:t>perchè</a:t>
            </a:r>
            <a:r>
              <a:rPr lang="it-IT" dirty="0" smtClean="0">
                <a:solidFill>
                  <a:schemeClr val="tx1"/>
                </a:solidFill>
              </a:rPr>
              <a:t> in tal caso sarebbe una semplice comunione dei beni</a:t>
            </a:r>
            <a:endParaRPr lang="it-IT" dirty="0">
              <a:solidFill>
                <a:schemeClr val="tx1"/>
              </a:solidFill>
            </a:endParaRPr>
          </a:p>
        </p:txBody>
      </p:sp>
      <p:sp>
        <p:nvSpPr>
          <p:cNvPr id="5" name="Rettangolo 4"/>
          <p:cNvSpPr/>
          <p:nvPr/>
        </p:nvSpPr>
        <p:spPr>
          <a:xfrm>
            <a:off x="5022295" y="2721936"/>
            <a:ext cx="3561907" cy="167285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La società semplice non può avere come oggetto lo sfruttamento « dinamico» dei beni immobili perché in tal caso dovrebbe essere una società commerciale</a:t>
            </a:r>
            <a:endParaRPr lang="it-IT" dirty="0">
              <a:solidFill>
                <a:schemeClr val="tx1"/>
              </a:solidFill>
            </a:endParaRPr>
          </a:p>
        </p:txBody>
      </p:sp>
      <p:sp>
        <p:nvSpPr>
          <p:cNvPr id="6" name="Callout con freccia in giù 5"/>
          <p:cNvSpPr/>
          <p:nvPr/>
        </p:nvSpPr>
        <p:spPr>
          <a:xfrm>
            <a:off x="3987211" y="4561358"/>
            <a:ext cx="1077616" cy="489097"/>
          </a:xfrm>
          <a:prstGeom prst="downArrow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MA</a:t>
            </a:r>
            <a:endParaRPr lang="it-IT" dirty="0">
              <a:solidFill>
                <a:schemeClr val="tx1"/>
              </a:solidFill>
            </a:endParaRPr>
          </a:p>
        </p:txBody>
      </p:sp>
      <p:sp>
        <p:nvSpPr>
          <p:cNvPr id="7" name="Rettangolo 6"/>
          <p:cNvSpPr/>
          <p:nvPr/>
        </p:nvSpPr>
        <p:spPr>
          <a:xfrm>
            <a:off x="786817" y="5256121"/>
            <a:ext cx="8112641" cy="150982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STUDIO NOTARIATO 4256/2003 RICONOSCE NELLA REITERATA PRODUZIONE DI NORME DI TRASFORMAZIONE AGEVOLATA LA VOLONTA’ DI LEGIFERARE UN TERZO STATUS DI SOCIETA’ SEMPLICE QUALE SOCIETA’ DI MERO GODIMENTO ( resta il problema dell’eventuale rifiuto dei registri imprese ad iscrivere la </a:t>
            </a:r>
            <a:r>
              <a:rPr lang="it-IT" dirty="0" err="1" smtClean="0">
                <a:solidFill>
                  <a:schemeClr val="tx1"/>
                </a:solidFill>
              </a:rPr>
              <a:t>ss</a:t>
            </a:r>
            <a:r>
              <a:rPr lang="it-IT" smtClean="0">
                <a:solidFill>
                  <a:schemeClr val="tx1"/>
                </a:solidFill>
              </a:rPr>
              <a:t>)</a:t>
            </a:r>
            <a:endParaRPr lang="it-IT" dirty="0">
              <a:solidFill>
                <a:schemeClr val="tx1"/>
              </a:solidFill>
            </a:endParaRPr>
          </a:p>
        </p:txBody>
      </p:sp>
    </p:spTree>
    <p:extLst>
      <p:ext uri="{BB962C8B-B14F-4D97-AF65-F5344CB8AC3E}">
        <p14:creationId xmlns:p14="http://schemas.microsoft.com/office/powerpoint/2010/main" val="173008915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227138"/>
            <a:ext cx="9144000" cy="546100"/>
          </a:xfrm>
        </p:spPr>
        <p:txBody>
          <a:bodyPr/>
          <a:lstStyle/>
          <a:p>
            <a:r>
              <a:rPr lang="it-IT" altLang="it-IT" sz="2400" b="1" dirty="0" smtClean="0">
                <a:latin typeface="Calibri" panose="020F0502020204030204" pitchFamily="34" charset="0"/>
              </a:rPr>
              <a:t>TRASFORMAZIONE AGEVOLATA</a:t>
            </a:r>
          </a:p>
        </p:txBody>
      </p:sp>
      <p:sp>
        <p:nvSpPr>
          <p:cNvPr id="9" name="Rettangolo 8"/>
          <p:cNvSpPr/>
          <p:nvPr/>
        </p:nvSpPr>
        <p:spPr>
          <a:xfrm>
            <a:off x="658906" y="1963278"/>
            <a:ext cx="7853082" cy="1008522"/>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smtClean="0">
                <a:solidFill>
                  <a:srgbClr val="000000"/>
                </a:solidFill>
                <a:latin typeface="Calibri" panose="020F0502020204030204" pitchFamily="34" charset="0"/>
              </a:rPr>
              <a:t>Stesso ambito soggettivo, ma occorre che l’oggetto sociale esclusivo o principale sia la gestione degli immobili diversi da quelli strumentali per destinazione ( al momento in cui viene eseguita la trasformazione)</a:t>
            </a:r>
            <a:endParaRPr lang="it-IT" sz="2000" b="1" dirty="0">
              <a:solidFill>
                <a:srgbClr val="000000"/>
              </a:solidFill>
              <a:latin typeface="Calibri" panose="020F0502020204030204" pitchFamily="34" charset="0"/>
            </a:endParaRPr>
          </a:p>
        </p:txBody>
      </p:sp>
      <p:sp>
        <p:nvSpPr>
          <p:cNvPr id="8" name="Rettangolo 7"/>
          <p:cNvSpPr/>
          <p:nvPr/>
        </p:nvSpPr>
        <p:spPr>
          <a:xfrm>
            <a:off x="676836" y="4199962"/>
            <a:ext cx="7853082" cy="1595715"/>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457200" indent="-457200" algn="ctr" fontAlgn="base">
              <a:spcBef>
                <a:spcPct val="0"/>
              </a:spcBef>
              <a:spcAft>
                <a:spcPct val="0"/>
              </a:spcAft>
              <a:buAutoNum type="arabicParenR"/>
              <a:defRPr/>
            </a:pPr>
            <a:r>
              <a:rPr lang="it-IT" sz="2000" b="1" dirty="0" smtClean="0">
                <a:solidFill>
                  <a:srgbClr val="000000"/>
                </a:solidFill>
                <a:latin typeface="Calibri" panose="020F0502020204030204" pitchFamily="34" charset="0"/>
              </a:rPr>
              <a:t>Entro il 30 settembre 2016</a:t>
            </a:r>
          </a:p>
          <a:p>
            <a:pPr marL="457200" indent="-457200" algn="ctr" fontAlgn="base">
              <a:spcBef>
                <a:spcPct val="0"/>
              </a:spcBef>
              <a:spcAft>
                <a:spcPct val="0"/>
              </a:spcAft>
              <a:buAutoNum type="arabicParenR"/>
              <a:defRPr/>
            </a:pPr>
            <a:r>
              <a:rPr lang="it-IT" sz="2000" b="1" dirty="0" smtClean="0">
                <a:solidFill>
                  <a:srgbClr val="000000"/>
                </a:solidFill>
                <a:latin typeface="Calibri" panose="020F0502020204030204" pitchFamily="34" charset="0"/>
              </a:rPr>
              <a:t>A favore dei soci che avevano tale status il 30 settembre 2015 ( stesse regole , stesse deroghe dell’assegnazione, ma la presenza di nuovi soci ostacola l’atto con le regole agevolate , </a:t>
            </a:r>
            <a:r>
              <a:rPr lang="it-IT" sz="2000" b="1" dirty="0" err="1" smtClean="0">
                <a:solidFill>
                  <a:srgbClr val="000000"/>
                </a:solidFill>
                <a:latin typeface="Calibri" panose="020F0502020204030204" pitchFamily="34" charset="0"/>
              </a:rPr>
              <a:t>circ</a:t>
            </a:r>
            <a:r>
              <a:rPr lang="it-IT" sz="2000" b="1" dirty="0" smtClean="0">
                <a:solidFill>
                  <a:srgbClr val="000000"/>
                </a:solidFill>
                <a:latin typeface="Calibri" panose="020F0502020204030204" pitchFamily="34" charset="0"/>
              </a:rPr>
              <a:t> 26/16, Cap. III </a:t>
            </a:r>
            <a:endParaRPr lang="it-IT" sz="2000" b="1" dirty="0">
              <a:solidFill>
                <a:srgbClr val="000000"/>
              </a:solidFill>
              <a:latin typeface="Calibri" panose="020F0502020204030204" pitchFamily="34" charset="0"/>
            </a:endParaRPr>
          </a:p>
        </p:txBody>
      </p:sp>
      <p:sp>
        <p:nvSpPr>
          <p:cNvPr id="3" name="Ovale 2"/>
          <p:cNvSpPr/>
          <p:nvPr/>
        </p:nvSpPr>
        <p:spPr>
          <a:xfrm>
            <a:off x="3106271" y="3146611"/>
            <a:ext cx="2877669" cy="9592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chemeClr val="tx1"/>
                </a:solidFill>
              </a:rPr>
              <a:t>E l’atto di trasformazione avvenga ..</a:t>
            </a:r>
            <a:endParaRPr lang="it-IT" b="1" dirty="0">
              <a:solidFill>
                <a:schemeClr val="tx1"/>
              </a:solidFill>
            </a:endParaRPr>
          </a:p>
        </p:txBody>
      </p:sp>
    </p:spTree>
    <p:extLst>
      <p:ext uri="{BB962C8B-B14F-4D97-AF65-F5344CB8AC3E}">
        <p14:creationId xmlns:p14="http://schemas.microsoft.com/office/powerpoint/2010/main" val="15837944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227138"/>
            <a:ext cx="9144000" cy="546100"/>
          </a:xfrm>
        </p:spPr>
        <p:txBody>
          <a:bodyPr/>
          <a:lstStyle/>
          <a:p>
            <a:r>
              <a:rPr lang="it-IT" altLang="it-IT" sz="2400" b="1" dirty="0" smtClean="0">
                <a:latin typeface="Calibri" panose="020F0502020204030204" pitchFamily="34" charset="0"/>
              </a:rPr>
              <a:t>TRASFORMAZIONE AGEVOLATA E ANALOGIA CON ASSEGNAZIONE</a:t>
            </a:r>
          </a:p>
        </p:txBody>
      </p:sp>
      <p:sp>
        <p:nvSpPr>
          <p:cNvPr id="9" name="Rettangolo 8"/>
          <p:cNvSpPr/>
          <p:nvPr/>
        </p:nvSpPr>
        <p:spPr>
          <a:xfrm>
            <a:off x="658906" y="1963278"/>
            <a:ext cx="7853082" cy="3751722"/>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smtClean="0">
                <a:solidFill>
                  <a:srgbClr val="000000"/>
                </a:solidFill>
                <a:latin typeface="Calibri" panose="020F0502020204030204" pitchFamily="34" charset="0"/>
              </a:rPr>
              <a:t>Ambito oggettivo uguale ( immobili diversi da quelli strumentali per destinazione)</a:t>
            </a:r>
          </a:p>
          <a:p>
            <a:pPr algn="ctr" fontAlgn="base">
              <a:spcBef>
                <a:spcPct val="0"/>
              </a:spcBef>
              <a:spcAft>
                <a:spcPct val="0"/>
              </a:spcAft>
              <a:defRPr/>
            </a:pPr>
            <a:r>
              <a:rPr lang="it-IT" sz="2400" b="1" dirty="0" smtClean="0">
                <a:solidFill>
                  <a:srgbClr val="000000"/>
                </a:solidFill>
                <a:latin typeface="Calibri" panose="020F0502020204030204" pitchFamily="34" charset="0"/>
              </a:rPr>
              <a:t>Base imponibile uguale</a:t>
            </a:r>
          </a:p>
          <a:p>
            <a:pPr algn="ctr" fontAlgn="base">
              <a:spcBef>
                <a:spcPct val="0"/>
              </a:spcBef>
              <a:spcAft>
                <a:spcPct val="0"/>
              </a:spcAft>
              <a:defRPr/>
            </a:pPr>
            <a:r>
              <a:rPr lang="it-IT" sz="2400" b="1" dirty="0" smtClean="0">
                <a:solidFill>
                  <a:srgbClr val="000000"/>
                </a:solidFill>
                <a:latin typeface="Calibri" panose="020F0502020204030204" pitchFamily="34" charset="0"/>
              </a:rPr>
              <a:t>Imposta sostitutiva uguale</a:t>
            </a:r>
          </a:p>
          <a:p>
            <a:pPr algn="ctr" fontAlgn="base">
              <a:spcBef>
                <a:spcPct val="0"/>
              </a:spcBef>
              <a:spcAft>
                <a:spcPct val="0"/>
              </a:spcAft>
              <a:defRPr/>
            </a:pPr>
            <a:r>
              <a:rPr lang="it-IT" sz="2400" b="1" dirty="0" smtClean="0">
                <a:solidFill>
                  <a:srgbClr val="000000"/>
                </a:solidFill>
                <a:latin typeface="Calibri" panose="020F0502020204030204" pitchFamily="34" charset="0"/>
              </a:rPr>
              <a:t>Affrancamento necessario delle riserve in sospensione d’imposta</a:t>
            </a:r>
            <a:endParaRPr lang="it-IT" sz="24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90619055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44069"/>
          </a:xfrm>
        </p:spPr>
        <p:txBody>
          <a:bodyPr/>
          <a:lstStyle/>
          <a:p>
            <a:r>
              <a:rPr lang="it-IT" sz="2400" dirty="0" smtClean="0"/>
              <a:t>LA FISCALITA’ DEL SOCIO</a:t>
            </a:r>
            <a:endParaRPr lang="it-IT" sz="2400" dirty="0"/>
          </a:p>
        </p:txBody>
      </p:sp>
      <p:sp>
        <p:nvSpPr>
          <p:cNvPr id="3" name="Segnaposto contenuto 2"/>
          <p:cNvSpPr>
            <a:spLocks noGrp="1"/>
          </p:cNvSpPr>
          <p:nvPr>
            <p:ph idx="1"/>
          </p:nvPr>
        </p:nvSpPr>
        <p:spPr>
          <a:xfrm>
            <a:off x="457200" y="999374"/>
            <a:ext cx="8229600" cy="1061474"/>
          </a:xfrm>
          <a:solidFill>
            <a:schemeClr val="bg2">
              <a:lumMod val="20000"/>
              <a:lumOff val="80000"/>
            </a:schemeClr>
          </a:solidFill>
        </p:spPr>
        <p:txBody>
          <a:bodyPr>
            <a:normAutofit fontScale="85000" lnSpcReduction="10000"/>
          </a:bodyPr>
          <a:lstStyle/>
          <a:p>
            <a:r>
              <a:rPr lang="it-IT" dirty="0" smtClean="0"/>
              <a:t>Se società di persone non derivante da trasformazione regressiva non vi sono riflessi sul socio</a:t>
            </a:r>
            <a:endParaRPr lang="it-IT" dirty="0"/>
          </a:p>
        </p:txBody>
      </p:sp>
      <p:sp>
        <p:nvSpPr>
          <p:cNvPr id="4" name="Segnaposto contenuto 2"/>
          <p:cNvSpPr txBox="1">
            <a:spLocks/>
          </p:cNvSpPr>
          <p:nvPr/>
        </p:nvSpPr>
        <p:spPr bwMode="auto">
          <a:xfrm>
            <a:off x="471370" y="2060848"/>
            <a:ext cx="8277093" cy="2163486"/>
          </a:xfrm>
          <a:prstGeom prst="rect">
            <a:avLst/>
          </a:prstGeom>
          <a:solidFill>
            <a:schemeClr val="accent6">
              <a:lumMod val="40000"/>
              <a:lumOff val="6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it-IT" sz="2400" kern="0" dirty="0" smtClean="0"/>
              <a:t>Se società di capitali, l’azzeramento delle riserve di utili determina attribuzione al socio ( art. 170,c 4 del </a:t>
            </a:r>
            <a:r>
              <a:rPr lang="it-IT" sz="2400" kern="0" dirty="0" err="1" smtClean="0"/>
              <a:t>Tuir</a:t>
            </a:r>
            <a:r>
              <a:rPr lang="it-IT" sz="2400" kern="0" dirty="0" smtClean="0"/>
              <a:t>), quindi tassazione per importo pari al valore contabile della riserva ( differenza con assegnazione), nel periodo di imposta successivo alla trasformazione ( circ. 26/16)</a:t>
            </a:r>
            <a:endParaRPr lang="it-IT" sz="2400" kern="0" dirty="0"/>
          </a:p>
        </p:txBody>
      </p:sp>
      <p:sp>
        <p:nvSpPr>
          <p:cNvPr id="5" name="Freccia in giù 4"/>
          <p:cNvSpPr/>
          <p:nvPr/>
        </p:nvSpPr>
        <p:spPr>
          <a:xfrm>
            <a:off x="4139952" y="4437112"/>
            <a:ext cx="86409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Segnaposto contenuto 2"/>
          <p:cNvSpPr txBox="1">
            <a:spLocks/>
          </p:cNvSpPr>
          <p:nvPr/>
        </p:nvSpPr>
        <p:spPr>
          <a:xfrm>
            <a:off x="609600" y="5013176"/>
            <a:ext cx="8229600" cy="1061474"/>
          </a:xfrm>
          <a:prstGeom prst="rect">
            <a:avLst/>
          </a:prstGeom>
          <a:solidFill>
            <a:schemeClr val="bg2">
              <a:lumMod val="20000"/>
              <a:lumOff val="80000"/>
            </a:schemeClr>
          </a:solidFill>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it-IT" dirty="0" smtClean="0"/>
              <a:t>Dal momento che la trasformazione regressiva da società di capitali  interrompe il periodo d’imposta, le riserve devono intendersi attribuite nel periodo 1.10.16 / 31.12.16.. Ma…</a:t>
            </a:r>
            <a:endParaRPr lang="it-IT" dirty="0"/>
          </a:p>
        </p:txBody>
      </p:sp>
    </p:spTree>
    <p:extLst>
      <p:ext uri="{BB962C8B-B14F-4D97-AF65-F5344CB8AC3E}">
        <p14:creationId xmlns:p14="http://schemas.microsoft.com/office/powerpoint/2010/main" val="76734300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44069"/>
          </a:xfrm>
        </p:spPr>
        <p:txBody>
          <a:bodyPr/>
          <a:lstStyle/>
          <a:p>
            <a:r>
              <a:rPr lang="it-IT" sz="2400" dirty="0" smtClean="0"/>
              <a:t>LA FISCALITA’ DEL SOCIO</a:t>
            </a:r>
            <a:endParaRPr lang="it-IT" sz="2400" dirty="0"/>
          </a:p>
        </p:txBody>
      </p:sp>
      <p:sp>
        <p:nvSpPr>
          <p:cNvPr id="3" name="Segnaposto contenuto 2"/>
          <p:cNvSpPr>
            <a:spLocks noGrp="1"/>
          </p:cNvSpPr>
          <p:nvPr>
            <p:ph idx="1"/>
          </p:nvPr>
        </p:nvSpPr>
        <p:spPr>
          <a:xfrm>
            <a:off x="457200" y="1863470"/>
            <a:ext cx="8229600" cy="1061474"/>
          </a:xfrm>
          <a:solidFill>
            <a:schemeClr val="accent6">
              <a:lumMod val="40000"/>
              <a:lumOff val="60000"/>
            </a:schemeClr>
          </a:solidFill>
        </p:spPr>
        <p:txBody>
          <a:bodyPr>
            <a:normAutofit fontScale="55000" lnSpcReduction="20000"/>
          </a:bodyPr>
          <a:lstStyle/>
          <a:p>
            <a:r>
              <a:rPr lang="it-IT" dirty="0" smtClean="0"/>
              <a:t>Se è società di persone , a stretto livello letterale non vi sarebbe una frattura del periodo d’imposta ( art. 5 bis DPR 322/98) quindi quello successivo ( nel caso in cui fossero presenti riserve ex </a:t>
            </a:r>
            <a:r>
              <a:rPr lang="it-IT" dirty="0" err="1" smtClean="0"/>
              <a:t>srl</a:t>
            </a:r>
            <a:r>
              <a:rPr lang="it-IT" dirty="0" smtClean="0"/>
              <a:t> ) deve intendersi il 2017 ?</a:t>
            </a:r>
            <a:endParaRPr lang="it-IT" dirty="0"/>
          </a:p>
        </p:txBody>
      </p:sp>
      <p:sp>
        <p:nvSpPr>
          <p:cNvPr id="4" name="Segnaposto contenuto 2"/>
          <p:cNvSpPr txBox="1">
            <a:spLocks/>
          </p:cNvSpPr>
          <p:nvPr/>
        </p:nvSpPr>
        <p:spPr bwMode="auto">
          <a:xfrm>
            <a:off x="471370" y="3641778"/>
            <a:ext cx="8277093" cy="1081743"/>
          </a:xfrm>
          <a:prstGeom prst="rect">
            <a:avLst/>
          </a:prstGeom>
          <a:solidFill>
            <a:schemeClr val="accent6">
              <a:lumMod val="40000"/>
              <a:lumOff val="6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it-IT" sz="2400" kern="0" dirty="0" smtClean="0"/>
              <a:t>Occorre rispettare i termini di cui al DPR 322/98 ? Dichiarazione entro 9 mesi ?</a:t>
            </a:r>
            <a:endParaRPr lang="it-IT" sz="2400" kern="0" dirty="0"/>
          </a:p>
        </p:txBody>
      </p:sp>
    </p:spTree>
    <p:extLst>
      <p:ext uri="{BB962C8B-B14F-4D97-AF65-F5344CB8AC3E}">
        <p14:creationId xmlns:p14="http://schemas.microsoft.com/office/powerpoint/2010/main" val="369043862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a:spLocks noGrp="1"/>
          </p:cNvSpPr>
          <p:nvPr>
            <p:ph type="title"/>
          </p:nvPr>
        </p:nvSpPr>
        <p:spPr>
          <a:xfrm>
            <a:off x="225425" y="1261832"/>
            <a:ext cx="8773795" cy="546100"/>
          </a:xfrm>
        </p:spPr>
        <p:txBody>
          <a:bodyPr/>
          <a:lstStyle/>
          <a:p>
            <a:r>
              <a:rPr lang="it-IT" altLang="it-IT" sz="2400" b="1" dirty="0" smtClean="0">
                <a:latin typeface="Calibri" panose="020F0502020204030204" pitchFamily="34" charset="0"/>
              </a:rPr>
              <a:t>Distribuzione di utili per trasformazione in società semplice</a:t>
            </a:r>
          </a:p>
        </p:txBody>
      </p:sp>
      <p:sp>
        <p:nvSpPr>
          <p:cNvPr id="11" name="Text Box 7"/>
          <p:cNvSpPr txBox="1">
            <a:spLocks noChangeArrowheads="1"/>
          </p:cNvSpPr>
          <p:nvPr/>
        </p:nvSpPr>
        <p:spPr bwMode="auto">
          <a:xfrm>
            <a:off x="34925" y="210080"/>
            <a:ext cx="576103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50000"/>
              </a:spcBef>
              <a:spcAft>
                <a:spcPct val="0"/>
              </a:spcAft>
              <a:buFontTx/>
              <a:buNone/>
            </a:pPr>
            <a:r>
              <a:rPr lang="it-IT" altLang="it-IT" sz="2200" b="1" dirty="0" smtClean="0">
                <a:solidFill>
                  <a:srgbClr val="FFFFFF"/>
                </a:solidFill>
                <a:latin typeface="Calibri" panose="020F0502020204030204" pitchFamily="34" charset="0"/>
                <a:cs typeface="Arial" panose="020B0604020202020204" pitchFamily="34" charset="0"/>
              </a:rPr>
              <a:t>La distribuzione di utili e riserve</a:t>
            </a:r>
            <a:endParaRPr lang="it-IT" altLang="it-IT" sz="2200" b="1" dirty="0">
              <a:solidFill>
                <a:srgbClr val="FFFFFF"/>
              </a:solidFill>
              <a:latin typeface="Calibri" panose="020F0502020204030204" pitchFamily="34" charset="0"/>
              <a:cs typeface="Arial" panose="020B0604020202020204" pitchFamily="34" charset="0"/>
            </a:endParaRPr>
          </a:p>
        </p:txBody>
      </p:sp>
      <p:sp>
        <p:nvSpPr>
          <p:cNvPr id="23" name="Rettangolo 22"/>
          <p:cNvSpPr/>
          <p:nvPr/>
        </p:nvSpPr>
        <p:spPr>
          <a:xfrm>
            <a:off x="586740" y="2564904"/>
            <a:ext cx="3703320" cy="1524000"/>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endParaRPr lang="it-IT" sz="1200" b="1" i="1" dirty="0" smtClean="0">
              <a:solidFill>
                <a:schemeClr val="tx1"/>
              </a:solidFill>
              <a:latin typeface="Calibri" panose="020F0502020204030204" pitchFamily="34" charset="0"/>
            </a:endParaRPr>
          </a:p>
          <a:p>
            <a:pPr algn="ctr" fontAlgn="base">
              <a:spcBef>
                <a:spcPct val="0"/>
              </a:spcBef>
              <a:spcAft>
                <a:spcPct val="0"/>
              </a:spcAft>
              <a:defRPr/>
            </a:pPr>
            <a:endParaRPr lang="it-IT" sz="1200" b="1" i="1" dirty="0">
              <a:solidFill>
                <a:schemeClr val="tx1"/>
              </a:solidFill>
              <a:latin typeface="Calibri" panose="020F0502020204030204" pitchFamily="34" charset="0"/>
            </a:endParaRPr>
          </a:p>
          <a:p>
            <a:pPr algn="ctr" fontAlgn="base">
              <a:spcBef>
                <a:spcPct val="0"/>
              </a:spcBef>
              <a:spcAft>
                <a:spcPct val="0"/>
              </a:spcAft>
              <a:defRPr/>
            </a:pPr>
            <a:r>
              <a:rPr lang="it-IT" sz="1600" b="1" i="1" dirty="0" smtClean="0">
                <a:solidFill>
                  <a:schemeClr val="tx1"/>
                </a:solidFill>
                <a:latin typeface="Calibri" panose="020F0502020204030204" pitchFamily="34" charset="0"/>
              </a:rPr>
              <a:t>Ipotesi 1 : Istruzioni Modello Unico</a:t>
            </a:r>
          </a:p>
          <a:p>
            <a:pPr algn="ctr" fontAlgn="base">
              <a:spcBef>
                <a:spcPct val="0"/>
              </a:spcBef>
              <a:spcAft>
                <a:spcPct val="0"/>
              </a:spcAft>
              <a:defRPr/>
            </a:pPr>
            <a:r>
              <a:rPr lang="it-IT" sz="1600" b="1" i="1" dirty="0" smtClean="0">
                <a:solidFill>
                  <a:schemeClr val="tx1"/>
                </a:solidFill>
                <a:latin typeface="Calibri" panose="020F0502020204030204" pitchFamily="34" charset="0"/>
              </a:rPr>
              <a:t>Ammontare totale delle riserve nel rigo RN 10 il che comporta integrale imputazione al socio : RH del socio = 50</a:t>
            </a:r>
          </a:p>
          <a:p>
            <a:pPr algn="ctr" fontAlgn="base">
              <a:spcBef>
                <a:spcPct val="0"/>
              </a:spcBef>
              <a:spcAft>
                <a:spcPct val="0"/>
              </a:spcAft>
              <a:defRPr/>
            </a:pPr>
            <a:endParaRPr lang="it-IT" sz="1600" b="1" i="1" dirty="0" smtClean="0">
              <a:solidFill>
                <a:schemeClr val="tx1"/>
              </a:solidFill>
              <a:latin typeface="Calibri" panose="020F0502020204030204" pitchFamily="34" charset="0"/>
            </a:endParaRPr>
          </a:p>
        </p:txBody>
      </p:sp>
      <p:sp>
        <p:nvSpPr>
          <p:cNvPr id="6" name="Rettangolo 5"/>
          <p:cNvSpPr/>
          <p:nvPr/>
        </p:nvSpPr>
        <p:spPr>
          <a:xfrm>
            <a:off x="4848620" y="2564904"/>
            <a:ext cx="3703320" cy="1501140"/>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endParaRPr lang="it-IT" sz="1200" b="1" i="1" dirty="0" smtClean="0">
              <a:solidFill>
                <a:schemeClr val="tx1"/>
              </a:solidFill>
              <a:latin typeface="Calibri" panose="020F0502020204030204" pitchFamily="34" charset="0"/>
            </a:endParaRPr>
          </a:p>
          <a:p>
            <a:pPr algn="ctr" fontAlgn="base">
              <a:spcBef>
                <a:spcPct val="0"/>
              </a:spcBef>
              <a:spcAft>
                <a:spcPct val="0"/>
              </a:spcAft>
              <a:defRPr/>
            </a:pPr>
            <a:endParaRPr lang="it-IT" sz="1200" b="1" i="1" dirty="0">
              <a:solidFill>
                <a:schemeClr val="tx1"/>
              </a:solidFill>
              <a:latin typeface="Calibri" panose="020F0502020204030204" pitchFamily="34" charset="0"/>
            </a:endParaRPr>
          </a:p>
          <a:p>
            <a:pPr algn="ctr" fontAlgn="base">
              <a:spcBef>
                <a:spcPct val="0"/>
              </a:spcBef>
              <a:spcAft>
                <a:spcPct val="0"/>
              </a:spcAft>
              <a:defRPr/>
            </a:pPr>
            <a:r>
              <a:rPr lang="it-IT" sz="1600" b="1" i="1" dirty="0" smtClean="0">
                <a:solidFill>
                  <a:schemeClr val="tx1"/>
                </a:solidFill>
                <a:latin typeface="Calibri" panose="020F0502020204030204" pitchFamily="34" charset="0"/>
              </a:rPr>
              <a:t>Ipotesi 2 : Norma del </a:t>
            </a:r>
            <a:r>
              <a:rPr lang="it-IT" sz="1600" b="1" i="1" dirty="0" err="1" smtClean="0">
                <a:solidFill>
                  <a:schemeClr val="tx1"/>
                </a:solidFill>
                <a:latin typeface="Calibri" panose="020F0502020204030204" pitchFamily="34" charset="0"/>
              </a:rPr>
              <a:t>Tuir</a:t>
            </a:r>
            <a:endParaRPr lang="it-IT" sz="1600" b="1" i="1" dirty="0" smtClean="0">
              <a:solidFill>
                <a:schemeClr val="tx1"/>
              </a:solidFill>
              <a:latin typeface="Calibri" panose="020F0502020204030204" pitchFamily="34" charset="0"/>
            </a:endParaRPr>
          </a:p>
          <a:p>
            <a:pPr algn="ctr" fontAlgn="base">
              <a:spcBef>
                <a:spcPct val="0"/>
              </a:spcBef>
              <a:spcAft>
                <a:spcPct val="0"/>
              </a:spcAft>
              <a:defRPr/>
            </a:pPr>
            <a:r>
              <a:rPr lang="it-IT" sz="1600" b="1" i="1" dirty="0" smtClean="0">
                <a:solidFill>
                  <a:schemeClr val="tx1"/>
                </a:solidFill>
                <a:latin typeface="Calibri" panose="020F0502020204030204" pitchFamily="34" charset="0"/>
              </a:rPr>
              <a:t>Nel quadro RL del socio indicazione del 49,72% ( o 40%) di 50</a:t>
            </a:r>
          </a:p>
          <a:p>
            <a:pPr algn="ctr" fontAlgn="base">
              <a:spcBef>
                <a:spcPct val="0"/>
              </a:spcBef>
              <a:spcAft>
                <a:spcPct val="0"/>
              </a:spcAft>
              <a:defRPr/>
            </a:pPr>
            <a:endParaRPr lang="it-IT" sz="1600" b="1" i="1" dirty="0" smtClean="0">
              <a:solidFill>
                <a:schemeClr val="tx1"/>
              </a:solidFill>
              <a:latin typeface="Calibri" panose="020F0502020204030204" pitchFamily="34" charset="0"/>
            </a:endParaRPr>
          </a:p>
        </p:txBody>
      </p:sp>
      <p:sp>
        <p:nvSpPr>
          <p:cNvPr id="8" name="Rettangolo 7"/>
          <p:cNvSpPr/>
          <p:nvPr/>
        </p:nvSpPr>
        <p:spPr>
          <a:xfrm>
            <a:off x="716280" y="5074921"/>
            <a:ext cx="7730490" cy="605790"/>
          </a:xfrm>
          <a:prstGeom prst="rect">
            <a:avLst/>
          </a:prstGeom>
          <a:solidFill>
            <a:schemeClr val="bg2">
              <a:lumMod val="40000"/>
              <a:lumOff val="60000"/>
            </a:schemeClr>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1600" b="1" i="1" dirty="0" smtClean="0">
                <a:solidFill>
                  <a:schemeClr val="tx1"/>
                </a:solidFill>
                <a:latin typeface="Calibri" panose="020F0502020204030204" pitchFamily="34" charset="0"/>
              </a:rPr>
              <a:t>In ogni caso il periodo d’imposta successivo deve intendersi la seconda frazione del 2016</a:t>
            </a:r>
          </a:p>
        </p:txBody>
      </p:sp>
    </p:spTree>
    <p:extLst>
      <p:ext uri="{BB962C8B-B14F-4D97-AF65-F5344CB8AC3E}">
        <p14:creationId xmlns:p14="http://schemas.microsoft.com/office/powerpoint/2010/main" val="363431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6" grpId="0" animBg="1"/>
      <p:bldP spid="8"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44069"/>
          </a:xfrm>
        </p:spPr>
        <p:txBody>
          <a:bodyPr/>
          <a:lstStyle/>
          <a:p>
            <a:r>
              <a:rPr lang="it-IT" sz="2400" dirty="0" smtClean="0"/>
              <a:t>LA società quale sostituto d’imposta</a:t>
            </a:r>
            <a:endParaRPr lang="it-IT" sz="2400" dirty="0"/>
          </a:p>
        </p:txBody>
      </p:sp>
      <p:sp>
        <p:nvSpPr>
          <p:cNvPr id="3" name="Segnaposto contenuto 2"/>
          <p:cNvSpPr>
            <a:spLocks noGrp="1"/>
          </p:cNvSpPr>
          <p:nvPr>
            <p:ph idx="1"/>
          </p:nvPr>
        </p:nvSpPr>
        <p:spPr>
          <a:xfrm>
            <a:off x="467544" y="1025523"/>
            <a:ext cx="8229600" cy="1061474"/>
          </a:xfrm>
          <a:solidFill>
            <a:schemeClr val="accent3">
              <a:lumMod val="40000"/>
              <a:lumOff val="60000"/>
            </a:schemeClr>
          </a:solidFill>
        </p:spPr>
        <p:txBody>
          <a:bodyPr>
            <a:normAutofit fontScale="85000" lnSpcReduction="10000"/>
          </a:bodyPr>
          <a:lstStyle/>
          <a:p>
            <a:r>
              <a:rPr lang="it-IT" dirty="0" smtClean="0"/>
              <a:t>Trasformazione : Se sono presenti soci non qualificati la società semplice opera la ritenuta del 26% ?</a:t>
            </a:r>
            <a:endParaRPr lang="it-IT" dirty="0"/>
          </a:p>
        </p:txBody>
      </p:sp>
      <p:sp>
        <p:nvSpPr>
          <p:cNvPr id="4" name="Segnaposto contenuto 2"/>
          <p:cNvSpPr txBox="1">
            <a:spLocks/>
          </p:cNvSpPr>
          <p:nvPr/>
        </p:nvSpPr>
        <p:spPr bwMode="auto">
          <a:xfrm>
            <a:off x="471369" y="2489650"/>
            <a:ext cx="3308543" cy="1443406"/>
          </a:xfrm>
          <a:prstGeom prst="rect">
            <a:avLst/>
          </a:prstGeom>
          <a:solidFill>
            <a:schemeClr val="accent6">
              <a:lumMod val="40000"/>
              <a:lumOff val="6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it-IT" sz="1600" kern="0" dirty="0" smtClean="0"/>
              <a:t>DRE Piemonte Video del 18.5.2006 &gt;</a:t>
            </a:r>
          </a:p>
          <a:p>
            <a:pPr marL="0" indent="0">
              <a:buNone/>
            </a:pPr>
            <a:r>
              <a:rPr lang="it-IT" sz="1600" kern="0" dirty="0" smtClean="0"/>
              <a:t>Non opera alcuna ritenuta, socio diventa qualificato </a:t>
            </a:r>
            <a:endParaRPr lang="it-IT" sz="1600" kern="0" dirty="0"/>
          </a:p>
        </p:txBody>
      </p:sp>
      <p:sp>
        <p:nvSpPr>
          <p:cNvPr id="7" name="Segnaposto contenuto 2"/>
          <p:cNvSpPr txBox="1">
            <a:spLocks/>
          </p:cNvSpPr>
          <p:nvPr/>
        </p:nvSpPr>
        <p:spPr bwMode="auto">
          <a:xfrm>
            <a:off x="4647833" y="2492896"/>
            <a:ext cx="3308543" cy="1440160"/>
          </a:xfrm>
          <a:prstGeom prst="rect">
            <a:avLst/>
          </a:prstGeom>
          <a:solidFill>
            <a:schemeClr val="accent6">
              <a:lumMod val="40000"/>
              <a:lumOff val="6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it-IT" sz="1600" kern="0" dirty="0" smtClean="0"/>
              <a:t>Tesi Preferibile : società opera </a:t>
            </a:r>
            <a:r>
              <a:rPr lang="it-IT" sz="1600" kern="0" dirty="0" err="1" smtClean="0"/>
              <a:t>cmq</a:t>
            </a:r>
            <a:r>
              <a:rPr lang="it-IT" sz="1600" kern="0" dirty="0" smtClean="0"/>
              <a:t> la ritenuta e la versa entro il 16 gennaio 2017 </a:t>
            </a:r>
            <a:endParaRPr lang="it-IT" sz="1600" kern="0" dirty="0"/>
          </a:p>
        </p:txBody>
      </p:sp>
      <p:sp>
        <p:nvSpPr>
          <p:cNvPr id="8" name="Segnaposto contenuto 2"/>
          <p:cNvSpPr txBox="1">
            <a:spLocks/>
          </p:cNvSpPr>
          <p:nvPr/>
        </p:nvSpPr>
        <p:spPr>
          <a:xfrm>
            <a:off x="467544" y="4527766"/>
            <a:ext cx="8229600" cy="1061474"/>
          </a:xfrm>
          <a:prstGeom prst="rect">
            <a:avLst/>
          </a:prstGeom>
          <a:solidFill>
            <a:schemeClr val="accent3">
              <a:lumMod val="60000"/>
              <a:lumOff val="40000"/>
            </a:schemeClr>
          </a:solidFill>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it-IT" dirty="0" smtClean="0"/>
              <a:t>Assegnazione : art. 27 c.2 DPR 600/73  socio non qualificato versa alla società importo ritenuta ( calcolato su imponibile « ridotto» ), società versa entro il 16 ottobre 2016</a:t>
            </a:r>
            <a:endParaRPr lang="it-IT" dirty="0"/>
          </a:p>
        </p:txBody>
      </p:sp>
      <p:cxnSp>
        <p:nvCxnSpPr>
          <p:cNvPr id="10" name="Connettore 2 9"/>
          <p:cNvCxnSpPr/>
          <p:nvPr/>
        </p:nvCxnSpPr>
        <p:spPr>
          <a:xfrm flipH="1">
            <a:off x="2771800" y="2132856"/>
            <a:ext cx="1296144"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4067944" y="2132856"/>
            <a:ext cx="144016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155534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227138"/>
            <a:ext cx="9144000" cy="546100"/>
          </a:xfrm>
        </p:spPr>
        <p:txBody>
          <a:bodyPr/>
          <a:lstStyle/>
          <a:p>
            <a:r>
              <a:rPr lang="it-IT" altLang="it-IT" sz="2400" b="1" dirty="0" smtClean="0">
                <a:latin typeface="Calibri" panose="020F0502020204030204" pitchFamily="34" charset="0"/>
              </a:rPr>
              <a:t>TRASFORMAZIONE AGEVOLATA E DIFFERENZE  CON ASSEGNAZIONE</a:t>
            </a:r>
          </a:p>
        </p:txBody>
      </p:sp>
      <p:sp>
        <p:nvSpPr>
          <p:cNvPr id="9" name="Rettangolo 8"/>
          <p:cNvSpPr/>
          <p:nvPr/>
        </p:nvSpPr>
        <p:spPr>
          <a:xfrm>
            <a:off x="658906" y="1963278"/>
            <a:ext cx="7853082" cy="3751722"/>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342900" indent="-342900" algn="ctr" fontAlgn="base">
              <a:spcBef>
                <a:spcPct val="0"/>
              </a:spcBef>
              <a:spcAft>
                <a:spcPct val="0"/>
              </a:spcAft>
              <a:buFontTx/>
              <a:buChar char="-"/>
              <a:defRPr/>
            </a:pPr>
            <a:r>
              <a:rPr lang="it-IT" sz="2400" b="1" dirty="0" smtClean="0">
                <a:solidFill>
                  <a:srgbClr val="000000"/>
                </a:solidFill>
                <a:latin typeface="Calibri" panose="020F0502020204030204" pitchFamily="34" charset="0"/>
              </a:rPr>
              <a:t>Non essendovi trasferimento non vi è imposta d’atto, se non nel caso di immobili costruiti da non più di 5 anni </a:t>
            </a:r>
          </a:p>
          <a:p>
            <a:pPr algn="ctr" fontAlgn="base">
              <a:spcBef>
                <a:spcPct val="0"/>
              </a:spcBef>
              <a:spcAft>
                <a:spcPct val="0"/>
              </a:spcAft>
              <a:defRPr/>
            </a:pPr>
            <a:r>
              <a:rPr lang="it-IT" sz="2400" b="1" dirty="0" smtClean="0">
                <a:solidFill>
                  <a:srgbClr val="000000"/>
                </a:solidFill>
                <a:latin typeface="Calibri" panose="020F0502020204030204" pitchFamily="34" charset="0"/>
              </a:rPr>
              <a:t>( IVA) </a:t>
            </a:r>
          </a:p>
          <a:p>
            <a:pPr marL="342900" indent="-342900" algn="ctr" fontAlgn="base">
              <a:spcBef>
                <a:spcPct val="0"/>
              </a:spcBef>
              <a:spcAft>
                <a:spcPct val="0"/>
              </a:spcAft>
              <a:buFontTx/>
              <a:buChar char="-"/>
              <a:defRPr/>
            </a:pPr>
            <a:r>
              <a:rPr lang="it-IT" sz="2400" b="1" dirty="0" smtClean="0">
                <a:solidFill>
                  <a:srgbClr val="000000"/>
                </a:solidFill>
                <a:latin typeface="Calibri" panose="020F0502020204030204" pitchFamily="34" charset="0"/>
              </a:rPr>
              <a:t>Il valore fiscalmente riconosciuto delle partecipazioni viene aumentato dell’ammontare su cui è stata versata imposta sostitutiva ( compreso il valore su cui è pagata imposta sostitutiva per riserve in sospensione d’imposta </a:t>
            </a:r>
            <a:r>
              <a:rPr lang="it-IT" sz="2400" b="1" dirty="0" err="1" smtClean="0">
                <a:solidFill>
                  <a:srgbClr val="000000"/>
                </a:solidFill>
                <a:latin typeface="Calibri" panose="020F0502020204030204" pitchFamily="34" charset="0"/>
              </a:rPr>
              <a:t>Cfr</a:t>
            </a:r>
            <a:r>
              <a:rPr lang="it-IT" sz="2400" b="1" dirty="0" smtClean="0">
                <a:solidFill>
                  <a:srgbClr val="000000"/>
                </a:solidFill>
                <a:latin typeface="Calibri" panose="020F0502020204030204" pitchFamily="34" charset="0"/>
              </a:rPr>
              <a:t> </a:t>
            </a:r>
            <a:r>
              <a:rPr lang="it-IT" sz="2400" b="1" dirty="0" err="1" smtClean="0">
                <a:solidFill>
                  <a:srgbClr val="000000"/>
                </a:solidFill>
                <a:latin typeface="Calibri" panose="020F0502020204030204" pitchFamily="34" charset="0"/>
              </a:rPr>
              <a:t>circ</a:t>
            </a:r>
            <a:r>
              <a:rPr lang="it-IT" sz="2400" b="1" dirty="0" smtClean="0">
                <a:solidFill>
                  <a:srgbClr val="000000"/>
                </a:solidFill>
                <a:latin typeface="Calibri" panose="020F0502020204030204" pitchFamily="34" charset="0"/>
              </a:rPr>
              <a:t> 25/2007)</a:t>
            </a:r>
          </a:p>
          <a:p>
            <a:pPr marL="342900" indent="-342900" algn="ctr" fontAlgn="base">
              <a:spcBef>
                <a:spcPct val="0"/>
              </a:spcBef>
              <a:spcAft>
                <a:spcPct val="0"/>
              </a:spcAft>
              <a:buFontTx/>
              <a:buChar char="-"/>
              <a:defRPr/>
            </a:pPr>
            <a:r>
              <a:rPr lang="it-IT" sz="2400" b="1" dirty="0" smtClean="0">
                <a:solidFill>
                  <a:srgbClr val="000000"/>
                </a:solidFill>
                <a:latin typeface="Calibri" panose="020F0502020204030204" pitchFamily="34" charset="0"/>
              </a:rPr>
              <a:t>L’immobile eredita il periodo di detenzione dalla società</a:t>
            </a:r>
            <a:endParaRPr lang="it-IT" sz="24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98971672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a:xfrm>
            <a:off x="0" y="1227138"/>
            <a:ext cx="9144000" cy="546100"/>
          </a:xfrm>
        </p:spPr>
        <p:txBody>
          <a:bodyPr/>
          <a:lstStyle/>
          <a:p>
            <a:r>
              <a:rPr lang="it-IT" altLang="it-IT" sz="2400" b="1" dirty="0" smtClean="0">
                <a:latin typeface="Calibri" panose="020F0502020204030204" pitchFamily="34" charset="0"/>
              </a:rPr>
              <a:t>TRASFORMAZIONE AGEVOLATA E DIFFERENZE  CON ASSEGNAZIONE</a:t>
            </a:r>
          </a:p>
        </p:txBody>
      </p:sp>
      <p:sp>
        <p:nvSpPr>
          <p:cNvPr id="4" name="Rettangolo 3"/>
          <p:cNvSpPr/>
          <p:nvPr/>
        </p:nvSpPr>
        <p:spPr>
          <a:xfrm>
            <a:off x="658906" y="1963278"/>
            <a:ext cx="7853082" cy="1609738"/>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342900" indent="-342900" algn="ctr" fontAlgn="base">
              <a:spcBef>
                <a:spcPct val="0"/>
              </a:spcBef>
              <a:spcAft>
                <a:spcPct val="0"/>
              </a:spcAft>
              <a:buFontTx/>
              <a:buChar char="-"/>
              <a:defRPr/>
            </a:pPr>
            <a:r>
              <a:rPr lang="it-IT" sz="2400" b="1" dirty="0" smtClean="0">
                <a:solidFill>
                  <a:srgbClr val="000000"/>
                </a:solidFill>
                <a:latin typeface="Calibri" panose="020F0502020204030204" pitchFamily="34" charset="0"/>
              </a:rPr>
              <a:t>Eventuali minusvalenze derivanti da valore catastale inferiore a quello contabile ? </a:t>
            </a:r>
            <a:endParaRPr lang="it-IT" sz="2400" b="1" dirty="0">
              <a:solidFill>
                <a:srgbClr val="000000"/>
              </a:solidFill>
              <a:latin typeface="Calibri" panose="020F0502020204030204" pitchFamily="34" charset="0"/>
            </a:endParaRPr>
          </a:p>
        </p:txBody>
      </p:sp>
      <p:sp>
        <p:nvSpPr>
          <p:cNvPr id="2" name="Freccia in giù 1"/>
          <p:cNvSpPr/>
          <p:nvPr/>
        </p:nvSpPr>
        <p:spPr>
          <a:xfrm>
            <a:off x="4211960" y="3861048"/>
            <a:ext cx="93610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683568" y="4555566"/>
            <a:ext cx="7853082" cy="1609738"/>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marL="342900" indent="-342900" algn="ctr" fontAlgn="base">
              <a:spcBef>
                <a:spcPct val="0"/>
              </a:spcBef>
              <a:spcAft>
                <a:spcPct val="0"/>
              </a:spcAft>
              <a:buFontTx/>
              <a:buChar char="-"/>
              <a:defRPr/>
            </a:pPr>
            <a:r>
              <a:rPr lang="it-IT" sz="2400" b="1" dirty="0" smtClean="0">
                <a:solidFill>
                  <a:srgbClr val="000000"/>
                </a:solidFill>
                <a:latin typeface="Calibri" panose="020F0502020204030204" pitchFamily="34" charset="0"/>
              </a:rPr>
              <a:t>Trattandosi di minusvalenze derivante da destinazione di beni a finalità estranee a regime d’impresa, devono ritenersi indeducibili</a:t>
            </a:r>
            <a:endParaRPr lang="it-IT" sz="24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591672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smtClean="0"/>
              <a:t>Chi decide la trasformazione</a:t>
            </a:r>
            <a:endParaRPr lang="it-IT" sz="4000" dirty="0"/>
          </a:p>
        </p:txBody>
      </p:sp>
      <p:sp>
        <p:nvSpPr>
          <p:cNvPr id="3" name="Segnaposto contenuto 2"/>
          <p:cNvSpPr>
            <a:spLocks noGrp="1"/>
          </p:cNvSpPr>
          <p:nvPr>
            <p:ph idx="1"/>
          </p:nvPr>
        </p:nvSpPr>
        <p:spPr>
          <a:xfrm>
            <a:off x="457200" y="1600200"/>
            <a:ext cx="2170584" cy="4525963"/>
          </a:xfrm>
          <a:solidFill>
            <a:schemeClr val="accent3">
              <a:lumMod val="40000"/>
              <a:lumOff val="60000"/>
            </a:schemeClr>
          </a:solidFill>
        </p:spPr>
        <p:txBody>
          <a:bodyPr>
            <a:normAutofit/>
          </a:bodyPr>
          <a:lstStyle/>
          <a:p>
            <a:r>
              <a:rPr lang="it-IT" sz="1800" dirty="0" smtClean="0"/>
              <a:t>Decisione a maggioranza ex art. 2500 ter C.C. ( come sembra emergere dalla Studio Notariato n. 92/2016) o all’unanimità ( Massima Notariato Triveneto K.A.18) ? </a:t>
            </a:r>
            <a:endParaRPr lang="it-IT" sz="1800" dirty="0"/>
          </a:p>
        </p:txBody>
      </p:sp>
      <p:sp>
        <p:nvSpPr>
          <p:cNvPr id="4" name="Rettangolo 3"/>
          <p:cNvSpPr/>
          <p:nvPr/>
        </p:nvSpPr>
        <p:spPr>
          <a:xfrm>
            <a:off x="424224" y="1194796"/>
            <a:ext cx="2952328" cy="28803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Società di persone</a:t>
            </a:r>
            <a:endParaRPr lang="it-IT" dirty="0">
              <a:solidFill>
                <a:schemeClr val="tx1"/>
              </a:solidFill>
            </a:endParaRPr>
          </a:p>
        </p:txBody>
      </p:sp>
      <p:sp>
        <p:nvSpPr>
          <p:cNvPr id="5" name="Rettangolo 4"/>
          <p:cNvSpPr/>
          <p:nvPr/>
        </p:nvSpPr>
        <p:spPr>
          <a:xfrm>
            <a:off x="5292080" y="1196752"/>
            <a:ext cx="2952328" cy="28803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Società di capitali</a:t>
            </a:r>
            <a:endParaRPr lang="it-IT" dirty="0">
              <a:solidFill>
                <a:schemeClr val="tx1"/>
              </a:solidFill>
            </a:endParaRPr>
          </a:p>
        </p:txBody>
      </p:sp>
      <p:sp>
        <p:nvSpPr>
          <p:cNvPr id="6" name="Segnaposto contenuto 2"/>
          <p:cNvSpPr txBox="1">
            <a:spLocks/>
          </p:cNvSpPr>
          <p:nvPr/>
        </p:nvSpPr>
        <p:spPr>
          <a:xfrm>
            <a:off x="5857800" y="1567333"/>
            <a:ext cx="2170584" cy="4525963"/>
          </a:xfrm>
          <a:prstGeom prst="rect">
            <a:avLst/>
          </a:prstGeom>
          <a:solidFill>
            <a:schemeClr val="accent3">
              <a:lumMod val="40000"/>
              <a:lumOff val="6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it-IT" sz="1400" dirty="0" smtClean="0"/>
              <a:t>Decisione a maggioranza  ex art. 2500 </a:t>
            </a:r>
            <a:r>
              <a:rPr lang="it-IT" sz="1400" dirty="0" err="1" smtClean="0"/>
              <a:t>sexies</a:t>
            </a:r>
            <a:r>
              <a:rPr lang="it-IT" sz="1400" dirty="0" smtClean="0"/>
              <a:t> C.C. con obbligo di consenso per soci che assumono responsabilità illimitata</a:t>
            </a:r>
          </a:p>
          <a:p>
            <a:r>
              <a:rPr lang="it-IT" sz="1400" dirty="0" smtClean="0"/>
              <a:t>Nella società semplice il socio che non amministra può non assumere responsabilità illimitata se il patto di esclusione  è inserito nello statuto e portato a conoscenza dei terzi ( 2267 </a:t>
            </a:r>
            <a:r>
              <a:rPr lang="it-IT" sz="1400" smtClean="0"/>
              <a:t>C.C.) </a:t>
            </a:r>
            <a:endParaRPr lang="it-IT" sz="1400" dirty="0"/>
          </a:p>
        </p:txBody>
      </p:sp>
    </p:spTree>
    <p:extLst>
      <p:ext uri="{BB962C8B-B14F-4D97-AF65-F5344CB8AC3E}">
        <p14:creationId xmlns:p14="http://schemas.microsoft.com/office/powerpoint/2010/main" val="1732416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idx="4294967295"/>
          </p:nvPr>
        </p:nvSpPr>
        <p:spPr>
          <a:xfrm>
            <a:off x="0" y="1227138"/>
            <a:ext cx="9144000" cy="546100"/>
          </a:xfrm>
        </p:spPr>
        <p:txBody>
          <a:bodyPr>
            <a:normAutofit fontScale="90000"/>
          </a:bodyPr>
          <a:lstStyle/>
          <a:p>
            <a:r>
              <a:rPr lang="it-IT" altLang="it-IT" sz="3200" b="1" dirty="0" smtClean="0">
                <a:latin typeface="Calibri" panose="020F0502020204030204" pitchFamily="34" charset="0"/>
              </a:rPr>
              <a:t>Rappresentazione contabile</a:t>
            </a:r>
          </a:p>
        </p:txBody>
      </p:sp>
      <p:sp>
        <p:nvSpPr>
          <p:cNvPr id="5" name="Rettangolo 4"/>
          <p:cNvSpPr/>
          <p:nvPr/>
        </p:nvSpPr>
        <p:spPr>
          <a:xfrm>
            <a:off x="646386" y="1876097"/>
            <a:ext cx="8056180" cy="977462"/>
          </a:xfrm>
          <a:prstGeom prst="rect">
            <a:avLst/>
          </a:prstGeom>
          <a:solidFill>
            <a:schemeClr val="bg1">
              <a:lumMod val="85000"/>
            </a:schemeClr>
          </a:solidFill>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1900" dirty="0" smtClean="0">
                <a:solidFill>
                  <a:srgbClr val="000000"/>
                </a:solidFill>
                <a:latin typeface="Calibri" panose="020F0502020204030204" pitchFamily="34" charset="0"/>
              </a:rPr>
              <a:t>Immobile valore libro = 1000, valore catastale = 1500, riduzione riserve di utile = 1000</a:t>
            </a:r>
            <a:endParaRPr lang="it-IT" sz="1900" dirty="0">
              <a:solidFill>
                <a:srgbClr val="000000"/>
              </a:solidFill>
              <a:latin typeface="Calibri" panose="020F0502020204030204" pitchFamily="34" charset="0"/>
            </a:endParaRPr>
          </a:p>
        </p:txBody>
      </p:sp>
      <p:sp>
        <p:nvSpPr>
          <p:cNvPr id="9" name="Rettangolo 8"/>
          <p:cNvSpPr/>
          <p:nvPr/>
        </p:nvSpPr>
        <p:spPr>
          <a:xfrm>
            <a:off x="1457496" y="3026979"/>
            <a:ext cx="2704600" cy="1162249"/>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smtClean="0">
                <a:solidFill>
                  <a:srgbClr val="000000"/>
                </a:solidFill>
                <a:latin typeface="Calibri" panose="020F0502020204030204" pitchFamily="34" charset="0"/>
              </a:rPr>
              <a:t>1. Assegnazione</a:t>
            </a:r>
            <a:endParaRPr lang="it-IT" sz="2000" b="1" dirty="0">
              <a:solidFill>
                <a:srgbClr val="000000"/>
              </a:solidFill>
              <a:latin typeface="Calibri" panose="020F0502020204030204" pitchFamily="34" charset="0"/>
            </a:endParaRPr>
          </a:p>
        </p:txBody>
      </p:sp>
      <p:sp>
        <p:nvSpPr>
          <p:cNvPr id="12" name="Rettangolo 11"/>
          <p:cNvSpPr/>
          <p:nvPr/>
        </p:nvSpPr>
        <p:spPr>
          <a:xfrm>
            <a:off x="5039833" y="3011214"/>
            <a:ext cx="2881424" cy="1189716"/>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smtClean="0">
                <a:solidFill>
                  <a:srgbClr val="000000"/>
                </a:solidFill>
                <a:latin typeface="Calibri" panose="020F0502020204030204" pitchFamily="34" charset="0"/>
              </a:rPr>
              <a:t>2. cessione</a:t>
            </a:r>
            <a:endParaRPr lang="it-IT" sz="2000" b="1" dirty="0">
              <a:solidFill>
                <a:srgbClr val="000000"/>
              </a:solidFill>
              <a:latin typeface="Calibri" panose="020F0502020204030204" pitchFamily="34" charset="0"/>
            </a:endParaRPr>
          </a:p>
        </p:txBody>
      </p:sp>
      <p:sp>
        <p:nvSpPr>
          <p:cNvPr id="11" name="Rettangolo 10"/>
          <p:cNvSpPr/>
          <p:nvPr/>
        </p:nvSpPr>
        <p:spPr>
          <a:xfrm>
            <a:off x="1446028" y="4350183"/>
            <a:ext cx="2711302" cy="1667845"/>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dirty="0" smtClean="0">
                <a:solidFill>
                  <a:srgbClr val="000000"/>
                </a:solidFill>
                <a:latin typeface="Calibri" panose="020F0502020204030204" pitchFamily="34" charset="0"/>
              </a:rPr>
              <a:t>DARE </a:t>
            </a:r>
          </a:p>
          <a:p>
            <a:pPr algn="ctr" fontAlgn="base">
              <a:spcBef>
                <a:spcPct val="0"/>
              </a:spcBef>
              <a:spcAft>
                <a:spcPct val="0"/>
              </a:spcAft>
              <a:defRPr/>
            </a:pPr>
            <a:r>
              <a:rPr lang="it-IT" sz="2000" dirty="0" smtClean="0">
                <a:solidFill>
                  <a:srgbClr val="000000"/>
                </a:solidFill>
                <a:latin typeface="Calibri" panose="020F0502020204030204" pitchFamily="34" charset="0"/>
              </a:rPr>
              <a:t>Riserve 1000</a:t>
            </a:r>
          </a:p>
          <a:p>
            <a:pPr algn="ctr" fontAlgn="base">
              <a:spcBef>
                <a:spcPct val="0"/>
              </a:spcBef>
              <a:spcAft>
                <a:spcPct val="0"/>
              </a:spcAft>
              <a:defRPr/>
            </a:pPr>
            <a:r>
              <a:rPr lang="it-IT" sz="2000" dirty="0" smtClean="0">
                <a:solidFill>
                  <a:srgbClr val="000000"/>
                </a:solidFill>
                <a:latin typeface="Calibri" panose="020F0502020204030204" pitchFamily="34" charset="0"/>
              </a:rPr>
              <a:t>AVERE</a:t>
            </a:r>
          </a:p>
          <a:p>
            <a:pPr algn="ctr" fontAlgn="base">
              <a:spcBef>
                <a:spcPct val="0"/>
              </a:spcBef>
              <a:spcAft>
                <a:spcPct val="0"/>
              </a:spcAft>
              <a:defRPr/>
            </a:pPr>
            <a:r>
              <a:rPr lang="it-IT" sz="2000" dirty="0" smtClean="0">
                <a:solidFill>
                  <a:srgbClr val="000000"/>
                </a:solidFill>
                <a:latin typeface="Calibri" panose="020F0502020204030204" pitchFamily="34" charset="0"/>
              </a:rPr>
              <a:t>Immobili 1000</a:t>
            </a:r>
            <a:endParaRPr lang="it-IT" sz="2000" dirty="0">
              <a:solidFill>
                <a:srgbClr val="000000"/>
              </a:solidFill>
              <a:latin typeface="Calibri" panose="020F0502020204030204" pitchFamily="34" charset="0"/>
            </a:endParaRPr>
          </a:p>
        </p:txBody>
      </p:sp>
      <p:sp>
        <p:nvSpPr>
          <p:cNvPr id="14" name="Rettangolo 13"/>
          <p:cNvSpPr/>
          <p:nvPr/>
        </p:nvSpPr>
        <p:spPr>
          <a:xfrm>
            <a:off x="5044966" y="4335517"/>
            <a:ext cx="2879834" cy="1686911"/>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dirty="0" smtClean="0">
                <a:solidFill>
                  <a:srgbClr val="000000"/>
                </a:solidFill>
                <a:latin typeface="Calibri" panose="020F0502020204030204" pitchFamily="34" charset="0"/>
              </a:rPr>
              <a:t>DARE </a:t>
            </a:r>
          </a:p>
          <a:p>
            <a:pPr algn="ctr" fontAlgn="base">
              <a:spcBef>
                <a:spcPct val="0"/>
              </a:spcBef>
              <a:spcAft>
                <a:spcPct val="0"/>
              </a:spcAft>
              <a:defRPr/>
            </a:pPr>
            <a:r>
              <a:rPr lang="it-IT" sz="2000" dirty="0" smtClean="0">
                <a:solidFill>
                  <a:srgbClr val="000000"/>
                </a:solidFill>
                <a:latin typeface="Calibri" panose="020F0502020204030204" pitchFamily="34" charset="0"/>
              </a:rPr>
              <a:t>credito vs socio 1500</a:t>
            </a:r>
          </a:p>
          <a:p>
            <a:pPr algn="ctr" fontAlgn="base">
              <a:spcBef>
                <a:spcPct val="0"/>
              </a:spcBef>
              <a:spcAft>
                <a:spcPct val="0"/>
              </a:spcAft>
              <a:defRPr/>
            </a:pPr>
            <a:r>
              <a:rPr lang="it-IT" sz="2000" dirty="0" smtClean="0">
                <a:solidFill>
                  <a:srgbClr val="000000"/>
                </a:solidFill>
                <a:latin typeface="Calibri" panose="020F0502020204030204" pitchFamily="34" charset="0"/>
              </a:rPr>
              <a:t>AVERE</a:t>
            </a:r>
          </a:p>
          <a:p>
            <a:pPr algn="ctr" fontAlgn="base">
              <a:spcBef>
                <a:spcPct val="0"/>
              </a:spcBef>
              <a:spcAft>
                <a:spcPct val="0"/>
              </a:spcAft>
              <a:defRPr/>
            </a:pPr>
            <a:r>
              <a:rPr lang="it-IT" sz="2000" dirty="0" smtClean="0">
                <a:solidFill>
                  <a:srgbClr val="000000"/>
                </a:solidFill>
                <a:latin typeface="Calibri" panose="020F0502020204030204" pitchFamily="34" charset="0"/>
              </a:rPr>
              <a:t>Immobile 1000</a:t>
            </a:r>
          </a:p>
          <a:p>
            <a:pPr algn="ctr" fontAlgn="base">
              <a:spcBef>
                <a:spcPct val="0"/>
              </a:spcBef>
              <a:spcAft>
                <a:spcPct val="0"/>
              </a:spcAft>
              <a:defRPr/>
            </a:pPr>
            <a:r>
              <a:rPr lang="it-IT" sz="2000" dirty="0" smtClean="0">
                <a:solidFill>
                  <a:srgbClr val="000000"/>
                </a:solidFill>
                <a:latin typeface="Calibri" panose="020F0502020204030204" pitchFamily="34" charset="0"/>
              </a:rPr>
              <a:t>Plusvalenza 500</a:t>
            </a:r>
            <a:endParaRPr lang="it-IT" sz="2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796375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idx="4294967295"/>
          </p:nvPr>
        </p:nvSpPr>
        <p:spPr>
          <a:xfrm>
            <a:off x="0" y="1227138"/>
            <a:ext cx="9144000" cy="546100"/>
          </a:xfrm>
        </p:spPr>
        <p:txBody>
          <a:bodyPr>
            <a:normAutofit fontScale="90000"/>
          </a:bodyPr>
          <a:lstStyle/>
          <a:p>
            <a:r>
              <a:rPr lang="it-IT" altLang="it-IT" sz="3200" b="1" dirty="0" smtClean="0">
                <a:latin typeface="Calibri" panose="020F0502020204030204" pitchFamily="34" charset="0"/>
              </a:rPr>
              <a:t>Rappresentazione contabile ( tesi dottrina)</a:t>
            </a:r>
          </a:p>
        </p:txBody>
      </p:sp>
      <p:sp>
        <p:nvSpPr>
          <p:cNvPr id="5" name="Rettangolo 4"/>
          <p:cNvSpPr/>
          <p:nvPr/>
        </p:nvSpPr>
        <p:spPr>
          <a:xfrm>
            <a:off x="646386" y="1876097"/>
            <a:ext cx="8056180" cy="977462"/>
          </a:xfrm>
          <a:prstGeom prst="rect">
            <a:avLst/>
          </a:prstGeom>
          <a:solidFill>
            <a:schemeClr val="bg1">
              <a:lumMod val="85000"/>
            </a:schemeClr>
          </a:solidFill>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1900" dirty="0" smtClean="0">
                <a:solidFill>
                  <a:srgbClr val="000000"/>
                </a:solidFill>
                <a:latin typeface="Calibri" panose="020F0502020204030204" pitchFamily="34" charset="0"/>
              </a:rPr>
              <a:t>Immobile valore libro = 1000, valore catastale = 1500, Capitale iniziale 4000</a:t>
            </a:r>
            <a:endParaRPr lang="it-IT" sz="1900" dirty="0">
              <a:solidFill>
                <a:srgbClr val="000000"/>
              </a:solidFill>
              <a:latin typeface="Calibri" panose="020F0502020204030204" pitchFamily="34" charset="0"/>
            </a:endParaRPr>
          </a:p>
        </p:txBody>
      </p:sp>
      <p:sp>
        <p:nvSpPr>
          <p:cNvPr id="9" name="Rettangolo 8"/>
          <p:cNvSpPr/>
          <p:nvPr/>
        </p:nvSpPr>
        <p:spPr>
          <a:xfrm>
            <a:off x="3307872" y="2973189"/>
            <a:ext cx="2704600" cy="1162249"/>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smtClean="0">
                <a:solidFill>
                  <a:srgbClr val="000000"/>
                </a:solidFill>
                <a:latin typeface="Calibri" panose="020F0502020204030204" pitchFamily="34" charset="0"/>
              </a:rPr>
              <a:t>1. Assegnazione</a:t>
            </a:r>
            <a:endParaRPr lang="it-IT" sz="2000" b="1" dirty="0">
              <a:solidFill>
                <a:srgbClr val="000000"/>
              </a:solidFill>
              <a:latin typeface="Calibri" panose="020F0502020204030204" pitchFamily="34" charset="0"/>
            </a:endParaRPr>
          </a:p>
        </p:txBody>
      </p:sp>
      <p:sp>
        <p:nvSpPr>
          <p:cNvPr id="11" name="Rettangolo 10"/>
          <p:cNvSpPr/>
          <p:nvPr/>
        </p:nvSpPr>
        <p:spPr>
          <a:xfrm>
            <a:off x="1446028" y="4328667"/>
            <a:ext cx="6353266" cy="1667845"/>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dirty="0" smtClean="0">
                <a:solidFill>
                  <a:srgbClr val="000000"/>
                </a:solidFill>
                <a:latin typeface="Calibri" panose="020F0502020204030204" pitchFamily="34" charset="0"/>
              </a:rPr>
              <a:t>DARE </a:t>
            </a:r>
          </a:p>
          <a:p>
            <a:pPr algn="ctr" fontAlgn="base">
              <a:spcBef>
                <a:spcPct val="0"/>
              </a:spcBef>
              <a:spcAft>
                <a:spcPct val="0"/>
              </a:spcAft>
              <a:defRPr/>
            </a:pPr>
            <a:r>
              <a:rPr lang="it-IT" sz="2000" dirty="0" smtClean="0">
                <a:solidFill>
                  <a:srgbClr val="000000"/>
                </a:solidFill>
                <a:latin typeface="Calibri" panose="020F0502020204030204" pitchFamily="34" charset="0"/>
              </a:rPr>
              <a:t>Capitale sociale 1500 </a:t>
            </a:r>
          </a:p>
          <a:p>
            <a:pPr algn="ctr" fontAlgn="base">
              <a:spcBef>
                <a:spcPct val="0"/>
              </a:spcBef>
              <a:spcAft>
                <a:spcPct val="0"/>
              </a:spcAft>
              <a:defRPr/>
            </a:pPr>
            <a:r>
              <a:rPr lang="it-IT" sz="2000" dirty="0" smtClean="0">
                <a:solidFill>
                  <a:srgbClr val="000000"/>
                </a:solidFill>
                <a:latin typeface="Calibri" panose="020F0502020204030204" pitchFamily="34" charset="0"/>
              </a:rPr>
              <a:t>AVERE</a:t>
            </a:r>
          </a:p>
          <a:p>
            <a:pPr algn="ctr" fontAlgn="base">
              <a:spcBef>
                <a:spcPct val="0"/>
              </a:spcBef>
              <a:spcAft>
                <a:spcPct val="0"/>
              </a:spcAft>
              <a:defRPr/>
            </a:pPr>
            <a:r>
              <a:rPr lang="it-IT" sz="2000" dirty="0" smtClean="0">
                <a:solidFill>
                  <a:srgbClr val="000000"/>
                </a:solidFill>
                <a:latin typeface="Calibri" panose="020F0502020204030204" pitchFamily="34" charset="0"/>
              </a:rPr>
              <a:t>Immobili 1000</a:t>
            </a:r>
          </a:p>
          <a:p>
            <a:pPr algn="ctr" fontAlgn="base">
              <a:spcBef>
                <a:spcPct val="0"/>
              </a:spcBef>
              <a:spcAft>
                <a:spcPct val="0"/>
              </a:spcAft>
              <a:defRPr/>
            </a:pPr>
            <a:r>
              <a:rPr lang="it-IT" sz="2000" dirty="0" smtClean="0">
                <a:solidFill>
                  <a:srgbClr val="000000"/>
                </a:solidFill>
                <a:latin typeface="Calibri" panose="020F0502020204030204" pitchFamily="34" charset="0"/>
              </a:rPr>
              <a:t>Riserva liberamente distribuibile 500</a:t>
            </a:r>
            <a:endParaRPr lang="it-IT" sz="2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272249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idx="4294967295"/>
          </p:nvPr>
        </p:nvSpPr>
        <p:spPr>
          <a:xfrm>
            <a:off x="107504" y="188640"/>
            <a:ext cx="9036496" cy="1296566"/>
          </a:xfrm>
        </p:spPr>
        <p:txBody>
          <a:bodyPr>
            <a:normAutofit/>
          </a:bodyPr>
          <a:lstStyle/>
          <a:p>
            <a:r>
              <a:rPr lang="it-IT" altLang="it-IT" sz="3200" b="1" dirty="0" smtClean="0">
                <a:latin typeface="Calibri" panose="020F0502020204030204" pitchFamily="34" charset="0"/>
              </a:rPr>
              <a:t>Rappresentazione contabile ( tesi  Documento CNDCEC del 14 marzo 2016/ </a:t>
            </a:r>
            <a:r>
              <a:rPr lang="it-IT" altLang="it-IT" sz="3200" b="1" dirty="0" err="1" smtClean="0">
                <a:latin typeface="Calibri" panose="020F0502020204030204" pitchFamily="34" charset="0"/>
              </a:rPr>
              <a:t>Ifric</a:t>
            </a:r>
            <a:r>
              <a:rPr lang="it-IT" altLang="it-IT" sz="3200" b="1" dirty="0" smtClean="0">
                <a:latin typeface="Calibri" panose="020F0502020204030204" pitchFamily="34" charset="0"/>
              </a:rPr>
              <a:t> 17)</a:t>
            </a:r>
          </a:p>
        </p:txBody>
      </p:sp>
      <p:sp>
        <p:nvSpPr>
          <p:cNvPr id="5" name="Rettangolo 4"/>
          <p:cNvSpPr/>
          <p:nvPr/>
        </p:nvSpPr>
        <p:spPr>
          <a:xfrm>
            <a:off x="646386" y="1556792"/>
            <a:ext cx="8056180" cy="977462"/>
          </a:xfrm>
          <a:prstGeom prst="rect">
            <a:avLst/>
          </a:prstGeom>
          <a:solidFill>
            <a:schemeClr val="bg1">
              <a:lumMod val="85000"/>
            </a:schemeClr>
          </a:solidFill>
          <a:ln/>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anchor="ctr"/>
          <a:lstStyle/>
          <a:p>
            <a:pPr algn="ctr" fontAlgn="base">
              <a:spcBef>
                <a:spcPct val="0"/>
              </a:spcBef>
              <a:spcAft>
                <a:spcPct val="0"/>
              </a:spcAft>
              <a:defRPr/>
            </a:pPr>
            <a:r>
              <a:rPr lang="it-IT" sz="1900" dirty="0" smtClean="0">
                <a:solidFill>
                  <a:srgbClr val="000000"/>
                </a:solidFill>
                <a:latin typeface="Calibri" panose="020F0502020204030204" pitchFamily="34" charset="0"/>
              </a:rPr>
              <a:t>Immobile valore libro = 1000, valore catastale = 1500, Capitale iniziale 4000</a:t>
            </a:r>
            <a:endParaRPr lang="it-IT" sz="1900" dirty="0">
              <a:solidFill>
                <a:srgbClr val="000000"/>
              </a:solidFill>
              <a:latin typeface="Calibri" panose="020F0502020204030204" pitchFamily="34" charset="0"/>
            </a:endParaRPr>
          </a:p>
        </p:txBody>
      </p:sp>
      <p:sp>
        <p:nvSpPr>
          <p:cNvPr id="11" name="Rettangolo 10"/>
          <p:cNvSpPr/>
          <p:nvPr/>
        </p:nvSpPr>
        <p:spPr>
          <a:xfrm>
            <a:off x="1446028" y="2708920"/>
            <a:ext cx="6353266" cy="1667845"/>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dirty="0" smtClean="0">
                <a:solidFill>
                  <a:srgbClr val="000000"/>
                </a:solidFill>
                <a:latin typeface="Calibri" panose="020F0502020204030204" pitchFamily="34" charset="0"/>
              </a:rPr>
              <a:t>DARE </a:t>
            </a:r>
          </a:p>
          <a:p>
            <a:pPr algn="ctr" fontAlgn="base">
              <a:spcBef>
                <a:spcPct val="0"/>
              </a:spcBef>
              <a:spcAft>
                <a:spcPct val="0"/>
              </a:spcAft>
              <a:defRPr/>
            </a:pPr>
            <a:r>
              <a:rPr lang="it-IT" sz="2000" dirty="0" smtClean="0">
                <a:solidFill>
                  <a:srgbClr val="000000"/>
                </a:solidFill>
                <a:latin typeface="Calibri" panose="020F0502020204030204" pitchFamily="34" charset="0"/>
              </a:rPr>
              <a:t>Capitale sociale 1500 </a:t>
            </a:r>
          </a:p>
          <a:p>
            <a:pPr algn="ctr" fontAlgn="base">
              <a:spcBef>
                <a:spcPct val="0"/>
              </a:spcBef>
              <a:spcAft>
                <a:spcPct val="0"/>
              </a:spcAft>
              <a:defRPr/>
            </a:pPr>
            <a:r>
              <a:rPr lang="it-IT" sz="2000" dirty="0" smtClean="0">
                <a:solidFill>
                  <a:srgbClr val="000000"/>
                </a:solidFill>
                <a:latin typeface="Calibri" panose="020F0502020204030204" pitchFamily="34" charset="0"/>
              </a:rPr>
              <a:t>AVERE</a:t>
            </a:r>
          </a:p>
          <a:p>
            <a:pPr algn="ctr" fontAlgn="base">
              <a:spcBef>
                <a:spcPct val="0"/>
              </a:spcBef>
              <a:spcAft>
                <a:spcPct val="0"/>
              </a:spcAft>
              <a:defRPr/>
            </a:pPr>
            <a:r>
              <a:rPr lang="it-IT" sz="2000" dirty="0" smtClean="0">
                <a:solidFill>
                  <a:srgbClr val="000000"/>
                </a:solidFill>
                <a:latin typeface="Calibri" panose="020F0502020204030204" pitchFamily="34" charset="0"/>
              </a:rPr>
              <a:t>Immobili 1000</a:t>
            </a:r>
          </a:p>
          <a:p>
            <a:pPr algn="ctr" fontAlgn="base">
              <a:spcBef>
                <a:spcPct val="0"/>
              </a:spcBef>
              <a:spcAft>
                <a:spcPct val="0"/>
              </a:spcAft>
              <a:defRPr/>
            </a:pPr>
            <a:r>
              <a:rPr lang="it-IT" sz="2000" dirty="0" smtClean="0">
                <a:solidFill>
                  <a:srgbClr val="000000"/>
                </a:solidFill>
                <a:latin typeface="Calibri" panose="020F0502020204030204" pitchFamily="34" charset="0"/>
              </a:rPr>
              <a:t>Plusvalenza  500</a:t>
            </a:r>
            <a:endParaRPr lang="it-IT" sz="2000" dirty="0">
              <a:solidFill>
                <a:srgbClr val="000000"/>
              </a:solidFill>
              <a:latin typeface="Calibri" panose="020F0502020204030204" pitchFamily="34" charset="0"/>
            </a:endParaRPr>
          </a:p>
        </p:txBody>
      </p:sp>
      <p:sp>
        <p:nvSpPr>
          <p:cNvPr id="2" name="Freccia in giù 1"/>
          <p:cNvSpPr/>
          <p:nvPr/>
        </p:nvSpPr>
        <p:spPr>
          <a:xfrm>
            <a:off x="3995936" y="4437112"/>
            <a:ext cx="129614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6"/>
          <p:cNvSpPr/>
          <p:nvPr/>
        </p:nvSpPr>
        <p:spPr>
          <a:xfrm>
            <a:off x="1598428" y="5085184"/>
            <a:ext cx="6353266" cy="1667845"/>
          </a:xfrm>
          <a:prstGeom prst="rect">
            <a:avLst/>
          </a:prstGeom>
          <a:solidFill>
            <a:schemeClr val="bg1">
              <a:lumMod val="95000"/>
            </a:schemeClr>
          </a:solidFill>
          <a:ln>
            <a:solidFill>
              <a:schemeClr val="bg1">
                <a:lumMod val="85000"/>
              </a:schemeClr>
            </a:solidFill>
          </a:ln>
          <a:effectLst>
            <a:outerShdw blurRad="76200" dir="13500000" sy="23000" kx="1200000" algn="br" rotWithShape="0">
              <a:prstClr val="black">
                <a:alpha val="20000"/>
              </a:prstClr>
            </a:outerShdw>
          </a:effectLst>
          <a:scene3d>
            <a:camera prst="orthographicFront">
              <a:rot lat="0" lon="0" rev="0"/>
            </a:camera>
            <a:lightRig rig="balanced" dir="t">
              <a:rot lat="0" lon="0" rev="8700000"/>
            </a:lightRig>
          </a:scene3d>
          <a:sp3d>
            <a:bevelT w="190500" h="38100"/>
          </a:sp3d>
        </p:spPr>
        <p:style>
          <a:lnRef idx="2">
            <a:schemeClr val="dk1"/>
          </a:lnRef>
          <a:fillRef idx="100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dirty="0" smtClean="0">
                <a:solidFill>
                  <a:srgbClr val="000000"/>
                </a:solidFill>
                <a:latin typeface="Calibri" panose="020F0502020204030204" pitchFamily="34" charset="0"/>
              </a:rPr>
              <a:t>PROBLEMI: </a:t>
            </a:r>
          </a:p>
          <a:p>
            <a:pPr algn="ctr" fontAlgn="base">
              <a:spcBef>
                <a:spcPct val="0"/>
              </a:spcBef>
              <a:spcAft>
                <a:spcPct val="0"/>
              </a:spcAft>
              <a:defRPr/>
            </a:pPr>
            <a:r>
              <a:rPr lang="it-IT" sz="2000" dirty="0" smtClean="0">
                <a:solidFill>
                  <a:srgbClr val="000000"/>
                </a:solidFill>
                <a:latin typeface="Calibri" panose="020F0502020204030204" pitchFamily="34" charset="0"/>
              </a:rPr>
              <a:t>1) </a:t>
            </a:r>
            <a:r>
              <a:rPr lang="it-IT" sz="1600" dirty="0" smtClean="0">
                <a:solidFill>
                  <a:srgbClr val="000000"/>
                </a:solidFill>
                <a:latin typeface="Calibri" panose="020F0502020204030204" pitchFamily="34" charset="0"/>
              </a:rPr>
              <a:t>HA SENSO ISCRIVERE UNA PLUSVALENZA SENZA NESSUN CONTATTO CON ECONOMIE TERZE ?</a:t>
            </a:r>
          </a:p>
          <a:p>
            <a:pPr algn="ctr" fontAlgn="base">
              <a:spcBef>
                <a:spcPct val="0"/>
              </a:spcBef>
              <a:spcAft>
                <a:spcPct val="0"/>
              </a:spcAft>
              <a:defRPr/>
            </a:pPr>
            <a:r>
              <a:rPr lang="it-IT" sz="1600" dirty="0" smtClean="0">
                <a:solidFill>
                  <a:srgbClr val="000000"/>
                </a:solidFill>
                <a:latin typeface="Calibri" panose="020F0502020204030204" pitchFamily="34" charset="0"/>
              </a:rPr>
              <a:t> 2) SE IL PATRIMONIO NETTO CONTABILE NON FOSSE CAPIENTE? </a:t>
            </a:r>
          </a:p>
          <a:p>
            <a:pPr algn="ctr" fontAlgn="base">
              <a:spcBef>
                <a:spcPct val="0"/>
              </a:spcBef>
              <a:spcAft>
                <a:spcPct val="0"/>
              </a:spcAft>
              <a:defRPr/>
            </a:pPr>
            <a:r>
              <a:rPr lang="it-IT" sz="1600" dirty="0" smtClean="0">
                <a:solidFill>
                  <a:srgbClr val="000000"/>
                </a:solidFill>
                <a:latin typeface="Calibri" panose="020F0502020204030204" pitchFamily="34" charset="0"/>
              </a:rPr>
              <a:t>3) RILIEVI FISCALI ( CALCOLO DEL ROL 2016, TEST DI OPERATIVITA’)</a:t>
            </a:r>
            <a:endParaRPr lang="it-IT"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668744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1591</TotalTime>
  <Words>10439</Words>
  <Application>Microsoft Office PowerPoint</Application>
  <PresentationFormat>Presentazione su schermo (4:3)</PresentationFormat>
  <Paragraphs>676</Paragraphs>
  <Slides>59</Slides>
  <Notes>37</Notes>
  <HiddenSlides>0</HiddenSlides>
  <MMClips>0</MMClips>
  <ScaleCrop>false</ScaleCrop>
  <HeadingPairs>
    <vt:vector size="4" baseType="variant">
      <vt:variant>
        <vt:lpstr>Tema</vt:lpstr>
      </vt:variant>
      <vt:variant>
        <vt:i4>1</vt:i4>
      </vt:variant>
      <vt:variant>
        <vt:lpstr>Titoli diapositive</vt:lpstr>
      </vt:variant>
      <vt:variant>
        <vt:i4>59</vt:i4>
      </vt:variant>
    </vt:vector>
  </HeadingPairs>
  <TitlesOfParts>
    <vt:vector size="60" baseType="lpstr">
      <vt:lpstr>Tema di Office</vt:lpstr>
      <vt:lpstr>1) Profili fiscali, contabili e civilistici nelle assegnazioni societarie, e nelle trasformazioni 2) Liquidazione societaria, responsabilità del liquidatore ed orientamenti del registro Imprese di Milano</vt:lpstr>
      <vt:lpstr>ASSEGNAZIONE, TRASFORMAZIONE E CESSIONE AGEVOLATA DI BENI AI SOCI</vt:lpstr>
      <vt:lpstr>Definizione di assegnazione:</vt:lpstr>
      <vt:lpstr>Procedura alternativa in assenza dei 90 gg per opposizione creditori</vt:lpstr>
      <vt:lpstr>Chi decide l’assegnazione o la cessione</vt:lpstr>
      <vt:lpstr>Chi decide la trasformazione</vt:lpstr>
      <vt:lpstr>Rappresentazione contabile</vt:lpstr>
      <vt:lpstr>Rappresentazione contabile ( tesi dottrina)</vt:lpstr>
      <vt:lpstr>Rappresentazione contabile ( tesi  Documento CNDCEC del 14 marzo 2016/ Ifric 17)</vt:lpstr>
      <vt:lpstr> esempio rappresentazione contabile </vt:lpstr>
      <vt:lpstr>Atto di assegnazione</vt:lpstr>
      <vt:lpstr>SOGGETTI INTERESSATI</vt:lpstr>
      <vt:lpstr>SOGGETTI PASSIVI INTERESSATI</vt:lpstr>
      <vt:lpstr>SOGGETTI PASSIVI INTERESSATI</vt:lpstr>
      <vt:lpstr>SOGGETTI PASSIVI INTERESSATI</vt:lpstr>
      <vt:lpstr>AMBITO OGGETTIVO</vt:lpstr>
      <vt:lpstr>AMBITO OGGETTIVO</vt:lpstr>
      <vt:lpstr>Determinazione base imponibile imposta sostitutiva</vt:lpstr>
      <vt:lpstr>Determinazione base imponibile imposta sostitutiva</vt:lpstr>
      <vt:lpstr>IMPOSTA SOSTITUTIVA</vt:lpstr>
      <vt:lpstr>IMPOSTA SOSTITUTIVA</vt:lpstr>
      <vt:lpstr>IMPOSTA SOSTITUTIVA</vt:lpstr>
      <vt:lpstr>Effetti per il socio</vt:lpstr>
      <vt:lpstr>Effetti per il socio</vt:lpstr>
      <vt:lpstr>Effetti per il socio</vt:lpstr>
      <vt:lpstr>Effetti per il socio</vt:lpstr>
      <vt:lpstr>Esempi attribuzione riserve di utili</vt:lpstr>
      <vt:lpstr>Attribuzione riserve di capitale</vt:lpstr>
      <vt:lpstr>Attribuzione riserve di capitale e di utili</vt:lpstr>
      <vt:lpstr>Società di persone</vt:lpstr>
      <vt:lpstr>Società di persone</vt:lpstr>
      <vt:lpstr>Società di persone</vt:lpstr>
      <vt:lpstr>Presentazione standard di PowerPoint</vt:lpstr>
      <vt:lpstr>Effetti per il bene</vt:lpstr>
      <vt:lpstr>IMPOSTE INDIRETTE</vt:lpstr>
      <vt:lpstr>IMPOSTE INDIRETTE</vt:lpstr>
      <vt:lpstr>IMPOSTE INDIRETTE  fabbricati abitativi e strumentali</vt:lpstr>
      <vt:lpstr>Imposte indirette rettifica della detrazione</vt:lpstr>
      <vt:lpstr>Altre imposte indirette</vt:lpstr>
      <vt:lpstr>CESSIONE AGEVOLATA ANALOGIE E DIFFERENZE  CON ASSEGNAZIONE</vt:lpstr>
      <vt:lpstr>In caso di corrispettivo superiore al valore contabile</vt:lpstr>
      <vt:lpstr>CESSIONE AGEVOLATA ANALOGIE E DIFFERENZE  CON ASSEGNAZIONE</vt:lpstr>
      <vt:lpstr>CESSIONE AGEVOLATA ANALOGIE E DIFFERENZE  CON ASSEGNAZIONE</vt:lpstr>
      <vt:lpstr>CESSIONE AGEVOLATA ANALOGIE E DIFFERENZE  CON ASSEGNAZIONE</vt:lpstr>
      <vt:lpstr>CESSIONE AGEVOLATA ANALOGIE E DIFFERENZE  CON ASSEGNAZIONE</vt:lpstr>
      <vt:lpstr>LA TRASFORMAZIONE:  ASPETTI PROCEDURALI </vt:lpstr>
      <vt:lpstr>Presentazione standard di PowerPoint</vt:lpstr>
      <vt:lpstr>Presentazione standard di PowerPoint</vt:lpstr>
      <vt:lpstr>Presentazione standard di PowerPoint</vt:lpstr>
      <vt:lpstr>Presentazione standard di PowerPoint</vt:lpstr>
      <vt:lpstr>La trasformazione in società semplice</vt:lpstr>
      <vt:lpstr>TRASFORMAZIONE AGEVOLATA</vt:lpstr>
      <vt:lpstr>TRASFORMAZIONE AGEVOLATA E ANALOGIA CON ASSEGNAZIONE</vt:lpstr>
      <vt:lpstr>LA FISCALITA’ DEL SOCIO</vt:lpstr>
      <vt:lpstr>LA FISCALITA’ DEL SOCIO</vt:lpstr>
      <vt:lpstr>Distribuzione di utili per trasformazione in società semplice</vt:lpstr>
      <vt:lpstr>LA società quale sostituto d’imposta</vt:lpstr>
      <vt:lpstr>TRASFORMAZIONE AGEVOLATA E DIFFERENZE  CON ASSEGNAZIONE</vt:lpstr>
      <vt:lpstr>TRASFORMAZIONE AGEVOLATA E DIFFERENZE  CON ASSEGNAZIONE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Paolo Meneghetti</dc:creator>
  <cp:lastModifiedBy>Paolo Meneghetti</cp:lastModifiedBy>
  <cp:revision>72</cp:revision>
  <cp:lastPrinted>2016-08-10T14:26:32Z</cp:lastPrinted>
  <dcterms:created xsi:type="dcterms:W3CDTF">2016-01-26T07:56:55Z</dcterms:created>
  <dcterms:modified xsi:type="dcterms:W3CDTF">2016-09-08T08:48:52Z</dcterms:modified>
</cp:coreProperties>
</file>