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23"/>
  </p:notesMasterIdLst>
  <p:handoutMasterIdLst>
    <p:handoutMasterId r:id="rId24"/>
  </p:handoutMasterIdLst>
  <p:sldIdLst>
    <p:sldId id="256" r:id="rId2"/>
    <p:sldId id="257" r:id="rId3"/>
    <p:sldId id="258" r:id="rId4"/>
    <p:sldId id="290" r:id="rId5"/>
    <p:sldId id="260" r:id="rId6"/>
    <p:sldId id="261" r:id="rId7"/>
    <p:sldId id="293" r:id="rId8"/>
    <p:sldId id="262" r:id="rId9"/>
    <p:sldId id="263" r:id="rId10"/>
    <p:sldId id="264" r:id="rId11"/>
    <p:sldId id="298" r:id="rId12"/>
    <p:sldId id="271" r:id="rId13"/>
    <p:sldId id="272" r:id="rId14"/>
    <p:sldId id="273" r:id="rId15"/>
    <p:sldId id="274" r:id="rId16"/>
    <p:sldId id="275" r:id="rId17"/>
    <p:sldId id="277" r:id="rId18"/>
    <p:sldId id="291" r:id="rId19"/>
    <p:sldId id="279" r:id="rId20"/>
    <p:sldId id="296" r:id="rId21"/>
    <p:sldId id="297" r:id="rId22"/>
  </p:sldIdLst>
  <p:sldSz cx="9001125" cy="6858000"/>
  <p:notesSz cx="10234613" cy="70993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3" d="100"/>
          <a:sy n="103" d="100"/>
        </p:scale>
        <p:origin x="282" y="102"/>
      </p:cViewPr>
      <p:guideLst>
        <p:guide orient="horz" pos="2160"/>
        <p:guide pos="2836"/>
      </p:guideLst>
    </p:cSldViewPr>
  </p:slideViewPr>
  <p:outlineViewPr>
    <p:cViewPr>
      <p:scale>
        <a:sx n="33" d="100"/>
        <a:sy n="33" d="100"/>
      </p:scale>
      <p:origin x="0" y="142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435304" cy="35458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797022" y="0"/>
            <a:ext cx="4435304" cy="354580"/>
          </a:xfrm>
          <a:prstGeom prst="rect">
            <a:avLst/>
          </a:prstGeom>
        </p:spPr>
        <p:txBody>
          <a:bodyPr vert="horz" lIns="91440" tIns="45720" rIns="91440" bIns="45720" rtlCol="0"/>
          <a:lstStyle>
            <a:lvl1pPr algn="r">
              <a:defRPr sz="1200"/>
            </a:lvl1pPr>
          </a:lstStyle>
          <a:p>
            <a:fld id="{1F542257-D105-4107-A759-8F8142492A9A}" type="datetimeFigureOut">
              <a:rPr lang="it-IT" smtClean="0"/>
              <a:t>10/11/2016</a:t>
            </a:fld>
            <a:endParaRPr lang="it-IT"/>
          </a:p>
        </p:txBody>
      </p:sp>
      <p:sp>
        <p:nvSpPr>
          <p:cNvPr id="4" name="Segnaposto piè di pagina 3"/>
          <p:cNvSpPr>
            <a:spLocks noGrp="1"/>
          </p:cNvSpPr>
          <p:nvPr>
            <p:ph type="ftr" sz="quarter" idx="2"/>
          </p:nvPr>
        </p:nvSpPr>
        <p:spPr>
          <a:xfrm>
            <a:off x="1" y="6743619"/>
            <a:ext cx="4435304" cy="35458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797022" y="6743619"/>
            <a:ext cx="4435304" cy="354580"/>
          </a:xfrm>
          <a:prstGeom prst="rect">
            <a:avLst/>
          </a:prstGeom>
        </p:spPr>
        <p:txBody>
          <a:bodyPr vert="horz" lIns="91440" tIns="45720" rIns="91440" bIns="45720" rtlCol="0" anchor="b"/>
          <a:lstStyle>
            <a:lvl1pPr algn="r">
              <a:defRPr sz="1200"/>
            </a:lvl1pPr>
          </a:lstStyle>
          <a:p>
            <a:fld id="{401EB65C-DE72-4E63-983A-B3FDC4E517C9}" type="slidenum">
              <a:rPr lang="it-IT" smtClean="0"/>
              <a:t>‹N›</a:t>
            </a:fld>
            <a:endParaRPr lang="it-IT"/>
          </a:p>
        </p:txBody>
      </p:sp>
    </p:spTree>
    <p:extLst>
      <p:ext uri="{BB962C8B-B14F-4D97-AF65-F5344CB8AC3E}">
        <p14:creationId xmlns:p14="http://schemas.microsoft.com/office/powerpoint/2010/main" val="1483940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1023463" y="3372167"/>
            <a:ext cx="8187689" cy="3194685"/>
          </a:xfrm>
          <a:prstGeom prst="rect">
            <a:avLst/>
          </a:prstGeom>
          <a:noFill/>
          <a:ln>
            <a:noFill/>
          </a:ln>
        </p:spPr>
        <p:txBody>
          <a:bodyPr lIns="99032" tIns="99032" rIns="99032" bIns="9903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9639368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82" name="Shape 82"/>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7380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544194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937131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3461899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072160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2064042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55717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90" name="Shape 90"/>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3932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96" name="Shape 96"/>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088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109" name="Shape 109"/>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0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115" name="Shape 115"/>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9799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121" name="Shape 121"/>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0143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1023463" y="3372167"/>
            <a:ext cx="8187689" cy="3194685"/>
          </a:xfrm>
          <a:prstGeom prst="rect">
            <a:avLst/>
          </a:prstGeom>
          <a:noFill/>
          <a:ln>
            <a:noFill/>
          </a:ln>
        </p:spPr>
        <p:txBody>
          <a:bodyPr lIns="99032" tIns="99032" rIns="99032" bIns="99032" anchor="ctr" anchorCtr="0">
            <a:noAutofit/>
          </a:bodyPr>
          <a:lstStyle/>
          <a:p>
            <a:endParaRPr/>
          </a:p>
        </p:txBody>
      </p:sp>
      <p:sp>
        <p:nvSpPr>
          <p:cNvPr id="127" name="Shape 127"/>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671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3489384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371850" y="533400"/>
            <a:ext cx="3490913" cy="2660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1023462" y="3372167"/>
            <a:ext cx="8187690" cy="3194685"/>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90110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75085" y="609601"/>
            <a:ext cx="7650956" cy="4267200"/>
          </a:xfrm>
        </p:spPr>
        <p:txBody>
          <a:bodyPr anchor="b">
            <a:noAutofit/>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50169" y="4953000"/>
            <a:ext cx="6300788"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endParaRPr lang="it-IT"/>
          </a:p>
        </p:txBody>
      </p:sp>
      <p:sp>
        <p:nvSpPr>
          <p:cNvPr id="8" name="Slide Number Placeholder 7"/>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
        <p:nvSpPr>
          <p:cNvPr id="9" name="Footer Placeholder 8"/>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5816" y="274639"/>
            <a:ext cx="2025253"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0056" y="274639"/>
            <a:ext cx="5925741"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11027" y="1371601"/>
            <a:ext cx="7650956"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11027" y="4068764"/>
            <a:ext cx="7650956"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
        <p:nvSpPr>
          <p:cNvPr id="7" name="Oval 6"/>
          <p:cNvSpPr/>
          <p:nvPr/>
        </p:nvSpPr>
        <p:spPr>
          <a:xfrm>
            <a:off x="4425553" y="3924300"/>
            <a:ext cx="83447"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22453" y="3924300"/>
            <a:ext cx="83447"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29592" y="3924300"/>
            <a:ext cx="83447"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575572" y="1600201"/>
            <a:ext cx="3975497"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
        <p:nvSpPr>
          <p:cNvPr id="9" name="Content Placeholder 8"/>
          <p:cNvSpPr>
            <a:spLocks noGrp="1"/>
          </p:cNvSpPr>
          <p:nvPr>
            <p:ph sz="quarter" idx="13"/>
          </p:nvPr>
        </p:nvSpPr>
        <p:spPr>
          <a:xfrm>
            <a:off x="360045" y="1600200"/>
            <a:ext cx="3978497"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0056" y="1600200"/>
            <a:ext cx="397706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75573" y="1600200"/>
            <a:ext cx="3978622"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7" name="Date Placeholder 6"/>
          <p:cNvSpPr>
            <a:spLocks noGrp="1"/>
          </p:cNvSpPr>
          <p:nvPr>
            <p:ph type="dt" sz="half" idx="10"/>
          </p:nvPr>
        </p:nvSpPr>
        <p:spPr/>
        <p:txBody>
          <a:bodyPr/>
          <a:lstStyle/>
          <a:p>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
        <p:nvSpPr>
          <p:cNvPr id="11" name="Content Placeholder 10"/>
          <p:cNvSpPr>
            <a:spLocks noGrp="1"/>
          </p:cNvSpPr>
          <p:nvPr>
            <p:ph sz="quarter" idx="13"/>
          </p:nvPr>
        </p:nvSpPr>
        <p:spPr>
          <a:xfrm>
            <a:off x="450056" y="2212848"/>
            <a:ext cx="3978497"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599575" y="2212849"/>
            <a:ext cx="3978497"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4789" y="266700"/>
            <a:ext cx="2961308"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07901" y="273051"/>
            <a:ext cx="491780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814789" y="2438401"/>
            <a:ext cx="2961308"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53333" y="228600"/>
            <a:ext cx="5622577" cy="895350"/>
          </a:xfrm>
        </p:spPr>
        <p:txBody>
          <a:bodyPr anchor="b"/>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484562" y="1143000"/>
            <a:ext cx="5960119"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653333" y="5810250"/>
            <a:ext cx="5622577"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056" y="0"/>
            <a:ext cx="8101013"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0056" y="1600201"/>
            <a:ext cx="8101013"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263920" y="6356351"/>
            <a:ext cx="2053382"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it-IT"/>
          </a:p>
        </p:txBody>
      </p:sp>
      <p:sp>
        <p:nvSpPr>
          <p:cNvPr id="5" name="Footer Placeholder 4"/>
          <p:cNvSpPr>
            <a:spLocks noGrp="1"/>
          </p:cNvSpPr>
          <p:nvPr>
            <p:ph type="ftr" sz="quarter" idx="3"/>
          </p:nvPr>
        </p:nvSpPr>
        <p:spPr>
          <a:xfrm>
            <a:off x="648866" y="6356351"/>
            <a:ext cx="28034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t-IT"/>
          </a:p>
        </p:txBody>
      </p:sp>
      <p:sp>
        <p:nvSpPr>
          <p:cNvPr id="6" name="Slide Number Placeholder 5"/>
          <p:cNvSpPr>
            <a:spLocks noGrp="1"/>
          </p:cNvSpPr>
          <p:nvPr>
            <p:ph type="sldNum" sz="quarter" idx="4"/>
          </p:nvPr>
        </p:nvSpPr>
        <p:spPr>
          <a:xfrm>
            <a:off x="8409790" y="6356351"/>
            <a:ext cx="553194"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‹N›</a:t>
            </a:fld>
            <a:endParaRPr lang="it-IT" sz="1200" b="0" i="0" u="none" strike="noStrike" cap="none">
              <a:solidFill>
                <a:srgbClr val="888888"/>
              </a:solidFill>
              <a:latin typeface="Calibri"/>
              <a:ea typeface="Calibri"/>
              <a:cs typeface="Calibri"/>
              <a:sym typeface="Calibri"/>
            </a:endParaRPr>
          </a:p>
        </p:txBody>
      </p:sp>
      <p:sp>
        <p:nvSpPr>
          <p:cNvPr id="7" name="Oval 6"/>
          <p:cNvSpPr/>
          <p:nvPr/>
        </p:nvSpPr>
        <p:spPr>
          <a:xfrm>
            <a:off x="8325608" y="6499384"/>
            <a:ext cx="83447"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0227" y="6499384"/>
            <a:ext cx="83447"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75084" y="2492896"/>
            <a:ext cx="7650957" cy="233169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2700" b="1"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Cessione e </a:t>
            </a:r>
            <a:r>
              <a:rPr lang="it-IT" sz="2700" b="1"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conferimento dello </a:t>
            </a:r>
            <a:r>
              <a:rPr lang="it-IT" sz="2700" b="1"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Studio Professionale</a:t>
            </a:r>
            <a:br>
              <a:rPr lang="it-IT" sz="2700" b="1"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br>
            <a:r>
              <a:rPr lang="it-IT" sz="2700" b="1"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Trasformazione dell’Associazione </a:t>
            </a:r>
            <a:r>
              <a:rPr lang="it-IT" sz="2700" b="1"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Professionale</a:t>
            </a:r>
            <a:r>
              <a:rPr lang="it-IT" sz="2400" b="1"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
            </a:r>
            <a:br>
              <a:rPr lang="it-IT" sz="2400" b="1"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br>
            <a:r>
              <a:rPr lang="it-IT" sz="2400" b="1" dirty="0">
                <a:solidFill>
                  <a:schemeClr val="tx1"/>
                </a:solidFill>
                <a:effectLst/>
                <a:latin typeface="Calibri" panose="020F0502020204030204" pitchFamily="34" charset="0"/>
                <a:ea typeface="Calibri"/>
                <a:cs typeface="Times New Roman" panose="02020603050405020304" pitchFamily="18" charset="0"/>
                <a:sym typeface="Calibri"/>
              </a:rPr>
              <a:t/>
            </a:r>
            <a:br>
              <a:rPr lang="it-IT" sz="2400" b="1" dirty="0">
                <a:solidFill>
                  <a:schemeClr val="tx1"/>
                </a:solidFill>
                <a:effectLst/>
                <a:latin typeface="Calibri" panose="020F0502020204030204" pitchFamily="34" charset="0"/>
                <a:ea typeface="Calibri"/>
                <a:cs typeface="Times New Roman" panose="02020603050405020304" pitchFamily="18" charset="0"/>
                <a:sym typeface="Calibri"/>
              </a:rPr>
            </a:br>
            <a:endParaRPr lang="it-IT" sz="2400" b="1"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endParaRPr>
          </a:p>
        </p:txBody>
      </p:sp>
      <p:sp>
        <p:nvSpPr>
          <p:cNvPr id="86" name="Shape 86"/>
          <p:cNvSpPr txBox="1"/>
          <p:nvPr/>
        </p:nvSpPr>
        <p:spPr>
          <a:xfrm>
            <a:off x="178647" y="5013177"/>
            <a:ext cx="4465622" cy="1536572"/>
          </a:xfrm>
          <a:prstGeom prst="rect">
            <a:avLst/>
          </a:prstGeom>
          <a:noFill/>
          <a:ln>
            <a:noFill/>
          </a:ln>
        </p:spPr>
        <p:txBody>
          <a:bodyPr lIns="91425" tIns="45700" rIns="91425" bIns="45700" anchor="t" anchorCtr="0">
            <a:noAutofit/>
          </a:bodyPr>
          <a:lstStyle/>
          <a:p>
            <a:pPr marL="0" marR="0" lvl="0" indent="0" rtl="0">
              <a:lnSpc>
                <a:spcPct val="80000"/>
              </a:lnSpc>
              <a:spcBef>
                <a:spcPts val="0"/>
              </a:spcBef>
              <a:spcAft>
                <a:spcPts val="0"/>
              </a:spcAft>
              <a:buClr>
                <a:srgbClr val="888888"/>
              </a:buClr>
              <a:buSzPct val="25000"/>
              <a:buFont typeface="Arial"/>
              <a:buNone/>
            </a:pPr>
            <a:endParaRPr lang="it-IT" sz="1800" b="0" i="0" u="none" strike="noStrike" cap="none" dirty="0">
              <a:solidFill>
                <a:schemeClr val="tx1"/>
              </a:solidFill>
              <a:latin typeface="Calibri"/>
              <a:ea typeface="Calibri"/>
              <a:cs typeface="Calibri"/>
              <a:sym typeface="Calibri"/>
            </a:endParaRPr>
          </a:p>
        </p:txBody>
      </p:sp>
      <p:pic>
        <p:nvPicPr>
          <p:cNvPr id="4"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9063" y="142875"/>
            <a:ext cx="1143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tangolo 1"/>
          <p:cNvSpPr/>
          <p:nvPr/>
        </p:nvSpPr>
        <p:spPr>
          <a:xfrm>
            <a:off x="2340322" y="1412776"/>
            <a:ext cx="4498975" cy="923330"/>
          </a:xfrm>
          <a:prstGeom prst="rect">
            <a:avLst/>
          </a:prstGeom>
        </p:spPr>
        <p:txBody>
          <a:bodyPr>
            <a:spAutoFit/>
          </a:bodyPr>
          <a:lstStyle/>
          <a:p>
            <a:pPr algn="ctr"/>
            <a:r>
              <a:rPr lang="it-IT" altLang="it-IT" sz="2000" dirty="0"/>
              <a:t>Ordine dei Dottori Commercialisti e degli Esperti Contabili di Arezzo</a:t>
            </a:r>
            <a:r>
              <a:rPr lang="it-IT" altLang="it-IT" dirty="0"/>
              <a:t/>
            </a:r>
            <a:br>
              <a:rPr lang="it-IT" altLang="it-IT" dirty="0"/>
            </a:br>
            <a:endParaRPr lang="it-IT" dirty="0"/>
          </a:p>
        </p:txBody>
      </p:sp>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ctrTitle"/>
          </p:nvPr>
        </p:nvSpPr>
        <p:spPr>
          <a:xfrm>
            <a:off x="675083" y="1772816"/>
            <a:ext cx="7353867" cy="4248472"/>
          </a:xfrm>
          <a:prstGeom prst="rect">
            <a:avLst/>
          </a:prstGeom>
        </p:spPr>
        <p:txBody>
          <a:bodyPr lIns="91425" tIns="91425" rIns="91425" bIns="91425" anchor="ctr" anchorCtr="0">
            <a:noAutofit/>
          </a:bodyPr>
          <a:lstStyle/>
          <a:p>
            <a:pPr lvl="0" algn="l">
              <a:spcBef>
                <a:spcPts val="0"/>
              </a:spcBef>
              <a:buNone/>
            </a:pPr>
            <a:r>
              <a:rPr lang="it-IT" sz="1600" b="0" i="0" u="none" dirty="0" smtClean="0">
                <a:solidFill>
                  <a:schemeClr val="tx1"/>
                </a:solidFill>
                <a:effectLst/>
                <a:latin typeface="Calibri" panose="020F0502020204030204" pitchFamily="34" charset="0"/>
                <a:cs typeface="Times New Roman" panose="02020603050405020304" pitchFamily="18" charset="0"/>
              </a:rPr>
              <a:t>In giurisprudenza e dottrina, sono emersi tre orientamenti:</a:t>
            </a:r>
            <a:br>
              <a:rPr lang="it-IT" sz="1600" b="0" i="0" u="none" dirty="0" smtClean="0">
                <a:solidFill>
                  <a:schemeClr val="tx1"/>
                </a:solidFill>
                <a:effectLst/>
                <a:latin typeface="Calibri" panose="020F0502020204030204" pitchFamily="34" charset="0"/>
                <a:cs typeface="Times New Roman" panose="02020603050405020304" pitchFamily="18" charset="0"/>
              </a:rPr>
            </a:br>
            <a:endParaRPr lang="it-IT" sz="1500" b="0" i="0" u="none" dirty="0">
              <a:solidFill>
                <a:schemeClr val="tx1"/>
              </a:solidFill>
              <a:effectLst/>
              <a:latin typeface="Calibri" panose="020F0502020204030204" pitchFamily="34" charset="0"/>
              <a:cs typeface="Times New Roman" panose="02020603050405020304" pitchFamily="18" charset="0"/>
            </a:endParaRPr>
          </a:p>
          <a:p>
            <a:pPr marL="355600" lvl="0" algn="l" rtl="0">
              <a:spcBef>
                <a:spcPts val="0"/>
              </a:spcBef>
            </a:pPr>
            <a:r>
              <a:rPr lang="it-IT" sz="1500" b="0" i="0" u="none" dirty="0" smtClean="0">
                <a:solidFill>
                  <a:schemeClr val="tx1"/>
                </a:solidFill>
                <a:effectLst/>
                <a:latin typeface="Calibri" panose="020F0502020204030204" pitchFamily="34" charset="0"/>
                <a:cs typeface="Times New Roman" panose="02020603050405020304" pitchFamily="18" charset="0"/>
              </a:rPr>
              <a:t>L’associazione professionale è un’associazione </a:t>
            </a:r>
            <a:r>
              <a:rPr lang="it-IT" sz="1500" b="0" i="0" u="none" dirty="0">
                <a:solidFill>
                  <a:schemeClr val="tx1"/>
                </a:solidFill>
                <a:effectLst/>
                <a:latin typeface="Calibri" panose="020F0502020204030204" pitchFamily="34" charset="0"/>
                <a:cs typeface="Times New Roman" panose="02020603050405020304" pitchFamily="18" charset="0"/>
              </a:rPr>
              <a:t>atipica riconducibile al fenomeno delle associazioni non riconosciute di cui all’art. 36 c.c. e caratterizzata da un fascio di rapporti obbligatori interni</a:t>
            </a:r>
            <a:r>
              <a:rPr lang="it-IT" sz="1500" b="0" i="0" u="none" dirty="0" smtClean="0">
                <a:solidFill>
                  <a:schemeClr val="tx1"/>
                </a:solidFill>
                <a:effectLst/>
                <a:latin typeface="Calibri" panose="020F0502020204030204" pitchFamily="34" charset="0"/>
                <a:cs typeface="Times New Roman" panose="02020603050405020304" pitchFamily="18" charset="0"/>
              </a:rPr>
              <a:t>.</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L’associazione </a:t>
            </a:r>
            <a:r>
              <a:rPr lang="it-IT" sz="1500" b="0" i="0" u="none" dirty="0">
                <a:solidFill>
                  <a:schemeClr val="tx1"/>
                </a:solidFill>
                <a:effectLst/>
                <a:latin typeface="Calibri" panose="020F0502020204030204" pitchFamily="34" charset="0"/>
                <a:cs typeface="Times New Roman" panose="02020603050405020304" pitchFamily="18" charset="0"/>
              </a:rPr>
              <a:t>professionale </a:t>
            </a:r>
            <a:r>
              <a:rPr lang="it-IT" sz="1500" b="0" i="0" u="none" dirty="0" smtClean="0">
                <a:solidFill>
                  <a:schemeClr val="tx1"/>
                </a:solidFill>
                <a:effectLst/>
                <a:latin typeface="Calibri" panose="020F0502020204030204" pitchFamily="34" charset="0"/>
                <a:cs typeface="Times New Roman" panose="02020603050405020304" pitchFamily="18" charset="0"/>
              </a:rPr>
              <a:t>è assimilabile ad una </a:t>
            </a:r>
            <a:r>
              <a:rPr lang="it-IT" sz="1500" b="0" i="0" u="none" dirty="0">
                <a:solidFill>
                  <a:schemeClr val="tx1"/>
                </a:solidFill>
                <a:effectLst/>
                <a:latin typeface="Calibri" panose="020F0502020204030204" pitchFamily="34" charset="0"/>
                <a:cs typeface="Times New Roman" panose="02020603050405020304" pitchFamily="18" charset="0"/>
              </a:rPr>
              <a:t>società semplice. </a:t>
            </a:r>
            <a:r>
              <a:rPr lang="it-IT" sz="1500" b="0" i="0" u="none" dirty="0" smtClean="0">
                <a:solidFill>
                  <a:schemeClr val="tx1"/>
                </a:solidFill>
                <a:effectLst/>
                <a:latin typeface="Calibri" panose="020F0502020204030204" pitchFamily="34" charset="0"/>
                <a:cs typeface="Times New Roman" panose="02020603050405020304" pitchFamily="18" charset="0"/>
              </a:rPr>
              <a:t>Conclusione a cui è pervenuta la Corte d’appello di Milano sulla base della considerazione che l’associazione tra professionisti rappresenta una delle più rilevanti e concrete manifestazioni del tipo sociale in questione e riconoscendo all’associazione il carattere di centro autonomo di imputazione giuridica.</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Sulla scorta di quanto messo in evidenza dalla Corte di Appello di Milano , la  </a:t>
            </a:r>
            <a:r>
              <a:rPr lang="it-IT" sz="1500" b="0" i="0" u="none" dirty="0">
                <a:solidFill>
                  <a:schemeClr val="tx1"/>
                </a:solidFill>
                <a:effectLst/>
                <a:latin typeface="Calibri" panose="020F0502020204030204" pitchFamily="34" charset="0"/>
                <a:cs typeface="Times New Roman" panose="02020603050405020304" pitchFamily="18" charset="0"/>
              </a:rPr>
              <a:t>C</a:t>
            </a:r>
            <a:r>
              <a:rPr lang="it-IT" sz="1500" b="0" i="0" u="none" dirty="0" smtClean="0">
                <a:solidFill>
                  <a:schemeClr val="tx1"/>
                </a:solidFill>
                <a:effectLst/>
                <a:latin typeface="Calibri" panose="020F0502020204030204" pitchFamily="34" charset="0"/>
                <a:cs typeface="Times New Roman" panose="02020603050405020304" pitchFamily="18" charset="0"/>
              </a:rPr>
              <a:t>orte </a:t>
            </a:r>
            <a:r>
              <a:rPr lang="it-IT" sz="1500" b="0" i="0" u="none" dirty="0">
                <a:solidFill>
                  <a:schemeClr val="tx1"/>
                </a:solidFill>
                <a:effectLst/>
                <a:latin typeface="Calibri" panose="020F0502020204030204" pitchFamily="34" charset="0"/>
                <a:cs typeface="Times New Roman" panose="02020603050405020304" pitchFamily="18" charset="0"/>
              </a:rPr>
              <a:t>di </a:t>
            </a:r>
            <a:r>
              <a:rPr lang="it-IT" sz="1500" b="0" i="0" u="none" dirty="0" smtClean="0">
                <a:solidFill>
                  <a:schemeClr val="tx1"/>
                </a:solidFill>
                <a:effectLst/>
                <a:latin typeface="Calibri" panose="020F0502020204030204" pitchFamily="34" charset="0"/>
                <a:cs typeface="Times New Roman" panose="02020603050405020304" pitchFamily="18" charset="0"/>
              </a:rPr>
              <a:t>Cassazione in più occasioni ha precisato che ancorché  </a:t>
            </a:r>
            <a:r>
              <a:rPr lang="it-IT" sz="1500" b="0" i="0" u="none" dirty="0">
                <a:solidFill>
                  <a:schemeClr val="tx1"/>
                </a:solidFill>
                <a:effectLst/>
                <a:latin typeface="Calibri" panose="020F0502020204030204" pitchFamily="34" charset="0"/>
                <a:cs typeface="Times New Roman" panose="02020603050405020304" pitchFamily="18" charset="0"/>
              </a:rPr>
              <a:t>privo di personalità </a:t>
            </a:r>
            <a:r>
              <a:rPr lang="it-IT" sz="1500" b="0" i="0" u="none" dirty="0" smtClean="0">
                <a:solidFill>
                  <a:schemeClr val="tx1"/>
                </a:solidFill>
                <a:effectLst/>
                <a:latin typeface="Calibri" panose="020F0502020204030204" pitchFamily="34" charset="0"/>
                <a:cs typeface="Times New Roman" panose="02020603050405020304" pitchFamily="18" charset="0"/>
              </a:rPr>
              <a:t>giuridica </a:t>
            </a:r>
            <a:r>
              <a:rPr lang="it-IT" sz="1500" b="0" i="0" u="none" dirty="0">
                <a:solidFill>
                  <a:schemeClr val="tx1"/>
                </a:solidFill>
                <a:effectLst/>
                <a:latin typeface="Calibri" panose="020F0502020204030204" pitchFamily="34" charset="0"/>
                <a:cs typeface="Times New Roman" panose="02020603050405020304" pitchFamily="18" charset="0"/>
              </a:rPr>
              <a:t>lo studio associato rientra a pieno titolo nel novero di quei fenomeni di aggregazioni di interesse cui la legge conferisce capacità di porsi come centri autonomi di imputazione di rapporti giuridici, muniti di legale rappresentanza pur sempre in conformità alla disciplina di cui art. 36 e ss. c.c</a:t>
            </a:r>
            <a:r>
              <a:rPr lang="it-IT" sz="1500" b="0" i="0" u="none" dirty="0" smtClean="0">
                <a:solidFill>
                  <a:schemeClr val="tx1"/>
                </a:solidFill>
                <a:effectLst/>
                <a:latin typeface="Calibri" panose="020F0502020204030204" pitchFamily="34" charset="0"/>
                <a:cs typeface="Times New Roman" panose="02020603050405020304" pitchFamily="18" charset="0"/>
              </a:rPr>
              <a:t>.</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dirty="0">
                <a:solidFill>
                  <a:schemeClr val="tx1"/>
                </a:solidFill>
                <a:effectLst/>
                <a:latin typeface="Calibri" panose="020F0502020204030204" pitchFamily="34" charset="0"/>
                <a:cs typeface="Times New Roman" panose="02020603050405020304" pitchFamily="18" charset="0"/>
              </a:rPr>
              <a:t/>
            </a:r>
            <a:br>
              <a:rPr lang="it-IT" sz="1500" dirty="0">
                <a:solidFill>
                  <a:schemeClr val="tx1"/>
                </a:solidFill>
                <a:effectLst/>
                <a:latin typeface="Calibri" panose="020F0502020204030204" pitchFamily="34" charset="0"/>
                <a:cs typeface="Times New Roman" panose="02020603050405020304" pitchFamily="18" charset="0"/>
              </a:rPr>
            </a:br>
            <a:r>
              <a:rPr lang="it-IT" sz="1500" b="0" i="1" u="none" dirty="0" smtClean="0">
                <a:solidFill>
                  <a:schemeClr val="tx1"/>
                </a:solidFill>
                <a:effectLst/>
                <a:latin typeface="Calibri" panose="020F0502020204030204" pitchFamily="34" charset="0"/>
                <a:cs typeface="Times New Roman" panose="02020603050405020304" pitchFamily="18" charset="0"/>
              </a:rPr>
              <a:t>Tali orientamenti </a:t>
            </a:r>
            <a:r>
              <a:rPr lang="it-IT" sz="1500" b="0" i="1" u="none" dirty="0">
                <a:solidFill>
                  <a:schemeClr val="tx1"/>
                </a:solidFill>
                <a:effectLst/>
                <a:latin typeface="Calibri" panose="020F0502020204030204" pitchFamily="34" charset="0"/>
                <a:cs typeface="Times New Roman" panose="02020603050405020304" pitchFamily="18" charset="0"/>
              </a:rPr>
              <a:t>sono però riconducibili in </a:t>
            </a:r>
            <a:r>
              <a:rPr lang="it-IT" sz="1500" b="0" i="1" u="none" dirty="0" smtClean="0">
                <a:solidFill>
                  <a:schemeClr val="tx1"/>
                </a:solidFill>
                <a:effectLst/>
                <a:latin typeface="Calibri" panose="020F0502020204030204" pitchFamily="34" charset="0"/>
                <a:cs typeface="Times New Roman" panose="02020603050405020304" pitchFamily="18" charset="0"/>
              </a:rPr>
              <a:t>costanza </a:t>
            </a:r>
            <a:r>
              <a:rPr lang="it-IT" sz="1500" b="0" i="1" u="none" dirty="0">
                <a:solidFill>
                  <a:schemeClr val="tx1"/>
                </a:solidFill>
                <a:effectLst/>
                <a:latin typeface="Calibri" panose="020F0502020204030204" pitchFamily="34" charset="0"/>
                <a:cs typeface="Times New Roman" panose="02020603050405020304" pitchFamily="18" charset="0"/>
              </a:rPr>
              <a:t>del divieto di costituire società tra professionisti.</a:t>
            </a:r>
            <a:r>
              <a:rPr lang="it-IT" sz="1600" b="0" i="0" u="none" dirty="0" smtClean="0">
                <a:solidFill>
                  <a:schemeClr val="tx1"/>
                </a:solidFill>
                <a:effectLst/>
                <a:latin typeface="Calibri" panose="020F0502020204030204" pitchFamily="34" charset="0"/>
                <a:cs typeface="Times New Roman" panose="02020603050405020304" pitchFamily="18" charset="0"/>
              </a:rPr>
              <a:t/>
            </a:r>
            <a:br>
              <a:rPr lang="it-IT" sz="1600" b="0" i="0" u="none" dirty="0" smtClean="0">
                <a:solidFill>
                  <a:schemeClr val="tx1"/>
                </a:solidFill>
                <a:effectLst/>
                <a:latin typeface="Calibri" panose="020F0502020204030204" pitchFamily="34" charset="0"/>
                <a:cs typeface="Times New Roman" panose="02020603050405020304" pitchFamily="18" charset="0"/>
              </a:rPr>
            </a:br>
            <a:endParaRPr lang="it-IT" sz="1600" b="0" i="0" u="none" dirty="0">
              <a:solidFill>
                <a:schemeClr val="tx1"/>
              </a:solidFill>
              <a:effectLst/>
              <a:latin typeface="Calibri" panose="020F0502020204030204" pitchFamily="34" charset="0"/>
              <a:cs typeface="Times New Roman" panose="02020603050405020304" pitchFamily="18" charset="0"/>
            </a:endParaRPr>
          </a:p>
        </p:txBody>
      </p:sp>
      <p:sp>
        <p:nvSpPr>
          <p:cNvPr id="136" name="Shape 136"/>
          <p:cNvSpPr txBox="1"/>
          <p:nvPr/>
        </p:nvSpPr>
        <p:spPr>
          <a:xfrm>
            <a:off x="675083" y="332657"/>
            <a:ext cx="7865945" cy="8640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10" name="Freccia a destra 9"/>
          <p:cNvSpPr/>
          <p:nvPr/>
        </p:nvSpPr>
        <p:spPr>
          <a:xfrm>
            <a:off x="476385" y="1927419"/>
            <a:ext cx="432048" cy="371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459059" y="2937025"/>
            <a:ext cx="432048" cy="371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476385" y="4290385"/>
            <a:ext cx="432048" cy="371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2" name="Segnaposto numero diapositiva 1"/>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10</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11</a:t>
            </a:fld>
            <a:endParaRPr lang="it-IT" sz="1200" b="0" i="0" u="none" strike="noStrike" cap="none">
              <a:solidFill>
                <a:srgbClr val="888888"/>
              </a:solidFill>
              <a:latin typeface="Calibri"/>
              <a:ea typeface="Calibri"/>
              <a:cs typeface="Calibri"/>
              <a:sym typeface="Calibri"/>
            </a:endParaRPr>
          </a:p>
        </p:txBody>
      </p:sp>
      <p:sp>
        <p:nvSpPr>
          <p:cNvPr id="5" name="Shape 136"/>
          <p:cNvSpPr txBox="1"/>
          <p:nvPr/>
        </p:nvSpPr>
        <p:spPr>
          <a:xfrm>
            <a:off x="675083" y="332657"/>
            <a:ext cx="7865945" cy="864000"/>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6" name="Shape 135"/>
          <p:cNvSpPr txBox="1">
            <a:spLocks/>
          </p:cNvSpPr>
          <p:nvPr/>
        </p:nvSpPr>
        <p:spPr>
          <a:xfrm>
            <a:off x="675083" y="1772816"/>
            <a:ext cx="7353867" cy="4248472"/>
          </a:xfrm>
          <a:prstGeom prst="rect">
            <a:avLst/>
          </a:prstGeom>
        </p:spPr>
        <p:txBody>
          <a:bodyPr vert="horz" lIns="91425" tIns="91425" rIns="91425" bIns="91425" rtlCol="0" anchor="ctr" anchorCtr="0">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spcBef>
                <a:spcPts val="0"/>
              </a:spcBef>
            </a:pPr>
            <a:r>
              <a:rPr lang="it-IT" sz="1600" dirty="0" smtClean="0">
                <a:solidFill>
                  <a:schemeClr val="tx1"/>
                </a:solidFill>
                <a:effectLst/>
                <a:latin typeface="Calibri" panose="020F0502020204030204" pitchFamily="34" charset="0"/>
                <a:cs typeface="Times New Roman" panose="02020603050405020304" pitchFamily="18" charset="0"/>
              </a:rPr>
              <a:t/>
            </a:r>
            <a:br>
              <a:rPr lang="it-IT" sz="1600" dirty="0" smtClean="0">
                <a:solidFill>
                  <a:schemeClr val="tx1"/>
                </a:solidFill>
                <a:effectLst/>
                <a:latin typeface="Calibri" panose="020F0502020204030204" pitchFamily="34" charset="0"/>
                <a:cs typeface="Times New Roman" panose="02020603050405020304" pitchFamily="18" charset="0"/>
              </a:rPr>
            </a:br>
            <a:endParaRPr lang="it-IT" sz="1600" dirty="0">
              <a:solidFill>
                <a:schemeClr val="tx1"/>
              </a:solidFill>
              <a:effectLst/>
              <a:latin typeface="Calibri" panose="020F0502020204030204" pitchFamily="34" charset="0"/>
              <a:cs typeface="Times New Roman" panose="02020603050405020304" pitchFamily="18" charset="0"/>
            </a:endParaRPr>
          </a:p>
        </p:txBody>
      </p:sp>
      <p:sp>
        <p:nvSpPr>
          <p:cNvPr id="7" name="Shape 123"/>
          <p:cNvSpPr txBox="1">
            <a:spLocks/>
          </p:cNvSpPr>
          <p:nvPr/>
        </p:nvSpPr>
        <p:spPr>
          <a:xfrm>
            <a:off x="675083" y="1844824"/>
            <a:ext cx="7650957" cy="2592289"/>
          </a:xfrm>
          <a:prstGeom prst="rect">
            <a:avLst/>
          </a:prstGeom>
          <a:noFill/>
          <a:ln>
            <a:noFill/>
          </a:ln>
        </p:spPr>
        <p:txBody>
          <a:bodyPr vert="horz" lIns="91425" tIns="45700" rIns="91425" bIns="45700" rtlCol="0" anchor="ctr" anchorCtr="0">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just">
              <a:lnSpc>
                <a:spcPct val="100000"/>
              </a:lnSpc>
              <a:spcBef>
                <a:spcPts val="0"/>
              </a:spcBef>
              <a:buClr>
                <a:schemeClr val="dk1"/>
              </a:buClr>
              <a:buSzPct val="25000"/>
            </a:pPr>
            <a:r>
              <a:rPr lang="it-IT" sz="1800" dirty="0" smtClean="0">
                <a:solidFill>
                  <a:schemeClr val="tx1"/>
                </a:solidFill>
                <a:effectLst/>
                <a:latin typeface="Calibri" panose="020F0502020204030204" pitchFamily="34" charset="0"/>
              </a:rPr>
              <a:t>	Venuto </a:t>
            </a:r>
            <a:r>
              <a:rPr lang="it-IT" sz="1800" dirty="0">
                <a:solidFill>
                  <a:schemeClr val="tx1"/>
                </a:solidFill>
                <a:effectLst/>
                <a:latin typeface="Calibri" panose="020F0502020204030204" pitchFamily="34" charset="0"/>
              </a:rPr>
              <a:t>meno tale divieto, appare forse preferibile l’orientamento, che </a:t>
            </a:r>
            <a:r>
              <a:rPr lang="it-IT" sz="1800" dirty="0" smtClean="0">
                <a:solidFill>
                  <a:schemeClr val="tx1"/>
                </a:solidFill>
                <a:effectLst/>
                <a:latin typeface="Calibri" panose="020F0502020204030204" pitchFamily="34" charset="0"/>
              </a:rPr>
              <a:t>	in </a:t>
            </a:r>
            <a:r>
              <a:rPr lang="it-IT" sz="1800" dirty="0">
                <a:solidFill>
                  <a:schemeClr val="tx1"/>
                </a:solidFill>
                <a:effectLst/>
                <a:latin typeface="Calibri" panose="020F0502020204030204" pitchFamily="34" charset="0"/>
              </a:rPr>
              <a:t>passato era minoritario, </a:t>
            </a:r>
            <a:r>
              <a:rPr lang="it-IT" sz="1800" i="1" dirty="0">
                <a:solidFill>
                  <a:schemeClr val="tx1"/>
                </a:solidFill>
                <a:effectLst/>
                <a:latin typeface="Calibri" panose="020F0502020204030204" pitchFamily="34" charset="0"/>
              </a:rPr>
              <a:t>secondo cui le associazioni tra professionisti </a:t>
            </a:r>
            <a:r>
              <a:rPr lang="it-IT" sz="1800" i="1" dirty="0" smtClean="0">
                <a:solidFill>
                  <a:schemeClr val="tx1"/>
                </a:solidFill>
                <a:effectLst/>
                <a:latin typeface="Calibri" panose="020F0502020204030204" pitchFamily="34" charset="0"/>
              </a:rPr>
              <a:t>	avrebbero </a:t>
            </a:r>
            <a:r>
              <a:rPr lang="it-IT" sz="1800" i="1" dirty="0">
                <a:solidFill>
                  <a:schemeClr val="tx1"/>
                </a:solidFill>
                <a:effectLst/>
                <a:latin typeface="Calibri" panose="020F0502020204030204" pitchFamily="34" charset="0"/>
              </a:rPr>
              <a:t>avuto la natura di società semplice</a:t>
            </a:r>
            <a:r>
              <a:rPr lang="it-IT" sz="1800" i="1" dirty="0" smtClean="0">
                <a:solidFill>
                  <a:schemeClr val="tx1"/>
                </a:solidFill>
                <a:effectLst/>
                <a:latin typeface="Calibri" panose="020F0502020204030204" pitchFamily="34" charset="0"/>
              </a:rPr>
              <a:t>.</a:t>
            </a:r>
          </a:p>
          <a:p>
            <a:pPr algn="just">
              <a:lnSpc>
                <a:spcPct val="100000"/>
              </a:lnSpc>
              <a:spcBef>
                <a:spcPts val="0"/>
              </a:spcBef>
              <a:buClr>
                <a:schemeClr val="dk1"/>
              </a:buClr>
              <a:buSzPct val="25000"/>
            </a:pPr>
            <a:endParaRPr lang="it-IT" sz="1800" dirty="0" smtClean="0">
              <a:solidFill>
                <a:schemeClr val="tx1"/>
              </a:solidFill>
              <a:effectLst/>
              <a:latin typeface="Calibri" panose="020F0502020204030204" pitchFamily="34" charset="0"/>
            </a:endParaRPr>
          </a:p>
          <a:p>
            <a:pPr algn="just">
              <a:lnSpc>
                <a:spcPct val="100000"/>
              </a:lnSpc>
              <a:spcBef>
                <a:spcPts val="0"/>
              </a:spcBef>
              <a:buClr>
                <a:schemeClr val="dk1"/>
              </a:buClr>
              <a:buSzPct val="25000"/>
            </a:pPr>
            <a:endParaRPr lang="it-IT" sz="1800" dirty="0" smtClean="0">
              <a:solidFill>
                <a:schemeClr val="tx1"/>
              </a:solidFill>
              <a:effectLst/>
              <a:latin typeface="Calibri" panose="020F0502020204030204" pitchFamily="34" charset="0"/>
            </a:endParaRPr>
          </a:p>
          <a:p>
            <a:pPr algn="just">
              <a:lnSpc>
                <a:spcPct val="100000"/>
              </a:lnSpc>
              <a:spcBef>
                <a:spcPts val="0"/>
              </a:spcBef>
              <a:buClr>
                <a:schemeClr val="dk1"/>
              </a:buClr>
              <a:buSzPct val="25000"/>
            </a:pPr>
            <a:r>
              <a:rPr lang="it-IT" sz="1800" dirty="0" smtClean="0">
                <a:solidFill>
                  <a:schemeClr val="tx1"/>
                </a:solidFill>
                <a:effectLst/>
                <a:latin typeface="Calibri" panose="020F0502020204030204" pitchFamily="34" charset="0"/>
              </a:rPr>
              <a:t>Se si aderisce </a:t>
            </a:r>
            <a:r>
              <a:rPr lang="it-IT" sz="1800" dirty="0">
                <a:solidFill>
                  <a:schemeClr val="tx1"/>
                </a:solidFill>
                <a:effectLst/>
                <a:latin typeface="Calibri" panose="020F0502020204030204" pitchFamily="34" charset="0"/>
              </a:rPr>
              <a:t>alla tesi </a:t>
            </a:r>
            <a:r>
              <a:rPr lang="it-IT" sz="1800" dirty="0" smtClean="0">
                <a:solidFill>
                  <a:schemeClr val="tx1"/>
                </a:solidFill>
                <a:effectLst/>
                <a:latin typeface="Calibri" panose="020F0502020204030204" pitchFamily="34" charset="0"/>
              </a:rPr>
              <a:t>suddetta, </a:t>
            </a:r>
            <a:r>
              <a:rPr lang="it-IT" sz="1800" dirty="0">
                <a:solidFill>
                  <a:schemeClr val="tx1"/>
                </a:solidFill>
                <a:effectLst/>
                <a:latin typeface="Calibri" panose="020F0502020204030204" pitchFamily="34" charset="0"/>
              </a:rPr>
              <a:t>la trasformazione in STP, nella </a:t>
            </a:r>
            <a:r>
              <a:rPr lang="it-IT" sz="1800" dirty="0" smtClean="0">
                <a:solidFill>
                  <a:schemeClr val="tx1"/>
                </a:solidFill>
                <a:effectLst/>
                <a:latin typeface="Calibri" panose="020F0502020204030204" pitchFamily="34" charset="0"/>
              </a:rPr>
              <a:t>quale si adotti </a:t>
            </a:r>
            <a:r>
              <a:rPr lang="it-IT" sz="1800" dirty="0">
                <a:solidFill>
                  <a:schemeClr val="tx1"/>
                </a:solidFill>
                <a:effectLst/>
                <a:latin typeface="Calibri" panose="020F0502020204030204" pitchFamily="34" charset="0"/>
              </a:rPr>
              <a:t>un modello diverso dalla società semplice, avrebbe la natura di </a:t>
            </a:r>
            <a:r>
              <a:rPr lang="it-IT" sz="1800" dirty="0" smtClean="0">
                <a:solidFill>
                  <a:schemeClr val="tx1"/>
                </a:solidFill>
                <a:effectLst/>
                <a:latin typeface="Calibri" panose="020F0502020204030204" pitchFamily="34" charset="0"/>
              </a:rPr>
              <a:t>trasformazione </a:t>
            </a:r>
            <a:r>
              <a:rPr lang="it-IT" sz="1800" dirty="0">
                <a:solidFill>
                  <a:schemeClr val="tx1"/>
                </a:solidFill>
                <a:effectLst/>
                <a:latin typeface="Calibri" panose="020F0502020204030204" pitchFamily="34" charset="0"/>
              </a:rPr>
              <a:t>progressiva omogenea da società semplice in altro tipo </a:t>
            </a:r>
            <a:r>
              <a:rPr lang="it-IT" sz="1800" dirty="0" smtClean="0">
                <a:solidFill>
                  <a:schemeClr val="tx1"/>
                </a:solidFill>
                <a:effectLst/>
                <a:latin typeface="Calibri" panose="020F0502020204030204" pitchFamily="34" charset="0"/>
              </a:rPr>
              <a:t>sociale</a:t>
            </a:r>
            <a:r>
              <a:rPr lang="it-IT" sz="1800" dirty="0">
                <a:solidFill>
                  <a:schemeClr val="tx1"/>
                </a:solidFill>
                <a:effectLst/>
                <a:latin typeface="Calibri" panose="020F0502020204030204" pitchFamily="34" charset="0"/>
              </a:rPr>
              <a:t>.</a:t>
            </a:r>
            <a:endParaRPr lang="it-IT" sz="1800" i="1" dirty="0">
              <a:solidFill>
                <a:schemeClr val="tx1"/>
              </a:solidFill>
              <a:effectLst/>
              <a:latin typeface="Calibri" panose="020F0502020204030204" pitchFamily="34" charset="0"/>
              <a:ea typeface="Calibri"/>
              <a:cs typeface="Times New Roman" panose="02020603050405020304" pitchFamily="18" charset="0"/>
              <a:sym typeface="Calibri"/>
            </a:endParaRPr>
          </a:p>
        </p:txBody>
      </p:sp>
      <p:pic>
        <p:nvPicPr>
          <p:cNvPr id="8" name="Picture 4" descr="logo_rosso copia cop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9" name="Freccia a destra 8"/>
          <p:cNvSpPr/>
          <p:nvPr/>
        </p:nvSpPr>
        <p:spPr>
          <a:xfrm>
            <a:off x="900162" y="2168860"/>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877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xfrm>
            <a:off x="675087" y="1772816"/>
            <a:ext cx="7650957" cy="3816424"/>
          </a:xfrm>
          <a:prstGeom prst="rect">
            <a:avLst/>
          </a:prstGeom>
        </p:spPr>
        <p:txBody>
          <a:bodyPr lIns="91425" tIns="91425" rIns="91425" bIns="91425" anchor="ctr" anchorCtr="0">
            <a:noAutofit/>
          </a:bodyPr>
          <a:lstStyle/>
          <a:p>
            <a:pPr lvl="0" algn="l"/>
            <a:r>
              <a:rPr lang="it-IT" sz="2200" b="0" i="0" u="none" dirty="0">
                <a:solidFill>
                  <a:schemeClr val="tx1"/>
                </a:solidFill>
                <a:effectLst/>
                <a:latin typeface="Calibri" panose="020F0502020204030204" pitchFamily="34" charset="0"/>
                <a:cs typeface="Times New Roman" panose="02020603050405020304" pitchFamily="18" charset="0"/>
              </a:rPr>
              <a:t>Tale circostanza comporta la distinzione tra i casi </a:t>
            </a:r>
            <a:r>
              <a:rPr lang="it-IT" sz="2200" b="0" i="0" u="none" dirty="0" smtClean="0">
                <a:solidFill>
                  <a:schemeClr val="tx1"/>
                </a:solidFill>
                <a:effectLst/>
                <a:latin typeface="Calibri" panose="020F0502020204030204" pitchFamily="34" charset="0"/>
                <a:cs typeface="Times New Roman" panose="02020603050405020304" pitchFamily="18" charset="0"/>
              </a:rPr>
              <a:t> di:</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t>
            </a:r>
            <a:r>
              <a:rPr lang="it-IT" sz="2200" b="1" i="0" u="sng" dirty="0" smtClean="0">
                <a:solidFill>
                  <a:schemeClr val="tx1"/>
                </a:solidFill>
                <a:effectLst/>
                <a:latin typeface="Calibri" panose="020F0502020204030204" pitchFamily="34" charset="0"/>
                <a:cs typeface="Times New Roman" panose="02020603050405020304" pitchFamily="18" charset="0"/>
              </a:rPr>
              <a:t>Trasformazione </a:t>
            </a:r>
            <a:r>
              <a:rPr lang="it-IT" sz="2200" b="1" i="0" u="sng" dirty="0">
                <a:solidFill>
                  <a:schemeClr val="tx1"/>
                </a:solidFill>
                <a:effectLst/>
                <a:latin typeface="Calibri" panose="020F0502020204030204" pitchFamily="34" charset="0"/>
                <a:cs typeface="Times New Roman" panose="02020603050405020304" pitchFamily="18" charset="0"/>
              </a:rPr>
              <a:t>di società di persone in società di </a:t>
            </a:r>
            <a:r>
              <a:rPr lang="it-IT" sz="2200" b="1" i="0" dirty="0" smtClean="0">
                <a:solidFill>
                  <a:schemeClr val="tx1"/>
                </a:solidFill>
                <a:effectLst/>
                <a:latin typeface="Calibri" panose="020F0502020204030204" pitchFamily="34" charset="0"/>
                <a:cs typeface="Times New Roman" panose="02020603050405020304" pitchFamily="18" charset="0"/>
              </a:rPr>
              <a:t>	</a:t>
            </a:r>
            <a:r>
              <a:rPr lang="it-IT" sz="2200" b="1" i="0" u="sng" dirty="0" smtClean="0">
                <a:solidFill>
                  <a:schemeClr val="tx1"/>
                </a:solidFill>
                <a:effectLst/>
                <a:latin typeface="Calibri" panose="020F0502020204030204" pitchFamily="34" charset="0"/>
                <a:cs typeface="Times New Roman" panose="02020603050405020304" pitchFamily="18" charset="0"/>
              </a:rPr>
              <a:t>capitali</a:t>
            </a:r>
            <a:r>
              <a:rPr lang="it-IT" sz="2200" b="1" i="0" dirty="0" smtClean="0">
                <a:solidFill>
                  <a:schemeClr val="tx1"/>
                </a:solidFill>
                <a:effectLst/>
                <a:latin typeface="Calibri" panose="020F0502020204030204" pitchFamily="34" charset="0"/>
                <a:cs typeface="Times New Roman" panose="02020603050405020304" pitchFamily="18" charset="0"/>
              </a:rPr>
              <a:t> 	(dell’art</a:t>
            </a:r>
            <a:r>
              <a:rPr lang="it-IT" sz="2200" b="1" i="0" dirty="0">
                <a:solidFill>
                  <a:schemeClr val="tx1"/>
                </a:solidFill>
                <a:effectLst/>
                <a:latin typeface="Calibri" panose="020F0502020204030204" pitchFamily="34" charset="0"/>
                <a:cs typeface="Times New Roman" panose="02020603050405020304" pitchFamily="18" charset="0"/>
              </a:rPr>
              <a:t>. 2500 - ter. c.c</a:t>
            </a:r>
            <a:r>
              <a:rPr lang="it-IT" sz="2200" b="1" i="0" dirty="0" smtClean="0">
                <a:solidFill>
                  <a:schemeClr val="tx1"/>
                </a:solidFill>
                <a:effectLst/>
                <a:latin typeface="Calibri" panose="020F0502020204030204" pitchFamily="34" charset="0"/>
                <a:cs typeface="Times New Roman" panose="02020603050405020304" pitchFamily="18" charset="0"/>
              </a:rPr>
              <a:t>.) </a:t>
            </a:r>
            <a:r>
              <a:rPr lang="it-IT" sz="2200" b="1" i="0" u="sng" dirty="0">
                <a:solidFill>
                  <a:schemeClr val="tx1"/>
                </a:solidFill>
                <a:effectLst/>
                <a:latin typeface="Calibri" panose="020F0502020204030204" pitchFamily="34" charset="0"/>
                <a:cs typeface="Times New Roman" panose="02020603050405020304" pitchFamily="18" charset="0"/>
              </a:rPr>
              <a:t/>
            </a:r>
            <a:br>
              <a:rPr lang="it-IT" sz="2200" b="1" i="0" u="sng" dirty="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t>
            </a:r>
            <a:r>
              <a:rPr lang="it-IT" sz="2200" b="1" i="0" u="sng" dirty="0" smtClean="0">
                <a:solidFill>
                  <a:schemeClr val="tx1"/>
                </a:solidFill>
                <a:effectLst/>
                <a:latin typeface="Calibri" panose="020F0502020204030204" pitchFamily="34" charset="0"/>
                <a:cs typeface="Times New Roman" panose="02020603050405020304" pitchFamily="18" charset="0"/>
              </a:rPr>
              <a:t>Trasformazione </a:t>
            </a:r>
            <a:r>
              <a:rPr lang="it-IT" sz="2200" b="1" i="0" u="sng" dirty="0">
                <a:solidFill>
                  <a:schemeClr val="tx1"/>
                </a:solidFill>
                <a:effectLst/>
                <a:latin typeface="Calibri" panose="020F0502020204030204" pitchFamily="34" charset="0"/>
                <a:cs typeface="Times New Roman" panose="02020603050405020304" pitchFamily="18" charset="0"/>
              </a:rPr>
              <a:t>in altra società di </a:t>
            </a:r>
            <a:r>
              <a:rPr lang="it-IT" sz="2200" b="1" i="0" u="sng" dirty="0" smtClean="0">
                <a:solidFill>
                  <a:schemeClr val="tx1"/>
                </a:solidFill>
                <a:effectLst/>
                <a:latin typeface="Calibri" panose="020F0502020204030204" pitchFamily="34" charset="0"/>
                <a:cs typeface="Times New Roman" panose="02020603050405020304" pitchFamily="18" charset="0"/>
              </a:rPr>
              <a:t>persone</a:t>
            </a:r>
            <a:r>
              <a:rPr lang="it-IT" sz="2200" b="1" dirty="0" smtClean="0">
                <a:solidFill>
                  <a:schemeClr val="tx1"/>
                </a:solidFill>
                <a:effectLst/>
                <a:latin typeface="Calibri" panose="020F0502020204030204" pitchFamily="34" charset="0"/>
                <a:cs typeface="Times New Roman" panose="02020603050405020304" pitchFamily="18" charset="0"/>
              </a:rPr>
              <a:t>, </a:t>
            </a:r>
            <a:r>
              <a:rPr lang="it-IT" sz="2200" b="1" i="0" dirty="0" smtClean="0">
                <a:solidFill>
                  <a:schemeClr val="tx1"/>
                </a:solidFill>
                <a:effectLst/>
                <a:latin typeface="Calibri" panose="020F0502020204030204" pitchFamily="34" charset="0"/>
                <a:cs typeface="Times New Roman" panose="02020603050405020304" pitchFamily="18" charset="0"/>
              </a:rPr>
              <a:t>che </a:t>
            </a:r>
            <a:r>
              <a:rPr lang="it-IT" sz="2200" b="1" i="0" dirty="0">
                <a:solidFill>
                  <a:schemeClr val="tx1"/>
                </a:solidFill>
                <a:effectLst/>
                <a:latin typeface="Calibri" panose="020F0502020204030204" pitchFamily="34" charset="0"/>
                <a:cs typeface="Times New Roman" panose="02020603050405020304" pitchFamily="18" charset="0"/>
              </a:rPr>
              <a:t>in </a:t>
            </a:r>
            <a:r>
              <a:rPr lang="it-IT" sz="2200" b="1" i="0" dirty="0" smtClean="0">
                <a:solidFill>
                  <a:schemeClr val="tx1"/>
                </a:solidFill>
                <a:effectLst/>
                <a:latin typeface="Calibri" panose="020F0502020204030204" pitchFamily="34" charset="0"/>
                <a:cs typeface="Times New Roman" panose="02020603050405020304" pitchFamily="18" charset="0"/>
              </a:rPr>
              <a:t>	assenza </a:t>
            </a:r>
            <a:r>
              <a:rPr lang="it-IT" sz="2200" b="1" i="0" dirty="0">
                <a:solidFill>
                  <a:schemeClr val="tx1"/>
                </a:solidFill>
                <a:effectLst/>
                <a:latin typeface="Calibri" panose="020F0502020204030204" pitchFamily="34" charset="0"/>
                <a:cs typeface="Times New Roman" panose="02020603050405020304" pitchFamily="18" charset="0"/>
              </a:rPr>
              <a:t>di norme ad hoc</a:t>
            </a:r>
            <a:r>
              <a:rPr lang="it-IT" sz="2200" b="1" i="0" u="none" dirty="0">
                <a:solidFill>
                  <a:schemeClr val="tx1"/>
                </a:solidFill>
                <a:effectLst/>
                <a:latin typeface="Calibri" panose="020F0502020204030204" pitchFamily="34" charset="0"/>
                <a:cs typeface="Times New Roman" panose="02020603050405020304" pitchFamily="18" charset="0"/>
              </a:rPr>
              <a:t>, sarebbero comunque </a:t>
            </a:r>
            <a:r>
              <a:rPr lang="it-IT" sz="2200" b="1" i="0" u="none" dirty="0" smtClean="0">
                <a:solidFill>
                  <a:schemeClr val="tx1"/>
                </a:solidFill>
                <a:effectLst/>
                <a:latin typeface="Calibri" panose="020F0502020204030204" pitchFamily="34" charset="0"/>
                <a:cs typeface="Times New Roman" panose="02020603050405020304" pitchFamily="18" charset="0"/>
              </a:rPr>
              <a:t>	disciplinata </a:t>
            </a:r>
            <a:r>
              <a:rPr lang="it-IT" sz="2200" b="1" i="0" u="none" dirty="0">
                <a:solidFill>
                  <a:schemeClr val="tx1"/>
                </a:solidFill>
                <a:effectLst/>
                <a:latin typeface="Calibri" panose="020F0502020204030204" pitchFamily="34" charset="0"/>
                <a:cs typeface="Times New Roman" panose="02020603050405020304" pitchFamily="18" charset="0"/>
              </a:rPr>
              <a:t>dai principi generali della </a:t>
            </a:r>
            <a:r>
              <a:rPr lang="it-IT" sz="2200" b="1" i="0" u="none" dirty="0" smtClean="0">
                <a:solidFill>
                  <a:schemeClr val="tx1"/>
                </a:solidFill>
                <a:effectLst/>
                <a:latin typeface="Calibri" panose="020F0502020204030204" pitchFamily="34" charset="0"/>
                <a:cs typeface="Times New Roman" panose="02020603050405020304" pitchFamily="18" charset="0"/>
              </a:rPr>
              <a:t>trasformazione        	(art</a:t>
            </a:r>
            <a:r>
              <a:rPr lang="it-IT" sz="2200" b="1" i="0" u="none" dirty="0">
                <a:solidFill>
                  <a:schemeClr val="tx1"/>
                </a:solidFill>
                <a:effectLst/>
                <a:latin typeface="Calibri" panose="020F0502020204030204" pitchFamily="34" charset="0"/>
                <a:cs typeface="Times New Roman" panose="02020603050405020304" pitchFamily="18" charset="0"/>
              </a:rPr>
              <a:t>. </a:t>
            </a:r>
            <a:r>
              <a:rPr lang="it-IT" sz="2200" b="1" i="0" u="none" dirty="0" smtClean="0">
                <a:solidFill>
                  <a:schemeClr val="tx1"/>
                </a:solidFill>
                <a:effectLst/>
                <a:latin typeface="Calibri" panose="020F0502020204030204" pitchFamily="34" charset="0"/>
                <a:cs typeface="Times New Roman" panose="02020603050405020304" pitchFamily="18" charset="0"/>
              </a:rPr>
              <a:t>2498 </a:t>
            </a:r>
            <a:r>
              <a:rPr lang="it-IT" sz="2200" b="1" i="0" u="none" dirty="0">
                <a:solidFill>
                  <a:schemeClr val="tx1"/>
                </a:solidFill>
                <a:effectLst/>
                <a:latin typeface="Calibri" panose="020F0502020204030204" pitchFamily="34" charset="0"/>
                <a:cs typeface="Times New Roman" panose="02020603050405020304" pitchFamily="18" charset="0"/>
              </a:rPr>
              <a:t>e ss. c.c</a:t>
            </a:r>
            <a:r>
              <a:rPr lang="it-IT" sz="2200" b="1" i="0" u="none" dirty="0" smtClean="0">
                <a:solidFill>
                  <a:schemeClr val="tx1"/>
                </a:solidFill>
                <a:effectLst/>
                <a:latin typeface="Calibri" panose="020F0502020204030204" pitchFamily="34" charset="0"/>
                <a:cs typeface="Times New Roman" panose="02020603050405020304" pitchFamily="18" charset="0"/>
              </a:rPr>
              <a:t>.)</a:t>
            </a: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endParaRPr lang="it-IT" sz="2200" b="0" i="0" u="none"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2" name="Cilindro 1"/>
          <p:cNvSpPr/>
          <p:nvPr/>
        </p:nvSpPr>
        <p:spPr>
          <a:xfrm>
            <a:off x="1116186" y="2564904"/>
            <a:ext cx="360040" cy="4320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ilindro 4"/>
          <p:cNvSpPr/>
          <p:nvPr/>
        </p:nvSpPr>
        <p:spPr>
          <a:xfrm>
            <a:off x="1118719" y="3645024"/>
            <a:ext cx="360040" cy="4320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12</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180" name="Shape 180"/>
          <p:cNvSpPr txBox="1">
            <a:spLocks noGrp="1"/>
          </p:cNvSpPr>
          <p:nvPr>
            <p:ph type="ctrTitle"/>
          </p:nvPr>
        </p:nvSpPr>
        <p:spPr>
          <a:xfrm>
            <a:off x="756146" y="1628806"/>
            <a:ext cx="7569896" cy="4608506"/>
          </a:xfrm>
          <a:prstGeom prst="rect">
            <a:avLst/>
          </a:prstGeom>
        </p:spPr>
        <p:txBody>
          <a:bodyPr lIns="91425" tIns="91425" rIns="91425" bIns="91425" anchor="ctr" anchorCtr="0">
            <a:noAutofit/>
          </a:bodyPr>
          <a:lstStyle/>
          <a:p>
            <a:pPr lvl="0" algn="l"/>
            <a:r>
              <a:rPr lang="it-IT" sz="2000" b="1" i="0" u="sng" dirty="0" smtClean="0">
                <a:solidFill>
                  <a:schemeClr val="tx1"/>
                </a:solidFill>
                <a:effectLst/>
                <a:latin typeface="Calibri" panose="020F0502020204030204" pitchFamily="34" charset="0"/>
                <a:cs typeface="Times New Roman" panose="02020603050405020304" pitchFamily="18" charset="0"/>
              </a:rPr>
              <a:t>Trasformazione in società di capitali</a:t>
            </a:r>
            <a:br>
              <a:rPr lang="it-IT" sz="2000" b="1" i="0" u="sng" dirty="0" smtClean="0">
                <a:solidFill>
                  <a:schemeClr val="tx1"/>
                </a:solidFill>
                <a:effectLst/>
                <a:latin typeface="Calibri" panose="020F0502020204030204" pitchFamily="34" charset="0"/>
                <a:cs typeface="Times New Roman" panose="02020603050405020304" pitchFamily="18" charset="0"/>
              </a:rPr>
            </a:br>
            <a:r>
              <a:rPr lang="it-IT" sz="1600" b="0" i="0" u="none" dirty="0" smtClean="0">
                <a:solidFill>
                  <a:schemeClr val="tx1"/>
                </a:solidFill>
                <a:effectLst/>
                <a:latin typeface="Calibri" panose="020F0502020204030204" pitchFamily="34" charset="0"/>
                <a:cs typeface="Times New Roman" panose="02020603050405020304" pitchFamily="18" charset="0"/>
              </a:rPr>
              <a:t/>
            </a:r>
            <a:br>
              <a:rPr lang="it-IT" sz="1600" b="0" i="0" u="none" dirty="0" smtClean="0">
                <a:solidFill>
                  <a:schemeClr val="tx1"/>
                </a:solidFill>
                <a:effectLst/>
                <a:latin typeface="Calibri" panose="020F0502020204030204" pitchFamily="34" charset="0"/>
                <a:cs typeface="Times New Roman" panose="02020603050405020304" pitchFamily="18" charset="0"/>
              </a:rPr>
            </a:br>
            <a:r>
              <a:rPr lang="it-IT" sz="1500" dirty="0">
                <a:solidFill>
                  <a:schemeClr val="tx1"/>
                </a:solidFill>
                <a:effectLst/>
                <a:latin typeface="Calibri" panose="020F0502020204030204" pitchFamily="34" charset="0"/>
                <a:cs typeface="Times New Roman" panose="02020603050405020304" pitchFamily="18" charset="0"/>
              </a:rPr>
              <a:t>	</a:t>
            </a:r>
            <a:r>
              <a:rPr lang="it-IT" sz="1500" b="0" i="0" u="none" dirty="0" smtClean="0">
                <a:solidFill>
                  <a:schemeClr val="tx1"/>
                </a:solidFill>
                <a:effectLst/>
                <a:latin typeface="Calibri" panose="020F0502020204030204" pitchFamily="34" charset="0"/>
                <a:cs typeface="Times New Roman" panose="02020603050405020304" pitchFamily="18" charset="0"/>
              </a:rPr>
              <a:t>consenso della maggioranza degli associati secondo la parte attribuita a 	ciascuno degli utili come risulta dallo statuto;</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all’associato dissenziente deve essere </a:t>
            </a:r>
            <a:r>
              <a:rPr lang="it-IT" sz="1500" b="0" i="0" u="none" dirty="0">
                <a:solidFill>
                  <a:schemeClr val="tx1"/>
                </a:solidFill>
                <a:effectLst/>
                <a:latin typeface="Calibri" panose="020F0502020204030204" pitchFamily="34" charset="0"/>
                <a:cs typeface="Times New Roman" panose="02020603050405020304" pitchFamily="18" charset="0"/>
              </a:rPr>
              <a:t>riconosciuto in ogni caso il diritto di </a:t>
            </a:r>
            <a:r>
              <a:rPr lang="it-IT" sz="1500" b="0" i="0" u="none">
                <a:solidFill>
                  <a:schemeClr val="tx1"/>
                </a:solidFill>
                <a:effectLst/>
                <a:latin typeface="Calibri" panose="020F0502020204030204" pitchFamily="34" charset="0"/>
                <a:cs typeface="Times New Roman" panose="02020603050405020304" pitchFamily="18" charset="0"/>
              </a:rPr>
              <a:t>recesso </a:t>
            </a:r>
            <a:r>
              <a:rPr lang="it-IT" sz="1500" b="0" i="0" u="none" dirty="0" smtClean="0">
                <a:solidFill>
                  <a:schemeClr val="tx1"/>
                </a:solidFill>
                <a:effectLst/>
                <a:latin typeface="Calibri" panose="020F0502020204030204" pitchFamily="34" charset="0"/>
                <a:cs typeface="Times New Roman" panose="02020603050405020304" pitchFamily="18" charset="0"/>
              </a:rPr>
              <a:t>	</a:t>
            </a:r>
            <a:r>
              <a:rPr lang="it-IT" sz="1500" b="0" i="0" u="none" dirty="0" smtClean="0">
                <a:solidFill>
                  <a:schemeClr val="tx1"/>
                </a:solidFill>
                <a:effectLst/>
                <a:latin typeface="Calibri" panose="020F0502020204030204" pitchFamily="34" charset="0"/>
                <a:cs typeface="Times New Roman" panose="02020603050405020304" pitchFamily="18" charset="0"/>
              </a:rPr>
              <a:t>dalla società; </a:t>
            </a:r>
            <a:r>
              <a:rPr lang="it-IT" sz="1500" b="0" i="0" u="none" dirty="0" smtClean="0">
                <a:solidFill>
                  <a:schemeClr val="tx1"/>
                </a:solidFill>
                <a:effectLst/>
                <a:latin typeface="Calibri" panose="020F0502020204030204" pitchFamily="34" charset="0"/>
                <a:cs typeface="Times New Roman" panose="02020603050405020304" pitchFamily="18" charset="0"/>
              </a:rPr>
              <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possibile opposizione dei creditore (per le obbligazioni sorte prima degli 	adempimenti pubblicitari di cui all’art. 2500 c.c., a meno che i creditori 	abbiano espressamente dato il loro consenso alla trasformazione);</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dirty="0">
                <a:solidFill>
                  <a:schemeClr val="tx1"/>
                </a:solidFill>
                <a:effectLst/>
                <a:latin typeface="Calibri" panose="020F0502020204030204" pitchFamily="34" charset="0"/>
                <a:cs typeface="Times New Roman" panose="02020603050405020304" pitchFamily="18" charset="0"/>
              </a:rPr>
              <a:t/>
            </a:r>
            <a:br>
              <a:rPr lang="it-IT" sz="1500" dirty="0">
                <a:solidFill>
                  <a:schemeClr val="tx1"/>
                </a:solidFill>
                <a:effectLst/>
                <a:latin typeface="Calibri" panose="020F0502020204030204" pitchFamily="34" charset="0"/>
                <a:cs typeface="Times New Roman" panose="02020603050405020304" pitchFamily="18" charset="0"/>
              </a:rPr>
            </a:br>
            <a:r>
              <a:rPr lang="it-IT" sz="1500" dirty="0" smtClean="0">
                <a:solidFill>
                  <a:schemeClr val="tx1"/>
                </a:solidFill>
                <a:effectLst/>
                <a:latin typeface="Calibri" panose="020F0502020204030204" pitchFamily="34" charset="0"/>
                <a:cs typeface="Times New Roman" panose="02020603050405020304" pitchFamily="18" charset="0"/>
              </a:rPr>
              <a:t>	la </a:t>
            </a:r>
            <a:r>
              <a:rPr lang="it-IT" sz="1500" b="0" i="0" u="none" dirty="0" smtClean="0">
                <a:solidFill>
                  <a:schemeClr val="tx1"/>
                </a:solidFill>
                <a:effectLst/>
                <a:latin typeface="Calibri" panose="020F0502020204030204" pitchFamily="34" charset="0"/>
                <a:cs typeface="Times New Roman" panose="02020603050405020304" pitchFamily="18" charset="0"/>
              </a:rPr>
              <a:t>delibera diventa efficace dalla trascrizione al Registro Imprese;</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b="0" i="0" u="none" dirty="0" smtClean="0">
                <a:solidFill>
                  <a:schemeClr val="tx1"/>
                </a:solidFill>
                <a:effectLst/>
                <a:latin typeface="Calibri" panose="020F0502020204030204" pitchFamily="34" charset="0"/>
                <a:cs typeface="Times New Roman" panose="02020603050405020304" pitchFamily="18" charset="0"/>
              </a:rPr>
              <a:t/>
            </a:r>
            <a:br>
              <a:rPr lang="it-IT" sz="1500" b="0" i="0" u="none" dirty="0" smtClean="0">
                <a:solidFill>
                  <a:schemeClr val="tx1"/>
                </a:solidFill>
                <a:effectLst/>
                <a:latin typeface="Calibri" panose="020F0502020204030204" pitchFamily="34" charset="0"/>
                <a:cs typeface="Times New Roman" panose="02020603050405020304" pitchFamily="18" charset="0"/>
              </a:rPr>
            </a:br>
            <a:r>
              <a:rPr lang="it-IT" sz="1500" dirty="0">
                <a:solidFill>
                  <a:schemeClr val="tx1"/>
                </a:solidFill>
                <a:effectLst/>
                <a:latin typeface="Calibri" panose="020F0502020204030204" pitchFamily="34" charset="0"/>
                <a:cs typeface="Times New Roman" panose="02020603050405020304" pitchFamily="18" charset="0"/>
              </a:rPr>
              <a:t>	</a:t>
            </a:r>
            <a:r>
              <a:rPr lang="it-IT" sz="1500" b="0" i="0" u="none" dirty="0" smtClean="0">
                <a:solidFill>
                  <a:schemeClr val="tx1"/>
                </a:solidFill>
                <a:effectLst/>
                <a:latin typeface="Calibri" panose="020F0502020204030204" pitchFamily="34" charset="0"/>
                <a:cs typeface="Times New Roman" panose="02020603050405020304" pitchFamily="18" charset="0"/>
              </a:rPr>
              <a:t>il </a:t>
            </a:r>
            <a:r>
              <a:rPr lang="it-IT" sz="1500" b="0" i="0" u="none" dirty="0">
                <a:solidFill>
                  <a:schemeClr val="tx1"/>
                </a:solidFill>
                <a:effectLst/>
                <a:latin typeface="Calibri" panose="020F0502020204030204" pitchFamily="34" charset="0"/>
                <a:cs typeface="Times New Roman" panose="02020603050405020304" pitchFamily="18" charset="0"/>
              </a:rPr>
              <a:t>capitale risultante </a:t>
            </a:r>
            <a:r>
              <a:rPr lang="it-IT" sz="1500" b="0" i="0" u="none" dirty="0" smtClean="0">
                <a:solidFill>
                  <a:schemeClr val="tx1"/>
                </a:solidFill>
                <a:effectLst/>
                <a:latin typeface="Calibri" panose="020F0502020204030204" pitchFamily="34" charset="0"/>
                <a:cs typeface="Times New Roman" panose="02020603050405020304" pitchFamily="18" charset="0"/>
              </a:rPr>
              <a:t>dalla trasformazione, oltre </a:t>
            </a:r>
            <a:r>
              <a:rPr lang="it-IT" sz="1500" b="0" i="0" u="none" dirty="0">
                <a:solidFill>
                  <a:schemeClr val="tx1"/>
                </a:solidFill>
                <a:effectLst/>
                <a:latin typeface="Calibri" panose="020F0502020204030204" pitchFamily="34" charset="0"/>
                <a:cs typeface="Times New Roman" panose="02020603050405020304" pitchFamily="18" charset="0"/>
              </a:rPr>
              <a:t>a non essere inferiore ai </a:t>
            </a:r>
            <a:r>
              <a:rPr lang="it-IT" sz="1500" b="0" i="0" u="none" dirty="0" smtClean="0">
                <a:solidFill>
                  <a:schemeClr val="tx1"/>
                </a:solidFill>
                <a:effectLst/>
                <a:latin typeface="Calibri" panose="020F0502020204030204" pitchFamily="34" charset="0"/>
                <a:cs typeface="Times New Roman" panose="02020603050405020304" pitchFamily="18" charset="0"/>
              </a:rPr>
              <a:t>	minimi </a:t>
            </a:r>
            <a:r>
              <a:rPr lang="it-IT" sz="1500" b="0" i="0" u="none" dirty="0">
                <a:solidFill>
                  <a:schemeClr val="tx1"/>
                </a:solidFill>
                <a:effectLst/>
                <a:latin typeface="Calibri" panose="020F0502020204030204" pitchFamily="34" charset="0"/>
                <a:cs typeface="Times New Roman" panose="02020603050405020304" pitchFamily="18" charset="0"/>
              </a:rPr>
              <a:t>legali deve essere </a:t>
            </a:r>
            <a:r>
              <a:rPr lang="it-IT" sz="1500" b="0" i="0" u="none" dirty="0" smtClean="0">
                <a:solidFill>
                  <a:schemeClr val="tx1"/>
                </a:solidFill>
                <a:effectLst/>
                <a:latin typeface="Calibri" panose="020F0502020204030204" pitchFamily="34" charset="0"/>
                <a:cs typeface="Times New Roman" panose="02020603050405020304" pitchFamily="18" charset="0"/>
              </a:rPr>
              <a:t>determinato </a:t>
            </a:r>
            <a:r>
              <a:rPr lang="it-IT" sz="1500" b="0" i="0" u="none" dirty="0">
                <a:solidFill>
                  <a:schemeClr val="tx1"/>
                </a:solidFill>
                <a:effectLst/>
                <a:latin typeface="Calibri" panose="020F0502020204030204" pitchFamily="34" charset="0"/>
                <a:cs typeface="Times New Roman" panose="02020603050405020304" pitchFamily="18" charset="0"/>
              </a:rPr>
              <a:t>sulla base dei </a:t>
            </a:r>
            <a:r>
              <a:rPr lang="it-IT" sz="1500" b="0" i="0" u="none" dirty="0" smtClean="0">
                <a:solidFill>
                  <a:schemeClr val="tx1"/>
                </a:solidFill>
                <a:effectLst/>
                <a:latin typeface="Calibri" panose="020F0502020204030204" pitchFamily="34" charset="0"/>
                <a:cs typeface="Times New Roman" panose="02020603050405020304" pitchFamily="18" charset="0"/>
              </a:rPr>
              <a:t>valori </a:t>
            </a:r>
            <a:r>
              <a:rPr lang="it-IT" sz="1500" b="0" i="0" u="none" dirty="0">
                <a:solidFill>
                  <a:schemeClr val="tx1"/>
                </a:solidFill>
                <a:effectLst/>
                <a:latin typeface="Calibri" panose="020F0502020204030204" pitchFamily="34" charset="0"/>
                <a:cs typeface="Times New Roman" panose="02020603050405020304" pitchFamily="18" charset="0"/>
              </a:rPr>
              <a:t>risultati da una </a:t>
            </a:r>
            <a:r>
              <a:rPr lang="it-IT" sz="1500" b="0" i="0" u="none" dirty="0" smtClean="0">
                <a:solidFill>
                  <a:schemeClr val="tx1"/>
                </a:solidFill>
                <a:effectLst/>
                <a:latin typeface="Calibri" panose="020F0502020204030204" pitchFamily="34" charset="0"/>
                <a:cs typeface="Times New Roman" panose="02020603050405020304" pitchFamily="18" charset="0"/>
              </a:rPr>
              <a:t>	relazione </a:t>
            </a:r>
            <a:r>
              <a:rPr lang="it-IT" sz="1500" b="0" i="0" u="none" dirty="0">
                <a:solidFill>
                  <a:schemeClr val="tx1"/>
                </a:solidFill>
                <a:effectLst/>
                <a:latin typeface="Calibri" panose="020F0502020204030204" pitchFamily="34" charset="0"/>
                <a:cs typeface="Times New Roman" panose="02020603050405020304" pitchFamily="18" charset="0"/>
              </a:rPr>
              <a:t>di </a:t>
            </a:r>
            <a:r>
              <a:rPr lang="it-IT" sz="1500" b="0" i="0" u="none" dirty="0" smtClean="0">
                <a:solidFill>
                  <a:schemeClr val="tx1"/>
                </a:solidFill>
                <a:effectLst/>
                <a:latin typeface="Calibri" panose="020F0502020204030204" pitchFamily="34" charset="0"/>
                <a:cs typeface="Times New Roman" panose="02020603050405020304" pitchFamily="18" charset="0"/>
              </a:rPr>
              <a:t>stima</a:t>
            </a: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endParaRPr lang="it-IT" sz="2200" b="0" i="0" u="none" dirty="0">
              <a:solidFill>
                <a:schemeClr val="tx1"/>
              </a:solidFill>
              <a:effectLst/>
              <a:latin typeface="Calibri" panose="020F0502020204030204" pitchFamily="34" charset="0"/>
              <a:cs typeface="Times New Roman" panose="02020603050405020304" pitchFamily="18" charset="0"/>
            </a:endParaRPr>
          </a:p>
        </p:txBody>
      </p:sp>
      <p:sp>
        <p:nvSpPr>
          <p:cNvPr id="5" name="Cilindro 4"/>
          <p:cNvSpPr/>
          <p:nvPr/>
        </p:nvSpPr>
        <p:spPr>
          <a:xfrm>
            <a:off x="321840" y="1632006"/>
            <a:ext cx="360040" cy="4320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Freccia a destra 1"/>
          <p:cNvSpPr/>
          <p:nvPr/>
        </p:nvSpPr>
        <p:spPr>
          <a:xfrm>
            <a:off x="1143378" y="2307200"/>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143378" y="2996952"/>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1163798" y="3789040"/>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p:cNvSpPr/>
          <p:nvPr/>
        </p:nvSpPr>
        <p:spPr>
          <a:xfrm>
            <a:off x="1163798" y="4525152"/>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1173301" y="5229200"/>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1"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13</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ctrTitle"/>
          </p:nvPr>
        </p:nvSpPr>
        <p:spPr>
          <a:xfrm>
            <a:off x="675469" y="1412776"/>
            <a:ext cx="7650957" cy="3960440"/>
          </a:xfrm>
          <a:prstGeom prst="rect">
            <a:avLst/>
          </a:prstGeom>
        </p:spPr>
        <p:txBody>
          <a:bodyPr lIns="91425" tIns="91425" rIns="91425" bIns="91425" anchor="ctr" anchorCtr="0">
            <a:noAutofit/>
          </a:bodyPr>
          <a:lstStyle/>
          <a:p>
            <a:pPr lvl="0" algn="l"/>
            <a:r>
              <a:rPr lang="it-IT" sz="2200" b="0" i="1" u="none" dirty="0" smtClean="0">
                <a:solidFill>
                  <a:schemeClr val="tx1"/>
                </a:solidFill>
                <a:effectLst/>
                <a:latin typeface="Calibri" panose="020F0502020204030204" pitchFamily="34" charset="0"/>
                <a:cs typeface="Times New Roman" panose="02020603050405020304" pitchFamily="18" charset="0"/>
              </a:rPr>
              <a:t>Qualora </a:t>
            </a:r>
            <a:r>
              <a:rPr lang="it-IT" sz="2200" b="0" i="1" u="none" dirty="0">
                <a:solidFill>
                  <a:schemeClr val="tx1"/>
                </a:solidFill>
                <a:effectLst/>
                <a:latin typeface="Calibri" panose="020F0502020204030204" pitchFamily="34" charset="0"/>
                <a:cs typeface="Times New Roman" panose="02020603050405020304" pitchFamily="18" charset="0"/>
              </a:rPr>
              <a:t>la </a:t>
            </a:r>
            <a:r>
              <a:rPr lang="it-IT" sz="2200" b="0" i="1" u="none" dirty="0" err="1">
                <a:solidFill>
                  <a:schemeClr val="tx1"/>
                </a:solidFill>
                <a:effectLst/>
                <a:latin typeface="Calibri" panose="020F0502020204030204" pitchFamily="34" charset="0"/>
                <a:cs typeface="Times New Roman" panose="02020603050405020304" pitchFamily="18" charset="0"/>
              </a:rPr>
              <a:t>S</a:t>
            </a:r>
            <a:r>
              <a:rPr lang="it-IT" sz="2200" b="0" i="1" u="none" dirty="0" err="1" smtClean="0">
                <a:solidFill>
                  <a:schemeClr val="tx1"/>
                </a:solidFill>
                <a:effectLst/>
                <a:latin typeface="Calibri" panose="020F0502020204030204" pitchFamily="34" charset="0"/>
                <a:cs typeface="Times New Roman" panose="02020603050405020304" pitchFamily="18" charset="0"/>
              </a:rPr>
              <a:t>tp</a:t>
            </a:r>
            <a:r>
              <a:rPr lang="it-IT" sz="2200" b="0" i="1" u="none" dirty="0" smtClean="0">
                <a:solidFill>
                  <a:schemeClr val="tx1"/>
                </a:solidFill>
                <a:effectLst/>
                <a:latin typeface="Calibri" panose="020F0502020204030204" pitchFamily="34" charset="0"/>
                <a:cs typeface="Times New Roman" panose="02020603050405020304" pitchFamily="18" charset="0"/>
              </a:rPr>
              <a:t> </a:t>
            </a:r>
            <a:r>
              <a:rPr lang="it-IT" sz="2200" b="0" i="1" u="none" dirty="0">
                <a:solidFill>
                  <a:schemeClr val="tx1"/>
                </a:solidFill>
                <a:effectLst/>
                <a:latin typeface="Calibri" panose="020F0502020204030204" pitchFamily="34" charset="0"/>
                <a:cs typeface="Times New Roman" panose="02020603050405020304" pitchFamily="18" charset="0"/>
              </a:rPr>
              <a:t>sia una </a:t>
            </a:r>
            <a:r>
              <a:rPr lang="it-IT" sz="2200" b="0" i="1" u="none" dirty="0" smtClean="0">
                <a:solidFill>
                  <a:schemeClr val="tx1"/>
                </a:solidFill>
                <a:effectLst/>
                <a:latin typeface="Calibri" panose="020F0502020204030204" pitchFamily="34" charset="0"/>
                <a:cs typeface="Times New Roman" panose="02020603050405020304" pitchFamily="18" charset="0"/>
              </a:rPr>
              <a:t>S.p.A. </a:t>
            </a:r>
            <a:r>
              <a:rPr lang="it-IT" sz="2200" b="0" i="1" u="none" dirty="0">
                <a:solidFill>
                  <a:schemeClr val="tx1"/>
                </a:solidFill>
                <a:effectLst/>
                <a:latin typeface="Calibri" panose="020F0502020204030204" pitchFamily="34" charset="0"/>
                <a:cs typeface="Times New Roman" panose="02020603050405020304" pitchFamily="18" charset="0"/>
              </a:rPr>
              <a:t>o una </a:t>
            </a:r>
            <a:r>
              <a:rPr lang="it-IT" sz="2200" b="0" i="1" u="none" dirty="0" err="1" smtClean="0">
                <a:solidFill>
                  <a:schemeClr val="tx1"/>
                </a:solidFill>
                <a:effectLst/>
                <a:latin typeface="Calibri" panose="020F0502020204030204" pitchFamily="34" charset="0"/>
                <a:cs typeface="Times New Roman" panose="02020603050405020304" pitchFamily="18" charset="0"/>
              </a:rPr>
              <a:t>S.a.p.a</a:t>
            </a:r>
            <a:r>
              <a:rPr lang="it-IT" sz="2200" b="0" i="1" u="none" dirty="0" smtClean="0">
                <a:solidFill>
                  <a:schemeClr val="tx1"/>
                </a:solidFill>
                <a:effectLst/>
                <a:latin typeface="Calibri" panose="020F0502020204030204" pitchFamily="34" charset="0"/>
                <a:cs typeface="Times New Roman" panose="02020603050405020304" pitchFamily="18" charset="0"/>
              </a:rPr>
              <a:t>. </a:t>
            </a:r>
            <a:r>
              <a:rPr lang="it-IT" sz="2200" b="0" i="1" u="none" dirty="0">
                <a:solidFill>
                  <a:schemeClr val="tx1"/>
                </a:solidFill>
                <a:effectLst/>
                <a:latin typeface="Calibri" panose="020F0502020204030204" pitchFamily="34" charset="0"/>
                <a:cs typeface="Times New Roman" panose="02020603050405020304" pitchFamily="18" charset="0"/>
              </a:rPr>
              <a:t>andranno osservate le </a:t>
            </a:r>
            <a:r>
              <a:rPr lang="it-IT" sz="2200" b="0" i="1" u="none" dirty="0" smtClean="0">
                <a:solidFill>
                  <a:schemeClr val="tx1"/>
                </a:solidFill>
                <a:effectLst/>
                <a:latin typeface="Calibri" panose="020F0502020204030204" pitchFamily="34" charset="0"/>
                <a:cs typeface="Times New Roman" panose="02020603050405020304" pitchFamily="18" charset="0"/>
              </a:rPr>
              <a:t>ulteriori disposizioni </a:t>
            </a:r>
            <a:r>
              <a:rPr lang="it-IT" sz="2200" b="0" i="1" u="none" dirty="0">
                <a:solidFill>
                  <a:schemeClr val="tx1"/>
                </a:solidFill>
                <a:effectLst/>
                <a:latin typeface="Calibri" panose="020F0502020204030204" pitchFamily="34" charset="0"/>
                <a:cs typeface="Times New Roman" panose="02020603050405020304" pitchFamily="18" charset="0"/>
              </a:rPr>
              <a:t>dettate in punto di responsabilità dell’esperto e </a:t>
            </a:r>
            <a:r>
              <a:rPr lang="it-IT" sz="2200" b="0" i="1" u="none" dirty="0" smtClean="0">
                <a:solidFill>
                  <a:schemeClr val="tx1"/>
                </a:solidFill>
                <a:effectLst/>
                <a:latin typeface="Calibri" panose="020F0502020204030204" pitchFamily="34" charset="0"/>
                <a:cs typeface="Times New Roman" panose="02020603050405020304" pitchFamily="18" charset="0"/>
              </a:rPr>
              <a:t>di verifica </a:t>
            </a:r>
            <a:r>
              <a:rPr lang="it-IT" sz="2200" b="0" i="1" u="none" dirty="0">
                <a:solidFill>
                  <a:schemeClr val="tx1"/>
                </a:solidFill>
                <a:effectLst/>
                <a:latin typeface="Calibri" panose="020F0502020204030204" pitchFamily="34" charset="0"/>
                <a:cs typeface="Times New Roman" panose="02020603050405020304" pitchFamily="18" charset="0"/>
              </a:rPr>
              <a:t>e </a:t>
            </a:r>
            <a:r>
              <a:rPr lang="it-IT" sz="2200" b="0" i="1" u="none" dirty="0" smtClean="0">
                <a:solidFill>
                  <a:schemeClr val="tx1"/>
                </a:solidFill>
                <a:effectLst/>
                <a:latin typeface="Calibri" panose="020F0502020204030204" pitchFamily="34" charset="0"/>
                <a:cs typeface="Times New Roman" panose="02020603050405020304" pitchFamily="18" charset="0"/>
              </a:rPr>
              <a:t>revisione </a:t>
            </a:r>
            <a:r>
              <a:rPr lang="it-IT" sz="2200" b="0" i="1" u="none" dirty="0">
                <a:solidFill>
                  <a:schemeClr val="tx1"/>
                </a:solidFill>
                <a:effectLst/>
                <a:latin typeface="Calibri" panose="020F0502020204030204" pitchFamily="34" charset="0"/>
                <a:cs typeface="Times New Roman" panose="02020603050405020304" pitchFamily="18" charset="0"/>
              </a:rPr>
              <a:t>degli amministratori, oltre alla disciplina specificata dettata per l’apporto d’opera o di servizi</a:t>
            </a:r>
            <a:r>
              <a:rPr lang="it-IT" sz="2200" b="0" i="1" u="none" dirty="0" smtClean="0">
                <a:solidFill>
                  <a:schemeClr val="tx1"/>
                </a:solidFill>
                <a:effectLst/>
                <a:latin typeface="Calibri" panose="020F0502020204030204" pitchFamily="34" charset="0"/>
                <a:cs typeface="Times New Roman" panose="02020603050405020304" pitchFamily="18" charset="0"/>
              </a:rPr>
              <a:t>.</a:t>
            </a: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1" u="none" dirty="0" smtClean="0">
                <a:solidFill>
                  <a:schemeClr val="tx1"/>
                </a:solidFill>
                <a:effectLst/>
                <a:latin typeface="Calibri" panose="020F0502020204030204" pitchFamily="34" charset="0"/>
                <a:cs typeface="Times New Roman" panose="02020603050405020304" pitchFamily="18" charset="0"/>
              </a:rPr>
              <a:t>L’art</a:t>
            </a:r>
            <a:r>
              <a:rPr lang="it-IT" sz="2200" b="0" i="1" u="none" dirty="0">
                <a:solidFill>
                  <a:schemeClr val="tx1"/>
                </a:solidFill>
                <a:effectLst/>
                <a:latin typeface="Calibri" panose="020F0502020204030204" pitchFamily="34" charset="0"/>
                <a:cs typeface="Times New Roman" panose="02020603050405020304" pitchFamily="18" charset="0"/>
              </a:rPr>
              <a:t>. 2500 quater c.c. riconosce ai soci di società personali il diritto all’assegnazione di un numero di azioni o di una quota proporzionale alla sua partecipazione, e in particolare, al socio d’opera una quota in misura corrispondente alla partecipazione che l’atto costitutivo già gli riconosceva precedentemente alla trasformazione o in mancanza d’accordo tra i soci.</a:t>
            </a: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2" name="Mezza cornice 1"/>
          <p:cNvSpPr/>
          <p:nvPr/>
        </p:nvSpPr>
        <p:spPr>
          <a:xfrm>
            <a:off x="468114" y="1196758"/>
            <a:ext cx="576064" cy="108012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Mezza cornice 4"/>
          <p:cNvSpPr/>
          <p:nvPr/>
        </p:nvSpPr>
        <p:spPr>
          <a:xfrm>
            <a:off x="468114" y="3140968"/>
            <a:ext cx="576064" cy="108012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7"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14</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ctrTitle"/>
          </p:nvPr>
        </p:nvSpPr>
        <p:spPr>
          <a:xfrm>
            <a:off x="675087" y="2130430"/>
            <a:ext cx="7650957" cy="2306687"/>
          </a:xfrm>
          <a:prstGeom prst="rect">
            <a:avLst/>
          </a:prstGeom>
        </p:spPr>
        <p:txBody>
          <a:bodyPr lIns="91425" tIns="91425" rIns="91425" bIns="91425" anchor="ctr" anchorCtr="0">
            <a:noAutofit/>
          </a:bodyPr>
          <a:lstStyle/>
          <a:p>
            <a:pPr lvl="0" algn="l">
              <a:spcBef>
                <a:spcPts val="0"/>
              </a:spcBef>
              <a:buNone/>
            </a:pPr>
            <a:r>
              <a:rPr lang="it-IT" sz="2200" b="0" i="1" u="none" dirty="0" smtClean="0">
                <a:solidFill>
                  <a:schemeClr val="tx1"/>
                </a:solidFill>
                <a:effectLst/>
                <a:latin typeface="Calibri" panose="020F0502020204030204" pitchFamily="34" charset="0"/>
                <a:cs typeface="Times New Roman" panose="02020603050405020304" pitchFamily="18" charset="0"/>
              </a:rPr>
              <a:t>La trasformazione in società di capitali deve risultare da atto pubblico (art. 2500 c.c.), contenente quanto previsto per l’atto di costituzione del tipo adottato.</a:t>
            </a:r>
            <a:br>
              <a:rPr lang="it-IT" sz="2200" b="0" i="1" u="none" dirty="0" smtClean="0">
                <a:solidFill>
                  <a:schemeClr val="tx1"/>
                </a:solidFill>
                <a:effectLst/>
                <a:latin typeface="Calibri" panose="020F0502020204030204" pitchFamily="34" charset="0"/>
                <a:cs typeface="Times New Roman" panose="02020603050405020304" pitchFamily="18" charset="0"/>
              </a:rPr>
            </a:br>
            <a:r>
              <a:rPr lang="it-IT" sz="2200" b="0" i="1" u="none" dirty="0" smtClean="0">
                <a:solidFill>
                  <a:schemeClr val="tx1"/>
                </a:solidFill>
                <a:effectLst/>
                <a:latin typeface="Calibri" panose="020F0502020204030204" pitchFamily="34" charset="0"/>
                <a:cs typeface="Times New Roman" panose="02020603050405020304" pitchFamily="18" charset="0"/>
              </a:rPr>
              <a:t/>
            </a:r>
            <a:br>
              <a:rPr lang="it-IT" sz="2200" b="0" i="1" u="none" dirty="0" smtClean="0">
                <a:solidFill>
                  <a:schemeClr val="tx1"/>
                </a:solidFill>
                <a:effectLst/>
                <a:latin typeface="Calibri" panose="020F0502020204030204" pitchFamily="34" charset="0"/>
                <a:cs typeface="Times New Roman" panose="02020603050405020304" pitchFamily="18" charset="0"/>
              </a:rPr>
            </a:br>
            <a:r>
              <a:rPr lang="it-IT" sz="2200" b="0" i="1" u="none" dirty="0">
                <a:solidFill>
                  <a:schemeClr val="tx1"/>
                </a:solidFill>
                <a:effectLst/>
                <a:latin typeface="Calibri" panose="020F0502020204030204" pitchFamily="34" charset="0"/>
                <a:cs typeface="Times New Roman" panose="02020603050405020304" pitchFamily="18" charset="0"/>
              </a:rPr>
              <a:t/>
            </a:r>
            <a:br>
              <a:rPr lang="it-IT" sz="2200" b="0" i="1" u="none" dirty="0">
                <a:solidFill>
                  <a:schemeClr val="tx1"/>
                </a:solidFill>
                <a:effectLst/>
                <a:latin typeface="Calibri" panose="020F0502020204030204" pitchFamily="34" charset="0"/>
                <a:cs typeface="Times New Roman" panose="02020603050405020304" pitchFamily="18" charset="0"/>
              </a:rPr>
            </a:br>
            <a:r>
              <a:rPr lang="it-IT" sz="2200" b="0" i="1" u="none" dirty="0" smtClean="0">
                <a:solidFill>
                  <a:schemeClr val="tx1"/>
                </a:solidFill>
                <a:effectLst/>
                <a:latin typeface="Calibri" panose="020F0502020204030204" pitchFamily="34" charset="0"/>
                <a:cs typeface="Times New Roman" panose="02020603050405020304" pitchFamily="18" charset="0"/>
              </a:rPr>
              <a:t>Nel nuovo statuto, le regole proprie del tipo societario di arrivo andranno pertanto integrate con la speciale disciplina di cui alla legge n. 183/2011 per la </a:t>
            </a:r>
            <a:r>
              <a:rPr lang="it-IT" sz="2200" b="0" i="1" u="none" dirty="0" err="1" smtClean="0">
                <a:solidFill>
                  <a:schemeClr val="tx1"/>
                </a:solidFill>
                <a:effectLst/>
                <a:latin typeface="Calibri" panose="020F0502020204030204" pitchFamily="34" charset="0"/>
                <a:cs typeface="Times New Roman" panose="02020603050405020304" pitchFamily="18" charset="0"/>
              </a:rPr>
              <a:t>Stp</a:t>
            </a:r>
            <a:r>
              <a:rPr lang="it-IT" sz="2200" b="0" i="1" u="none" dirty="0" smtClean="0">
                <a:solidFill>
                  <a:schemeClr val="tx1"/>
                </a:solidFill>
                <a:effectLst/>
                <a:latin typeface="Calibri" panose="020F0502020204030204" pitchFamily="34" charset="0"/>
                <a:cs typeface="Times New Roman" panose="02020603050405020304" pitchFamily="18" charset="0"/>
              </a:rPr>
              <a:t>.</a:t>
            </a:r>
            <a:endParaRPr lang="it-IT" sz="2200" b="0" i="1" u="none"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5" name="Mezza cornice 4"/>
          <p:cNvSpPr/>
          <p:nvPr/>
        </p:nvSpPr>
        <p:spPr>
          <a:xfrm>
            <a:off x="468114" y="3356992"/>
            <a:ext cx="576064" cy="108012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Mezza cornice 5"/>
          <p:cNvSpPr/>
          <p:nvPr/>
        </p:nvSpPr>
        <p:spPr>
          <a:xfrm>
            <a:off x="468114" y="1628800"/>
            <a:ext cx="576064" cy="108012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8"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2" name="Segnaposto numero diapositiva 1"/>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15</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ctrTitle"/>
          </p:nvPr>
        </p:nvSpPr>
        <p:spPr>
          <a:xfrm>
            <a:off x="756146" y="1700808"/>
            <a:ext cx="7128792" cy="3384376"/>
          </a:xfrm>
          <a:prstGeom prst="rect">
            <a:avLst/>
          </a:prstGeom>
        </p:spPr>
        <p:txBody>
          <a:bodyPr lIns="91425" tIns="91425" rIns="91425" bIns="91425" anchor="ctr" anchorCtr="0">
            <a:noAutofit/>
          </a:bodyPr>
          <a:lstStyle/>
          <a:p>
            <a:pPr lvl="0" algn="l"/>
            <a:r>
              <a:rPr lang="it-IT" sz="2400" b="1" i="0" u="sng" dirty="0">
                <a:solidFill>
                  <a:schemeClr val="tx1"/>
                </a:solidFill>
                <a:effectLst/>
                <a:latin typeface="Calibri" panose="020F0502020204030204" pitchFamily="34" charset="0"/>
                <a:cs typeface="Times New Roman" panose="02020603050405020304" pitchFamily="18" charset="0"/>
              </a:rPr>
              <a:t>T</a:t>
            </a:r>
            <a:r>
              <a:rPr lang="it-IT" sz="2400" b="1" i="0" u="sng" dirty="0" smtClean="0">
                <a:solidFill>
                  <a:schemeClr val="tx1"/>
                </a:solidFill>
                <a:effectLst/>
                <a:latin typeface="Calibri" panose="020F0502020204030204" pitchFamily="34" charset="0"/>
                <a:cs typeface="Times New Roman" panose="02020603050405020304" pitchFamily="18" charset="0"/>
              </a:rPr>
              <a:t>rasformazione </a:t>
            </a:r>
            <a:r>
              <a:rPr lang="it-IT" sz="2400" b="1" i="0" u="sng" dirty="0">
                <a:solidFill>
                  <a:schemeClr val="tx1"/>
                </a:solidFill>
                <a:effectLst/>
                <a:latin typeface="Calibri" panose="020F0502020204030204" pitchFamily="34" charset="0"/>
                <a:cs typeface="Times New Roman" panose="02020603050405020304" pitchFamily="18" charset="0"/>
              </a:rPr>
              <a:t>in società di </a:t>
            </a:r>
            <a:r>
              <a:rPr lang="it-IT" sz="2400" b="1" i="0" u="sng" dirty="0" smtClean="0">
                <a:solidFill>
                  <a:schemeClr val="tx1"/>
                </a:solidFill>
                <a:effectLst/>
                <a:latin typeface="Calibri" panose="020F0502020204030204" pitchFamily="34" charset="0"/>
                <a:cs typeface="Times New Roman" panose="02020603050405020304" pitchFamily="18" charset="0"/>
              </a:rPr>
              <a:t>persone</a:t>
            </a: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dirty="0">
                <a:solidFill>
                  <a:schemeClr val="tx1"/>
                </a:solidFill>
                <a:effectLst/>
                <a:latin typeface="Calibri" panose="020F0502020204030204" pitchFamily="34" charset="0"/>
                <a:cs typeface="Times New Roman" panose="02020603050405020304" pitchFamily="18" charset="0"/>
              </a:rPr>
              <a:t/>
            </a:r>
            <a:br>
              <a:rPr lang="it-IT" sz="2200" dirty="0">
                <a:solidFill>
                  <a:schemeClr val="tx1"/>
                </a:solidFill>
                <a:effectLst/>
                <a:latin typeface="Calibri" panose="020F0502020204030204" pitchFamily="34" charset="0"/>
                <a:cs typeface="Times New Roman" panose="02020603050405020304" pitchFamily="18" charset="0"/>
              </a:rPr>
            </a:b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t>
            </a:r>
            <a:r>
              <a:rPr lang="it-IT" sz="2000" b="1" i="1" u="sng" dirty="0" smtClean="0">
                <a:solidFill>
                  <a:schemeClr val="tx1"/>
                </a:solidFill>
                <a:effectLst/>
                <a:latin typeface="Calibri" panose="020F0502020204030204" pitchFamily="34" charset="0"/>
                <a:cs typeface="Times New Roman" panose="02020603050405020304" pitchFamily="18" charset="0"/>
              </a:rPr>
              <a:t>Nella </a:t>
            </a:r>
            <a:r>
              <a:rPr lang="it-IT" sz="2000" b="1" i="1" u="sng" dirty="0">
                <a:solidFill>
                  <a:schemeClr val="tx1"/>
                </a:solidFill>
                <a:effectLst/>
                <a:latin typeface="Calibri" panose="020F0502020204030204" pitchFamily="34" charset="0"/>
                <a:cs typeface="Times New Roman" panose="02020603050405020304" pitchFamily="18" charset="0"/>
              </a:rPr>
              <a:t>trasformazione omogenea </a:t>
            </a:r>
            <a:r>
              <a:rPr lang="it-IT" sz="2000" b="1" i="1" u="sng" dirty="0" smtClean="0">
                <a:solidFill>
                  <a:schemeClr val="tx1"/>
                </a:solidFill>
                <a:effectLst/>
                <a:latin typeface="Calibri" panose="020F0502020204030204" pitchFamily="34" charset="0"/>
                <a:cs typeface="Times New Roman" panose="02020603050405020304" pitchFamily="18" charset="0"/>
              </a:rPr>
              <a:t>progressiva</a:t>
            </a:r>
            <a:r>
              <a:rPr lang="it-IT" sz="2000" b="0" i="0" u="none" dirty="0" smtClean="0">
                <a:solidFill>
                  <a:schemeClr val="tx1"/>
                </a:solidFill>
                <a:effectLst/>
                <a:latin typeface="Calibri" panose="020F0502020204030204" pitchFamily="34" charset="0"/>
                <a:cs typeface="Times New Roman" panose="02020603050405020304" pitchFamily="18" charset="0"/>
              </a:rPr>
              <a:t>, </a:t>
            </a:r>
            <a:r>
              <a:rPr lang="it-IT" sz="2000" b="0" i="0" u="none" dirty="0">
                <a:solidFill>
                  <a:schemeClr val="tx1"/>
                </a:solidFill>
                <a:effectLst/>
                <a:latin typeface="Calibri" panose="020F0502020204030204" pitchFamily="34" charset="0"/>
                <a:cs typeface="Times New Roman" panose="02020603050405020304" pitchFamily="18" charset="0"/>
              </a:rPr>
              <a:t>può essere </a:t>
            </a:r>
            <a:r>
              <a:rPr lang="it-IT" sz="2000" b="0" i="0" u="none" dirty="0" smtClean="0">
                <a:solidFill>
                  <a:schemeClr val="tx1"/>
                </a:solidFill>
                <a:effectLst/>
                <a:latin typeface="Calibri" panose="020F0502020204030204" pitchFamily="34" charset="0"/>
                <a:cs typeface="Times New Roman" panose="02020603050405020304" pitchFamily="18" charset="0"/>
              </a:rPr>
              <a:t>	annoverata </a:t>
            </a:r>
            <a:r>
              <a:rPr lang="it-IT" sz="2000" b="0" i="0" u="none" dirty="0">
                <a:solidFill>
                  <a:schemeClr val="tx1"/>
                </a:solidFill>
                <a:effectLst/>
                <a:latin typeface="Calibri" panose="020F0502020204030204" pitchFamily="34" charset="0"/>
                <a:cs typeface="Times New Roman" panose="02020603050405020304" pitchFamily="18" charset="0"/>
              </a:rPr>
              <a:t>l’ipotesi dello studio associato che intenda </a:t>
            </a:r>
            <a:r>
              <a:rPr lang="it-IT" sz="2000" b="0" i="0" u="none" dirty="0" smtClean="0">
                <a:solidFill>
                  <a:schemeClr val="tx1"/>
                </a:solidFill>
                <a:effectLst/>
                <a:latin typeface="Calibri" panose="020F0502020204030204" pitchFamily="34" charset="0"/>
                <a:cs typeface="Times New Roman" panose="02020603050405020304" pitchFamily="18" charset="0"/>
              </a:rPr>
              <a:t>	trasformarsi </a:t>
            </a:r>
            <a:r>
              <a:rPr lang="it-IT" sz="2000" b="0" i="0" u="none" dirty="0">
                <a:solidFill>
                  <a:schemeClr val="tx1"/>
                </a:solidFill>
                <a:effectLst/>
                <a:latin typeface="Calibri" panose="020F0502020204030204" pitchFamily="34" charset="0"/>
                <a:cs typeface="Times New Roman" panose="02020603050405020304" pitchFamily="18" charset="0"/>
              </a:rPr>
              <a:t>in una </a:t>
            </a:r>
            <a:r>
              <a:rPr lang="it-IT" sz="2000" b="0" i="0" u="none" dirty="0" err="1" smtClean="0">
                <a:solidFill>
                  <a:schemeClr val="tx1"/>
                </a:solidFill>
                <a:effectLst/>
                <a:latin typeface="Calibri" panose="020F0502020204030204" pitchFamily="34" charset="0"/>
                <a:cs typeface="Times New Roman" panose="02020603050405020304" pitchFamily="18" charset="0"/>
              </a:rPr>
              <a:t>Stp</a:t>
            </a:r>
            <a:r>
              <a:rPr lang="it-IT" sz="2000" b="0" i="0" u="none" dirty="0" smtClean="0">
                <a:solidFill>
                  <a:schemeClr val="tx1"/>
                </a:solidFill>
                <a:effectLst/>
                <a:latin typeface="Calibri" panose="020F0502020204030204" pitchFamily="34" charset="0"/>
                <a:cs typeface="Times New Roman" panose="02020603050405020304" pitchFamily="18" charset="0"/>
              </a:rPr>
              <a:t> </a:t>
            </a:r>
            <a:r>
              <a:rPr lang="it-IT" sz="2000" b="0" i="0" u="none" dirty="0">
                <a:solidFill>
                  <a:schemeClr val="tx1"/>
                </a:solidFill>
                <a:effectLst/>
                <a:latin typeface="Calibri" panose="020F0502020204030204" pitchFamily="34" charset="0"/>
                <a:cs typeface="Times New Roman" panose="02020603050405020304" pitchFamily="18" charset="0"/>
              </a:rPr>
              <a:t>costituita secondo i tipi della </a:t>
            </a:r>
            <a:r>
              <a:rPr lang="it-IT" sz="2000" b="0" i="0" u="none" dirty="0" smtClean="0">
                <a:solidFill>
                  <a:schemeClr val="tx1"/>
                </a:solidFill>
                <a:effectLst/>
                <a:latin typeface="Calibri" panose="020F0502020204030204" pitchFamily="34" charset="0"/>
                <a:cs typeface="Times New Roman" panose="02020603050405020304" pitchFamily="18" charset="0"/>
              </a:rPr>
              <a:t>	società </a:t>
            </a:r>
            <a:r>
              <a:rPr lang="it-IT" sz="2000" b="0" i="0" u="none" dirty="0">
                <a:solidFill>
                  <a:schemeClr val="tx1"/>
                </a:solidFill>
                <a:effectLst/>
                <a:latin typeface="Calibri" panose="020F0502020204030204" pitchFamily="34" charset="0"/>
                <a:cs typeface="Times New Roman" panose="02020603050405020304" pitchFamily="18" charset="0"/>
              </a:rPr>
              <a:t>di </a:t>
            </a:r>
            <a:r>
              <a:rPr lang="it-IT" sz="2000" b="0" i="0" u="none" dirty="0" smtClean="0">
                <a:solidFill>
                  <a:schemeClr val="tx1"/>
                </a:solidFill>
                <a:effectLst/>
                <a:latin typeface="Calibri" panose="020F0502020204030204" pitchFamily="34" charset="0"/>
                <a:cs typeface="Times New Roman" panose="02020603050405020304" pitchFamily="18" charset="0"/>
              </a:rPr>
              <a:t>persone.</a:t>
            </a:r>
            <a:br>
              <a:rPr lang="it-IT" sz="20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endParaRPr lang="it-IT" sz="2200" b="0" i="0" u="none"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5" name="Cilindro 4"/>
          <p:cNvSpPr/>
          <p:nvPr/>
        </p:nvSpPr>
        <p:spPr>
          <a:xfrm>
            <a:off x="314617" y="1700808"/>
            <a:ext cx="360040" cy="4320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ole 1"/>
          <p:cNvSpPr/>
          <p:nvPr/>
        </p:nvSpPr>
        <p:spPr>
          <a:xfrm>
            <a:off x="1188194" y="3188562"/>
            <a:ext cx="180020" cy="216024"/>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16</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ctrTitle"/>
          </p:nvPr>
        </p:nvSpPr>
        <p:spPr>
          <a:xfrm>
            <a:off x="675087" y="1484784"/>
            <a:ext cx="7650957" cy="4176464"/>
          </a:xfrm>
          <a:prstGeom prst="rect">
            <a:avLst/>
          </a:prstGeom>
        </p:spPr>
        <p:txBody>
          <a:bodyPr lIns="91425" tIns="91425" rIns="91425" bIns="91425" anchor="ctr" anchorCtr="0">
            <a:noAutofit/>
          </a:bodyPr>
          <a:lstStyle/>
          <a:p>
            <a:pPr lvl="0" algn="l">
              <a:spcBef>
                <a:spcPts val="640"/>
              </a:spcBef>
              <a:buSzPct val="34375"/>
            </a:pPr>
            <a:r>
              <a:rPr lang="it-IT" sz="2200" b="1" i="1" u="none" dirty="0" smtClean="0">
                <a:solidFill>
                  <a:schemeClr val="tx1"/>
                </a:solidFill>
                <a:effectLst/>
                <a:latin typeface="Calibri" panose="020F0502020204030204" pitchFamily="34" charset="0"/>
                <a:cs typeface="Times New Roman" panose="02020603050405020304" pitchFamily="18" charset="0"/>
              </a:rPr>
              <a:t>La trasformazione della società di persone </a:t>
            </a:r>
            <a:r>
              <a:rPr lang="it-IT" sz="2200" i="1" u="none" dirty="0" smtClean="0">
                <a:solidFill>
                  <a:schemeClr val="tx1"/>
                </a:solidFill>
                <a:effectLst/>
                <a:latin typeface="Calibri" panose="020F0502020204030204" pitchFamily="34" charset="0"/>
                <a:cs typeface="Times New Roman" panose="02020603050405020304" pitchFamily="18" charset="0"/>
              </a:rPr>
              <a:t>andrà assunta con il consenso unanime dei soci, in quanto la regola prima citata  sembra valere solo per la trasformazione in società di capitali. </a:t>
            </a:r>
            <a:r>
              <a:rPr lang="it-IT" sz="2200" b="0" i="0" u="none" dirty="0" smtClean="0">
                <a:solidFill>
                  <a:schemeClr val="tx1"/>
                </a:solidFill>
                <a:effectLst/>
                <a:latin typeface="Calibri" panose="020F0502020204030204" pitchFamily="34" charset="0"/>
                <a:cs typeface="Times New Roman" panose="02020603050405020304" pitchFamily="18" charset="0"/>
              </a:rPr>
              <a:t>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dirty="0">
                <a:solidFill>
                  <a:schemeClr val="tx1"/>
                </a:solidFill>
                <a:effectLst/>
                <a:latin typeface="Calibri" panose="020F0502020204030204" pitchFamily="34" charset="0"/>
                <a:cs typeface="Times New Roman" panose="02020603050405020304" pitchFamily="18" charset="0"/>
              </a:rPr>
              <a:t/>
            </a:r>
            <a:br>
              <a:rPr lang="it-IT" sz="2200" dirty="0">
                <a:solidFill>
                  <a:schemeClr val="tx1"/>
                </a:solidFill>
                <a:effectLst/>
                <a:latin typeface="Calibri" panose="020F0502020204030204" pitchFamily="34" charset="0"/>
                <a:cs typeface="Times New Roman" panose="02020603050405020304" pitchFamily="18" charset="0"/>
              </a:rPr>
            </a:br>
            <a:r>
              <a:rPr lang="it-IT" sz="2200" dirty="0" smtClean="0">
                <a:solidFill>
                  <a:schemeClr val="tx1"/>
                </a:solidFill>
                <a:effectLst/>
                <a:latin typeface="Calibri" panose="020F0502020204030204" pitchFamily="34" charset="0"/>
                <a:cs typeface="Times New Roman" panose="02020603050405020304" pitchFamily="18" charset="0"/>
              </a:rPr>
              <a:t>	</a:t>
            </a:r>
            <a:r>
              <a:rPr lang="it-IT" sz="1800" b="0" i="1" u="none" dirty="0" smtClean="0">
                <a:solidFill>
                  <a:schemeClr val="tx1"/>
                </a:solidFill>
                <a:effectLst/>
                <a:latin typeface="Calibri" panose="020F0502020204030204" pitchFamily="34" charset="0"/>
                <a:cs typeface="Times New Roman" panose="02020603050405020304" pitchFamily="18" charset="0"/>
              </a:rPr>
              <a:t>E’ tuttavia ammessa con clausole ad hoc, la trasformazione 	assunta </a:t>
            </a:r>
            <a:r>
              <a:rPr lang="it-IT" sz="1800" b="0" i="1" u="none" dirty="0">
                <a:solidFill>
                  <a:schemeClr val="tx1"/>
                </a:solidFill>
                <a:effectLst/>
                <a:latin typeface="Calibri" panose="020F0502020204030204" pitchFamily="34" charset="0"/>
                <a:cs typeface="Times New Roman" panose="02020603050405020304" pitchFamily="18" charset="0"/>
              </a:rPr>
              <a:t>secondo il </a:t>
            </a:r>
            <a:r>
              <a:rPr lang="it-IT" sz="1800" b="0" i="1" u="none" dirty="0" smtClean="0">
                <a:solidFill>
                  <a:schemeClr val="tx1"/>
                </a:solidFill>
                <a:effectLst/>
                <a:latin typeface="Calibri" panose="020F0502020204030204" pitchFamily="34" charset="0"/>
                <a:cs typeface="Times New Roman" panose="02020603050405020304" pitchFamily="18" charset="0"/>
              </a:rPr>
              <a:t>principio </a:t>
            </a:r>
            <a:r>
              <a:rPr lang="it-IT" sz="1800" b="0" i="1" u="none" dirty="0">
                <a:solidFill>
                  <a:schemeClr val="tx1"/>
                </a:solidFill>
                <a:effectLst/>
                <a:latin typeface="Calibri" panose="020F0502020204030204" pitchFamily="34" charset="0"/>
                <a:cs typeface="Times New Roman" panose="02020603050405020304" pitchFamily="18" charset="0"/>
              </a:rPr>
              <a:t>maggioritario </a:t>
            </a:r>
            <a:r>
              <a:rPr lang="it-IT" sz="1800" b="0" i="1" u="none" dirty="0" smtClean="0">
                <a:solidFill>
                  <a:schemeClr val="tx1"/>
                </a:solidFill>
                <a:effectLst/>
                <a:latin typeface="Calibri" panose="020F0502020204030204" pitchFamily="34" charset="0"/>
                <a:cs typeface="Times New Roman" panose="02020603050405020304" pitchFamily="18" charset="0"/>
              </a:rPr>
              <a:t>dei consensi, purché 	all’eventuale  </a:t>
            </a:r>
            <a:r>
              <a:rPr lang="it-IT" sz="1800" b="0" i="1" u="none" dirty="0">
                <a:solidFill>
                  <a:schemeClr val="tx1"/>
                </a:solidFill>
                <a:effectLst/>
                <a:latin typeface="Calibri" panose="020F0502020204030204" pitchFamily="34" charset="0"/>
                <a:cs typeface="Times New Roman" panose="02020603050405020304" pitchFamily="18" charset="0"/>
              </a:rPr>
              <a:t>socio </a:t>
            </a:r>
            <a:r>
              <a:rPr lang="it-IT" sz="1800" b="0" i="1" u="none" dirty="0" smtClean="0">
                <a:solidFill>
                  <a:schemeClr val="tx1"/>
                </a:solidFill>
                <a:effectLst/>
                <a:latin typeface="Calibri" panose="020F0502020204030204" pitchFamily="34" charset="0"/>
                <a:cs typeface="Times New Roman" panose="02020603050405020304" pitchFamily="18" charset="0"/>
              </a:rPr>
              <a:t>dissenziente sia riconosciuta la possibilità di 	esercitare </a:t>
            </a:r>
            <a:r>
              <a:rPr lang="it-IT" sz="1800" b="0" i="1" u="none" dirty="0">
                <a:solidFill>
                  <a:schemeClr val="tx1"/>
                </a:solidFill>
                <a:effectLst/>
                <a:latin typeface="Calibri" panose="020F0502020204030204" pitchFamily="34" charset="0"/>
                <a:cs typeface="Times New Roman" panose="02020603050405020304" pitchFamily="18" charset="0"/>
              </a:rPr>
              <a:t>il </a:t>
            </a:r>
            <a:r>
              <a:rPr lang="it-IT" sz="1800" b="0" i="1" u="none" dirty="0" smtClean="0">
                <a:solidFill>
                  <a:schemeClr val="tx1"/>
                </a:solidFill>
                <a:effectLst/>
                <a:latin typeface="Calibri" panose="020F0502020204030204" pitchFamily="34" charset="0"/>
                <a:cs typeface="Times New Roman" panose="02020603050405020304" pitchFamily="18" charset="0"/>
              </a:rPr>
              <a:t>recesso.</a:t>
            </a:r>
            <a:br>
              <a:rPr lang="it-IT" sz="1800" b="0" i="1" u="none" dirty="0" smtClean="0">
                <a:solidFill>
                  <a:schemeClr val="tx1"/>
                </a:solidFill>
                <a:effectLst/>
                <a:latin typeface="Calibri" panose="020F0502020204030204" pitchFamily="34" charset="0"/>
                <a:cs typeface="Times New Roman" panose="02020603050405020304" pitchFamily="18" charset="0"/>
              </a:rPr>
            </a:br>
            <a:endParaRPr sz="2200" b="0" i="1" u="none"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2" name="Sole 1"/>
          <p:cNvSpPr/>
          <p:nvPr/>
        </p:nvSpPr>
        <p:spPr>
          <a:xfrm>
            <a:off x="1296206" y="3501008"/>
            <a:ext cx="108012" cy="108012"/>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17</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75087" y="1556792"/>
            <a:ext cx="7650957" cy="3168352"/>
          </a:xfrm>
        </p:spPr>
        <p:txBody>
          <a:bodyPr/>
          <a:lstStyle/>
          <a:p>
            <a:pPr algn="l"/>
            <a:r>
              <a:rPr lang="it-IT" sz="2200" b="1" i="0" u="sng" dirty="0">
                <a:solidFill>
                  <a:schemeClr val="tx1"/>
                </a:solidFill>
                <a:effectLst/>
                <a:latin typeface="Calibri" panose="020F0502020204030204" pitchFamily="34" charset="0"/>
                <a:cs typeface="Times New Roman" panose="02020603050405020304" pitchFamily="18" charset="0"/>
              </a:rPr>
              <a:t>Trasformazione </a:t>
            </a:r>
            <a:r>
              <a:rPr lang="it-IT" sz="2200" b="1" i="0" u="sng" dirty="0" smtClean="0">
                <a:solidFill>
                  <a:schemeClr val="tx1"/>
                </a:solidFill>
                <a:effectLst/>
                <a:latin typeface="Calibri" panose="020F0502020204030204" pitchFamily="34" charset="0"/>
                <a:cs typeface="Times New Roman" panose="02020603050405020304" pitchFamily="18" charset="0"/>
              </a:rPr>
              <a:t>eterogenea da </a:t>
            </a:r>
            <a:r>
              <a:rPr lang="it-IT" sz="2200" b="1" i="0" u="sng" dirty="0">
                <a:solidFill>
                  <a:schemeClr val="tx1"/>
                </a:solidFill>
                <a:effectLst/>
                <a:latin typeface="Calibri" panose="020F0502020204030204" pitchFamily="34" charset="0"/>
                <a:cs typeface="Times New Roman" panose="02020603050405020304" pitchFamily="18" charset="0"/>
              </a:rPr>
              <a:t>studio associato in </a:t>
            </a:r>
            <a:r>
              <a:rPr lang="it-IT" sz="2200" b="1" i="0" u="sng" dirty="0" err="1" smtClean="0">
                <a:solidFill>
                  <a:schemeClr val="tx1"/>
                </a:solidFill>
                <a:effectLst/>
                <a:latin typeface="Calibri" panose="020F0502020204030204" pitchFamily="34" charset="0"/>
                <a:cs typeface="Times New Roman" panose="02020603050405020304" pitchFamily="18" charset="0"/>
              </a:rPr>
              <a:t>Stp</a:t>
            </a:r>
            <a:r>
              <a:rPr lang="it-IT" sz="2200" b="1" i="0" u="sng" dirty="0">
                <a:solidFill>
                  <a:schemeClr val="tx1"/>
                </a:solidFill>
                <a:effectLst/>
                <a:latin typeface="Calibri" panose="020F0502020204030204" pitchFamily="34" charset="0"/>
                <a:cs typeface="Times New Roman" panose="02020603050405020304" pitchFamily="18" charset="0"/>
              </a:rPr>
              <a:t/>
            </a:r>
            <a:br>
              <a:rPr lang="it-IT" sz="2200" b="1" i="0" u="sng" dirty="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1" u="none" dirty="0" smtClean="0">
                <a:solidFill>
                  <a:schemeClr val="tx1"/>
                </a:solidFill>
                <a:effectLst/>
                <a:latin typeface="Calibri" panose="020F0502020204030204" pitchFamily="34" charset="0"/>
                <a:cs typeface="Times New Roman" panose="02020603050405020304" pitchFamily="18" charset="0"/>
              </a:rPr>
              <a:t>Lo st</a:t>
            </a:r>
            <a:r>
              <a:rPr lang="it-IT" sz="2200" b="0" i="1" dirty="0" smtClean="0">
                <a:solidFill>
                  <a:schemeClr val="tx1"/>
                </a:solidFill>
                <a:effectLst/>
                <a:latin typeface="Calibri" panose="020F0502020204030204" pitchFamily="34" charset="0"/>
                <a:cs typeface="Times New Roman" panose="02020603050405020304" pitchFamily="18" charset="0"/>
              </a:rPr>
              <a:t>udio </a:t>
            </a:r>
            <a:r>
              <a:rPr lang="it-IT" sz="2200" i="1" dirty="0" smtClean="0">
                <a:solidFill>
                  <a:schemeClr val="tx1"/>
                </a:solidFill>
                <a:effectLst/>
                <a:latin typeface="Calibri" panose="020F0502020204030204" pitchFamily="34" charset="0"/>
                <a:cs typeface="Times New Roman" panose="02020603050405020304" pitchFamily="18" charset="0"/>
              </a:rPr>
              <a:t>associato, pur privo di personalità giuridica, è ente dotato di soggettività giuridica e centro autonomo di imputazione di rapporti giuridici, </a:t>
            </a:r>
            <a:r>
              <a:rPr lang="it-IT" sz="2200" b="0" i="1" u="none" dirty="0" smtClean="0">
                <a:solidFill>
                  <a:schemeClr val="tx1"/>
                </a:solidFill>
                <a:effectLst/>
                <a:latin typeface="Calibri" panose="020F0502020204030204" pitchFamily="34" charset="0"/>
                <a:cs typeface="Times New Roman" panose="02020603050405020304" pitchFamily="18" charset="0"/>
              </a:rPr>
              <a:t>ovvero la tesi in base alla quale </a:t>
            </a:r>
            <a:r>
              <a:rPr lang="it-IT" sz="2200" b="1" i="1" u="sng" dirty="0" smtClean="0">
                <a:solidFill>
                  <a:schemeClr val="tx1"/>
                </a:solidFill>
                <a:effectLst/>
                <a:latin typeface="Calibri" panose="020F0502020204030204" pitchFamily="34" charset="0"/>
                <a:cs typeface="Times New Roman" panose="02020603050405020304" pitchFamily="18" charset="0"/>
              </a:rPr>
              <a:t>lo studio associato è riconducibile all’associazione non riconosciuta atipica caratterizzata dall’esercizio di un’attività economica.</a:t>
            </a:r>
            <a:endParaRPr lang="it-IT" sz="2200" b="1" i="1" u="sng"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3" name="Connettore 2"/>
          <p:cNvSpPr/>
          <p:nvPr/>
        </p:nvSpPr>
        <p:spPr>
          <a:xfrm>
            <a:off x="468114" y="2492896"/>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5" name="Segnaposto numero diapositiva 4"/>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18</a:t>
            </a:fld>
            <a:endParaRPr lang="it-IT"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523865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ctrTitle"/>
          </p:nvPr>
        </p:nvSpPr>
        <p:spPr>
          <a:xfrm>
            <a:off x="675087" y="1484784"/>
            <a:ext cx="7650957" cy="4320480"/>
          </a:xfrm>
          <a:prstGeom prst="rect">
            <a:avLst/>
          </a:prstGeom>
        </p:spPr>
        <p:txBody>
          <a:bodyPr lIns="91425" tIns="91425" rIns="91425" bIns="91425" anchor="ctr" anchorCtr="0">
            <a:noAutofit/>
          </a:bodyPr>
          <a:lstStyle/>
          <a:p>
            <a:pPr lvl="0" algn="l"/>
            <a:r>
              <a:rPr lang="it-IT" sz="2200" b="1" i="1" u="none" dirty="0" smtClean="0">
                <a:solidFill>
                  <a:schemeClr val="tx1"/>
                </a:solidFill>
                <a:effectLst/>
                <a:latin typeface="Calibri" panose="020F0502020204030204" pitchFamily="34" charset="0"/>
                <a:cs typeface="Times New Roman" panose="02020603050405020304" pitchFamily="18" charset="0"/>
              </a:rPr>
              <a:t>La </a:t>
            </a:r>
            <a:r>
              <a:rPr lang="it-IT" sz="2200" b="1" i="1" u="none" dirty="0">
                <a:solidFill>
                  <a:schemeClr val="tx1"/>
                </a:solidFill>
                <a:effectLst/>
                <a:latin typeface="Calibri" panose="020F0502020204030204" pitchFamily="34" charset="0"/>
                <a:cs typeface="Times New Roman" panose="02020603050405020304" pitchFamily="18" charset="0"/>
              </a:rPr>
              <a:t>trasformazione eterogenea</a:t>
            </a:r>
            <a:r>
              <a:rPr lang="it-IT" sz="2200" u="none" dirty="0">
                <a:solidFill>
                  <a:schemeClr val="tx1"/>
                </a:solidFill>
                <a:effectLst/>
                <a:latin typeface="Calibri" panose="020F0502020204030204" pitchFamily="34" charset="0"/>
                <a:cs typeface="Times New Roman" panose="02020603050405020304" pitchFamily="18" charset="0"/>
              </a:rPr>
              <a:t> appare limitata </a:t>
            </a:r>
            <a:r>
              <a:rPr lang="it-IT" sz="2200" u="none" dirty="0" smtClean="0">
                <a:solidFill>
                  <a:schemeClr val="tx1"/>
                </a:solidFill>
                <a:effectLst/>
                <a:latin typeface="Calibri" panose="020F0502020204030204" pitchFamily="34" charset="0"/>
                <a:cs typeface="Times New Roman" panose="02020603050405020304" pitchFamily="18" charset="0"/>
              </a:rPr>
              <a:t>alle ipotesi </a:t>
            </a:r>
            <a:r>
              <a:rPr lang="it-IT" sz="2200" u="none" dirty="0">
                <a:solidFill>
                  <a:schemeClr val="tx1"/>
                </a:solidFill>
                <a:effectLst/>
                <a:latin typeface="Calibri" panose="020F0502020204030204" pitchFamily="34" charset="0"/>
                <a:cs typeface="Times New Roman" panose="02020603050405020304" pitchFamily="18" charset="0"/>
              </a:rPr>
              <a:t>di trasformazione </a:t>
            </a:r>
            <a:r>
              <a:rPr lang="it-IT" sz="2200" u="none" dirty="0" smtClean="0">
                <a:solidFill>
                  <a:schemeClr val="tx1"/>
                </a:solidFill>
                <a:effectLst/>
                <a:latin typeface="Calibri" panose="020F0502020204030204" pitchFamily="34" charset="0"/>
                <a:cs typeface="Times New Roman" panose="02020603050405020304" pitchFamily="18" charset="0"/>
              </a:rPr>
              <a:t>in </a:t>
            </a:r>
            <a:r>
              <a:rPr lang="it-IT" sz="2200" u="none" dirty="0">
                <a:solidFill>
                  <a:schemeClr val="tx1"/>
                </a:solidFill>
                <a:effectLst/>
                <a:latin typeface="Calibri" panose="020F0502020204030204" pitchFamily="34" charset="0"/>
                <a:cs typeface="Times New Roman" panose="02020603050405020304" pitchFamily="18" charset="0"/>
              </a:rPr>
              <a:t>società </a:t>
            </a:r>
            <a:r>
              <a:rPr lang="it-IT" sz="2200" u="none" dirty="0" smtClean="0">
                <a:solidFill>
                  <a:schemeClr val="tx1"/>
                </a:solidFill>
                <a:effectLst/>
                <a:latin typeface="Calibri" panose="020F0502020204030204" pitchFamily="34" charset="0"/>
                <a:cs typeface="Times New Roman" panose="02020603050405020304" pitchFamily="18" charset="0"/>
              </a:rPr>
              <a:t>di capitali di consorzi, società consortili</a:t>
            </a:r>
            <a:r>
              <a:rPr lang="it-IT" sz="2200" u="none" dirty="0">
                <a:solidFill>
                  <a:schemeClr val="tx1"/>
                </a:solidFill>
                <a:effectLst/>
                <a:latin typeface="Calibri" panose="020F0502020204030204" pitchFamily="34" charset="0"/>
                <a:cs typeface="Times New Roman" panose="02020603050405020304" pitchFamily="18" charset="0"/>
              </a:rPr>
              <a:t>, comunioni d’azienda, associazioni riconosciute e fondazioni</a:t>
            </a:r>
            <a:r>
              <a:rPr lang="it-IT" sz="2200" u="none" dirty="0" smtClean="0">
                <a:solidFill>
                  <a:schemeClr val="tx1"/>
                </a:solidFill>
                <a:effectLst/>
                <a:latin typeface="Calibri" panose="020F0502020204030204" pitchFamily="34" charset="0"/>
                <a:cs typeface="Times New Roman" panose="02020603050405020304" pitchFamily="18" charset="0"/>
              </a:rPr>
              <a:t>.</a:t>
            </a: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endParaRPr lang="it-IT" sz="2200" b="0" i="0" u="none"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2" name="Mezza cornice 1"/>
          <p:cNvSpPr/>
          <p:nvPr/>
        </p:nvSpPr>
        <p:spPr>
          <a:xfrm>
            <a:off x="459062" y="2648007"/>
            <a:ext cx="432048" cy="504056"/>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Mezza cornice 5"/>
          <p:cNvSpPr/>
          <p:nvPr/>
        </p:nvSpPr>
        <p:spPr>
          <a:xfrm rot="10800000">
            <a:off x="7884938" y="3336525"/>
            <a:ext cx="432048" cy="504056"/>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8"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19</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675084" y="2060849"/>
            <a:ext cx="7713910" cy="2088233"/>
          </a:xfrm>
          <a:prstGeom prst="rect">
            <a:avLst/>
          </a:prstGeom>
          <a:noFill/>
          <a:ln>
            <a:noFill/>
          </a:ln>
        </p:spPr>
        <p:txBody>
          <a:bodyPr lIns="91425" tIns="45700" rIns="91425" bIns="45700" anchor="ctr" anchorCtr="0">
            <a:noAutofit/>
          </a:bodyPr>
          <a:lstStyle/>
          <a:p>
            <a:pPr marL="0" marR="0" lvl="0" indent="0" algn="just" rtl="0">
              <a:spcBef>
                <a:spcPts val="0"/>
              </a:spcBef>
              <a:buClr>
                <a:schemeClr val="dk1"/>
              </a:buClr>
              <a:buSzPct val="25000"/>
              <a:buFont typeface="Calibri"/>
              <a:buNone/>
            </a:pPr>
            <a:r>
              <a:rPr lang="it-IT" sz="2500" b="0" i="0" u="none" strike="noStrike" cap="none" dirty="0">
                <a:solidFill>
                  <a:schemeClr val="tx1"/>
                </a:solidFill>
                <a:effectLst/>
                <a:latin typeface="Calibri" panose="020F0502020204030204" pitchFamily="34" charset="0"/>
                <a:cs typeface="Times New Roman" panose="02020603050405020304" pitchFamily="18" charset="0"/>
                <a:sym typeface="Calibri"/>
              </a:rPr>
              <a:t>La cessione dello Studio è un contratto atipico, </a:t>
            </a:r>
            <a:r>
              <a:rPr lang="it-IT" sz="2500" b="0" i="0" u="none" strike="noStrike" cap="none" dirty="0" smtClean="0">
                <a:solidFill>
                  <a:schemeClr val="tx1"/>
                </a:solidFill>
                <a:effectLst/>
                <a:latin typeface="Calibri" panose="020F0502020204030204" pitchFamily="34" charset="0"/>
                <a:cs typeface="Times New Roman" panose="02020603050405020304" pitchFamily="18" charset="0"/>
                <a:sym typeface="Calibri"/>
              </a:rPr>
              <a:t>non regolamentato </a:t>
            </a:r>
            <a:r>
              <a:rPr lang="it-IT" sz="2500" b="0" i="0" u="none" strike="noStrike" cap="none" dirty="0">
                <a:solidFill>
                  <a:schemeClr val="tx1"/>
                </a:solidFill>
                <a:effectLst/>
                <a:latin typeface="Calibri" panose="020F0502020204030204" pitchFamily="34" charset="0"/>
                <a:cs typeface="Times New Roman" panose="02020603050405020304" pitchFamily="18" charset="0"/>
                <a:sym typeface="Calibri"/>
              </a:rPr>
              <a:t>dal Codice Civile, ma </a:t>
            </a:r>
            <a:r>
              <a:rPr lang="it-IT" sz="2500" b="0" i="0" u="sng" strike="noStrike" cap="none" dirty="0">
                <a:solidFill>
                  <a:schemeClr val="tx1"/>
                </a:solidFill>
                <a:effectLst/>
                <a:latin typeface="Calibri" panose="020F0502020204030204" pitchFamily="34" charset="0"/>
                <a:cs typeface="Times New Roman" panose="02020603050405020304" pitchFamily="18" charset="0"/>
                <a:sym typeface="Calibri"/>
              </a:rPr>
              <a:t>valido ed </a:t>
            </a:r>
            <a:r>
              <a:rPr lang="it-IT" sz="2500" b="0" i="0" u="sng" strike="noStrike" cap="none" dirty="0" smtClean="0">
                <a:solidFill>
                  <a:schemeClr val="tx1"/>
                </a:solidFill>
                <a:effectLst/>
                <a:latin typeface="Calibri" panose="020F0502020204030204" pitchFamily="34" charset="0"/>
                <a:cs typeface="Times New Roman" panose="02020603050405020304" pitchFamily="18" charset="0"/>
                <a:sym typeface="Calibri"/>
              </a:rPr>
              <a:t>efficace</a:t>
            </a:r>
            <a:endParaRPr lang="it-IT" sz="2500" b="0" i="0" u="none" strike="noStrike" cap="none" dirty="0">
              <a:solidFill>
                <a:schemeClr val="tx1"/>
              </a:solidFill>
              <a:effectLst/>
              <a:latin typeface="Calibri" panose="020F0502020204030204" pitchFamily="34" charset="0"/>
              <a:cs typeface="Times New Roman" panose="02020603050405020304" pitchFamily="18" charset="0"/>
              <a:sym typeface="Calibri"/>
            </a:endParaRPr>
          </a:p>
        </p:txBody>
      </p:sp>
      <p:sp>
        <p:nvSpPr>
          <p:cNvPr id="93" name="Shape 93"/>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a:solidFill>
                  <a:schemeClr val="dk1"/>
                </a:solidFill>
                <a:latin typeface="Calibri"/>
                <a:ea typeface="Calibri"/>
                <a:cs typeface="Calibri"/>
                <a:sym typeface="Calibri"/>
              </a:rPr>
              <a:t>Cessione e conferimento dello Studio</a:t>
            </a:r>
          </a:p>
        </p:txBody>
      </p:sp>
      <p:sp>
        <p:nvSpPr>
          <p:cNvPr id="2" name="Doppia parentesi quadra 1"/>
          <p:cNvSpPr/>
          <p:nvPr/>
        </p:nvSpPr>
        <p:spPr>
          <a:xfrm>
            <a:off x="612130" y="2564904"/>
            <a:ext cx="7776864" cy="10801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5"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2</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75087" y="1412776"/>
            <a:ext cx="7650957" cy="4320480"/>
          </a:xfrm>
        </p:spPr>
        <p:txBody>
          <a:bodyPr/>
          <a:lstStyle/>
          <a:p>
            <a:pPr algn="l"/>
            <a:r>
              <a:rPr lang="it-IT" sz="2200" b="1" u="none" dirty="0" smtClean="0">
                <a:solidFill>
                  <a:schemeClr val="tx1"/>
                </a:solidFill>
                <a:effectLst/>
                <a:latin typeface="Calibri" panose="020F0502020204030204" pitchFamily="34" charset="0"/>
                <a:cs typeface="Times New Roman" panose="02020603050405020304" pitchFamily="18" charset="0"/>
              </a:rPr>
              <a:t>Considerando:</a:t>
            </a: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smtClean="0">
                <a:solidFill>
                  <a:schemeClr val="tx1"/>
                </a:solidFill>
                <a:effectLst/>
                <a:latin typeface="Calibri" panose="020F0502020204030204" pitchFamily="34" charset="0"/>
                <a:cs typeface="Times New Roman" panose="02020603050405020304" pitchFamily="18" charset="0"/>
              </a:rPr>
              <a:t>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1" u="none" dirty="0" smtClean="0">
                <a:solidFill>
                  <a:schemeClr val="tx1"/>
                </a:solidFill>
                <a:effectLst/>
                <a:latin typeface="Calibri" panose="020F0502020204030204" pitchFamily="34" charset="0"/>
                <a:cs typeface="Times New Roman" panose="02020603050405020304" pitchFamily="18" charset="0"/>
              </a:rPr>
              <a:t>Il tipo societario di arrivo, in base ad una mera interpretazione letterale del dato normativo, sembrerebbe precludere alla trasformazione in società di persone.</a:t>
            </a:r>
            <a:r>
              <a:rPr lang="it-IT" sz="2200" b="0" i="0" u="none" dirty="0" smtClean="0">
                <a:solidFill>
                  <a:schemeClr val="tx1"/>
                </a:solidFill>
                <a:effectLst/>
                <a:latin typeface="Calibri" panose="020F0502020204030204" pitchFamily="34" charset="0"/>
                <a:cs typeface="Times New Roman" panose="02020603050405020304" pitchFamily="18" charset="0"/>
              </a:rPr>
              <a:t/>
            </a:r>
            <a:br>
              <a:rPr lang="it-IT" sz="2200" b="0" i="0" u="none" dirty="0" smtClean="0">
                <a:solidFill>
                  <a:schemeClr val="tx1"/>
                </a:solidFill>
                <a:effectLst/>
                <a:latin typeface="Calibri" panose="020F0502020204030204" pitchFamily="34" charset="0"/>
                <a:cs typeface="Times New Roman" panose="02020603050405020304" pitchFamily="18" charset="0"/>
              </a:rPr>
            </a:b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r>
              <a:rPr lang="it-IT" sz="2200" b="1" i="1" dirty="0" smtClean="0">
                <a:solidFill>
                  <a:schemeClr val="tx1"/>
                </a:solidFill>
                <a:effectLst/>
                <a:latin typeface="Calibri" panose="020F0502020204030204" pitchFamily="34" charset="0"/>
                <a:cs typeface="Times New Roman" panose="02020603050405020304" pitchFamily="18" charset="0"/>
              </a:rPr>
              <a:t>Tale esclusione, non ha ragione d’esser posto perché,  </a:t>
            </a:r>
            <a:r>
              <a:rPr lang="it-IT" sz="2200" b="1" i="1" dirty="0">
                <a:solidFill>
                  <a:schemeClr val="tx1"/>
                </a:solidFill>
                <a:effectLst/>
                <a:latin typeface="Calibri" panose="020F0502020204030204" pitchFamily="34" charset="0"/>
                <a:cs typeface="Times New Roman" panose="02020603050405020304" pitchFamily="18" charset="0"/>
              </a:rPr>
              <a:t>il legislatore si è occupato </a:t>
            </a:r>
            <a:r>
              <a:rPr lang="it-IT" sz="2200" b="1" i="1" dirty="0" smtClean="0">
                <a:solidFill>
                  <a:schemeClr val="tx1"/>
                </a:solidFill>
                <a:effectLst/>
                <a:latin typeface="Calibri" panose="020F0502020204030204" pitchFamily="34" charset="0"/>
                <a:cs typeface="Times New Roman" panose="02020603050405020304" pitchFamily="18" charset="0"/>
              </a:rPr>
              <a:t>esclusivamente della </a:t>
            </a:r>
            <a:r>
              <a:rPr lang="it-IT" sz="2200" b="1" i="1" dirty="0">
                <a:solidFill>
                  <a:schemeClr val="tx1"/>
                </a:solidFill>
                <a:effectLst/>
                <a:latin typeface="Calibri" panose="020F0502020204030204" pitchFamily="34" charset="0"/>
                <a:cs typeface="Times New Roman" panose="02020603050405020304" pitchFamily="18" charset="0"/>
              </a:rPr>
              <a:t>riforma delle società di capitali</a:t>
            </a:r>
            <a:r>
              <a:rPr lang="it-IT" sz="2200" dirty="0">
                <a:solidFill>
                  <a:schemeClr val="tx1"/>
                </a:solidFill>
                <a:effectLst/>
                <a:latin typeface="Calibri" panose="020F0502020204030204" pitchFamily="34" charset="0"/>
                <a:cs typeface="Times New Roman" panose="02020603050405020304" pitchFamily="18" charset="0"/>
              </a:rPr>
              <a:t>, tralasciando l’ambito delle società di persone rispetto alle </a:t>
            </a:r>
            <a:r>
              <a:rPr lang="it-IT" sz="2200" dirty="0" smtClean="0">
                <a:solidFill>
                  <a:schemeClr val="tx1"/>
                </a:solidFill>
                <a:effectLst/>
                <a:latin typeface="Calibri" panose="020F0502020204030204" pitchFamily="34" charset="0"/>
                <a:cs typeface="Times New Roman" panose="02020603050405020304" pitchFamily="18" charset="0"/>
              </a:rPr>
              <a:t>quali però </a:t>
            </a:r>
            <a:r>
              <a:rPr lang="it-IT" sz="2200" dirty="0">
                <a:solidFill>
                  <a:schemeClr val="tx1"/>
                </a:solidFill>
                <a:effectLst/>
                <a:latin typeface="Calibri" panose="020F0502020204030204" pitchFamily="34" charset="0"/>
                <a:cs typeface="Times New Roman" panose="02020603050405020304" pitchFamily="18" charset="0"/>
              </a:rPr>
              <a:t>la trasformazione </a:t>
            </a:r>
            <a:r>
              <a:rPr lang="it-IT" sz="2200" dirty="0" smtClean="0">
                <a:solidFill>
                  <a:schemeClr val="tx1"/>
                </a:solidFill>
                <a:effectLst/>
                <a:latin typeface="Calibri" panose="020F0502020204030204" pitchFamily="34" charset="0"/>
                <a:cs typeface="Times New Roman" panose="02020603050405020304" pitchFamily="18" charset="0"/>
              </a:rPr>
              <a:t>pare essere </a:t>
            </a:r>
            <a:r>
              <a:rPr lang="it-IT" sz="2200" b="1" i="1" u="sng" dirty="0" smtClean="0">
                <a:solidFill>
                  <a:schemeClr val="tx1"/>
                </a:solidFill>
                <a:effectLst/>
                <a:latin typeface="Calibri" panose="020F0502020204030204" pitchFamily="34" charset="0"/>
                <a:cs typeface="Times New Roman" panose="02020603050405020304" pitchFamily="18" charset="0"/>
              </a:rPr>
              <a:t>un’operazione </a:t>
            </a:r>
            <a:r>
              <a:rPr lang="it-IT" sz="2200" b="1" i="1" u="sng" dirty="0">
                <a:solidFill>
                  <a:schemeClr val="tx1"/>
                </a:solidFill>
                <a:effectLst/>
                <a:latin typeface="Calibri" panose="020F0502020204030204" pitchFamily="34" charset="0"/>
                <a:cs typeface="Times New Roman" panose="02020603050405020304" pitchFamily="18" charset="0"/>
              </a:rPr>
              <a:t>pienamente legittima.</a:t>
            </a:r>
            <a:r>
              <a:rPr lang="it-IT" sz="2200" b="1" i="1" u="sng" dirty="0" smtClean="0">
                <a:solidFill>
                  <a:schemeClr val="tx1"/>
                </a:solidFill>
                <a:effectLst/>
                <a:latin typeface="Calibri" panose="020F0502020204030204" pitchFamily="34" charset="0"/>
                <a:cs typeface="Times New Roman" panose="02020603050405020304" pitchFamily="18" charset="0"/>
              </a:rPr>
              <a:t/>
            </a:r>
            <a:br>
              <a:rPr lang="it-IT" sz="2200" b="1" i="1" u="sng" dirty="0" smtClean="0">
                <a:solidFill>
                  <a:schemeClr val="tx1"/>
                </a:solidFill>
                <a:effectLst/>
                <a:latin typeface="Calibri" panose="020F0502020204030204" pitchFamily="34" charset="0"/>
                <a:cs typeface="Times New Roman" panose="02020603050405020304" pitchFamily="18" charset="0"/>
              </a:rPr>
            </a:br>
            <a:endParaRPr lang="it-IT" sz="2200" b="1" i="1" u="sng" dirty="0">
              <a:solidFill>
                <a:schemeClr val="tx1"/>
              </a:solidFill>
              <a:effectLst/>
              <a:latin typeface="Calibri" panose="020F0502020204030204" pitchFamily="34" charset="0"/>
              <a:cs typeface="Times New Roman" panose="02020603050405020304" pitchFamily="18" charset="0"/>
            </a:endParaRPr>
          </a:p>
        </p:txBody>
      </p:sp>
      <p:sp>
        <p:nvSpPr>
          <p:cNvPr id="4" name="Shape 148"/>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3" name="Doppia parentesi quadra 2"/>
          <p:cNvSpPr/>
          <p:nvPr/>
        </p:nvSpPr>
        <p:spPr>
          <a:xfrm>
            <a:off x="324098" y="1196758"/>
            <a:ext cx="7920880" cy="453649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5" name="Segnaposto numero diapositiva 4"/>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20</a:t>
            </a:fld>
            <a:endParaRPr lang="it-IT"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0261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idx="1"/>
          </p:nvPr>
        </p:nvSpPr>
        <p:spPr>
          <a:xfrm>
            <a:off x="1250452" y="3113584"/>
            <a:ext cx="6192688" cy="3744416"/>
          </a:xfrm>
        </p:spPr>
        <p:txBody>
          <a:bodyPr/>
          <a:lstStyle/>
          <a:p>
            <a:pPr marL="203200" indent="0" algn="ctr">
              <a:buNone/>
            </a:pPr>
            <a:r>
              <a:rPr lang="it-IT" sz="4800" b="1" i="1" u="sng" dirty="0" smtClean="0">
                <a:solidFill>
                  <a:schemeClr val="tx1"/>
                </a:solidFill>
                <a:effectLst/>
              </a:rPr>
              <a:t>Grazie!</a:t>
            </a:r>
          </a:p>
        </p:txBody>
      </p:sp>
      <p:pic>
        <p:nvPicPr>
          <p:cNvPr id="4" name="Picture 4" descr="logo_rosso copia cop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74" y="188640"/>
            <a:ext cx="1276644"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2196306" y="1495875"/>
            <a:ext cx="4498975" cy="923330"/>
          </a:xfrm>
          <a:prstGeom prst="rect">
            <a:avLst/>
          </a:prstGeom>
        </p:spPr>
        <p:txBody>
          <a:bodyPr>
            <a:spAutoFit/>
          </a:bodyPr>
          <a:lstStyle/>
          <a:p>
            <a:pPr algn="ctr"/>
            <a:r>
              <a:rPr lang="it-IT" altLang="it-IT" sz="2000" dirty="0"/>
              <a:t>Ordine dei Dottori Commercialisti e degli Esperti Contabili di Arezzo</a:t>
            </a:r>
            <a:r>
              <a:rPr lang="it-IT" altLang="it-IT" dirty="0"/>
              <a:t/>
            </a:r>
            <a:br>
              <a:rPr lang="it-IT" altLang="it-IT" dirty="0"/>
            </a:br>
            <a:endParaRPr lang="it-IT" dirty="0"/>
          </a:p>
        </p:txBody>
      </p:sp>
      <p:sp>
        <p:nvSpPr>
          <p:cNvPr id="6" name="Shape 84"/>
          <p:cNvSpPr txBox="1">
            <a:spLocks/>
          </p:cNvSpPr>
          <p:nvPr/>
        </p:nvSpPr>
        <p:spPr>
          <a:xfrm>
            <a:off x="5436666" y="4797152"/>
            <a:ext cx="3160168" cy="216025"/>
          </a:xfrm>
          <a:prstGeom prst="rect">
            <a:avLst/>
          </a:prstGeom>
          <a:noFill/>
          <a:ln>
            <a:noFill/>
          </a:ln>
        </p:spPr>
        <p:txBody>
          <a:bodyPr vert="horz" lIns="91425" tIns="45700" rIns="91425" bIns="45700" rtlCol="0" anchor="ctr" anchorCtr="0">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spcBef>
                <a:spcPts val="0"/>
              </a:spcBef>
              <a:buClr>
                <a:schemeClr val="dk1"/>
              </a:buClr>
              <a:buSzPct val="25000"/>
              <a:buFont typeface="Calibri"/>
              <a:buNone/>
            </a:pPr>
            <a:r>
              <a:rPr lang="it-IT" sz="2400" b="1" dirty="0" smtClean="0">
                <a:solidFill>
                  <a:schemeClr val="tx1"/>
                </a:solidFill>
                <a:effectLst/>
                <a:latin typeface="Calibri" panose="020F0502020204030204" pitchFamily="34" charset="0"/>
                <a:ea typeface="Calibri"/>
                <a:cs typeface="Times New Roman" panose="02020603050405020304" pitchFamily="18" charset="0"/>
                <a:sym typeface="Calibri"/>
              </a:rPr>
              <a:t/>
            </a:r>
            <a:br>
              <a:rPr lang="it-IT" sz="2400" b="1" dirty="0" smtClean="0">
                <a:solidFill>
                  <a:schemeClr val="tx1"/>
                </a:solidFill>
                <a:effectLst/>
                <a:latin typeface="Calibri" panose="020F0502020204030204" pitchFamily="34" charset="0"/>
                <a:ea typeface="Calibri"/>
                <a:cs typeface="Times New Roman" panose="02020603050405020304" pitchFamily="18" charset="0"/>
                <a:sym typeface="Calibri"/>
              </a:rPr>
            </a:br>
            <a:r>
              <a:rPr lang="it-IT" sz="2400" b="1" dirty="0" smtClean="0">
                <a:solidFill>
                  <a:schemeClr val="tx1"/>
                </a:solidFill>
                <a:effectLst/>
                <a:latin typeface="Calibri" panose="020F0502020204030204" pitchFamily="34" charset="0"/>
                <a:ea typeface="Calibri"/>
                <a:cs typeface="Times New Roman" panose="02020603050405020304" pitchFamily="18" charset="0"/>
                <a:sym typeface="Calibri"/>
              </a:rPr>
              <a:t/>
            </a:r>
            <a:br>
              <a:rPr lang="it-IT" sz="2400" b="1" dirty="0" smtClean="0">
                <a:solidFill>
                  <a:schemeClr val="tx1"/>
                </a:solidFill>
                <a:effectLst/>
                <a:latin typeface="Calibri" panose="020F0502020204030204" pitchFamily="34" charset="0"/>
                <a:ea typeface="Calibri"/>
                <a:cs typeface="Times New Roman" panose="02020603050405020304" pitchFamily="18" charset="0"/>
                <a:sym typeface="Calibri"/>
              </a:rPr>
            </a:br>
            <a:r>
              <a:rPr lang="it-IT" sz="2400" b="1" dirty="0" smtClean="0">
                <a:solidFill>
                  <a:schemeClr val="tx1"/>
                </a:solidFill>
                <a:effectLst/>
                <a:latin typeface="Calibri" panose="020F0502020204030204" pitchFamily="34" charset="0"/>
                <a:ea typeface="Calibri"/>
                <a:cs typeface="Times New Roman" panose="02020603050405020304" pitchFamily="18" charset="0"/>
                <a:sym typeface="Calibri"/>
              </a:rPr>
              <a:t/>
            </a:r>
            <a:br>
              <a:rPr lang="it-IT" sz="2400" b="1" dirty="0" smtClean="0">
                <a:solidFill>
                  <a:schemeClr val="tx1"/>
                </a:solidFill>
                <a:effectLst/>
                <a:latin typeface="Calibri" panose="020F0502020204030204" pitchFamily="34" charset="0"/>
                <a:ea typeface="Calibri"/>
                <a:cs typeface="Times New Roman" panose="02020603050405020304" pitchFamily="18" charset="0"/>
                <a:sym typeface="Calibri"/>
              </a:rPr>
            </a:br>
            <a:r>
              <a:rPr lang="it-IT" sz="3200" b="1" dirty="0" smtClean="0">
                <a:solidFill>
                  <a:schemeClr val="tx1"/>
                </a:solidFill>
                <a:effectLst/>
                <a:latin typeface="Calibri" panose="020F0502020204030204" pitchFamily="34" charset="0"/>
                <a:ea typeface="Calibri"/>
                <a:cs typeface="Times New Roman" panose="02020603050405020304" pitchFamily="18" charset="0"/>
                <a:sym typeface="Calibri"/>
              </a:rPr>
              <a:t>Salvi Fabio</a:t>
            </a:r>
          </a:p>
          <a:p>
            <a:pPr algn="l">
              <a:spcBef>
                <a:spcPts val="0"/>
              </a:spcBef>
              <a:buClr>
                <a:schemeClr val="dk1"/>
              </a:buClr>
              <a:buSzPct val="25000"/>
              <a:buFont typeface="Calibri"/>
              <a:buNone/>
            </a:pPr>
            <a:r>
              <a:rPr lang="it-IT" sz="1100" b="1" dirty="0" smtClean="0">
                <a:solidFill>
                  <a:schemeClr val="tx1"/>
                </a:solidFill>
                <a:effectLst/>
                <a:latin typeface="Calibri" panose="020F0502020204030204" pitchFamily="34" charset="0"/>
                <a:ea typeface="Calibri"/>
                <a:cs typeface="Times New Roman" panose="02020603050405020304" pitchFamily="18" charset="0"/>
                <a:sym typeface="Calibri"/>
              </a:rPr>
              <a:t>Via Fabio </a:t>
            </a:r>
            <a:r>
              <a:rPr lang="it-IT" sz="1100" b="1" dirty="0" err="1" smtClean="0">
                <a:solidFill>
                  <a:schemeClr val="tx1"/>
                </a:solidFill>
                <a:effectLst/>
                <a:latin typeface="Calibri" panose="020F0502020204030204" pitchFamily="34" charset="0"/>
                <a:ea typeface="Calibri"/>
                <a:cs typeface="Times New Roman" panose="02020603050405020304" pitchFamily="18" charset="0"/>
                <a:sym typeface="Calibri"/>
              </a:rPr>
              <a:t>Filzi</a:t>
            </a:r>
            <a:r>
              <a:rPr lang="it-IT" sz="1100" b="1" dirty="0" smtClean="0">
                <a:solidFill>
                  <a:schemeClr val="tx1"/>
                </a:solidFill>
                <a:effectLst/>
                <a:latin typeface="Calibri" panose="020F0502020204030204" pitchFamily="34" charset="0"/>
                <a:ea typeface="Calibri"/>
                <a:cs typeface="Times New Roman" panose="02020603050405020304" pitchFamily="18" charset="0"/>
                <a:sym typeface="Calibri"/>
              </a:rPr>
              <a:t>, 26 – Arezzo</a:t>
            </a:r>
          </a:p>
          <a:p>
            <a:pPr algn="l">
              <a:spcBef>
                <a:spcPts val="0"/>
              </a:spcBef>
              <a:buClr>
                <a:schemeClr val="dk1"/>
              </a:buClr>
              <a:buSzPct val="25000"/>
              <a:buFont typeface="Calibri"/>
              <a:buNone/>
            </a:pPr>
            <a:r>
              <a:rPr lang="it-IT" sz="1100" b="1" dirty="0" smtClean="0">
                <a:solidFill>
                  <a:schemeClr val="tx1"/>
                </a:solidFill>
                <a:effectLst/>
                <a:latin typeface="Calibri" panose="020F0502020204030204" pitchFamily="34" charset="0"/>
                <a:ea typeface="Calibri"/>
                <a:cs typeface="Times New Roman" panose="02020603050405020304" pitchFamily="18" charset="0"/>
                <a:sym typeface="Calibri"/>
              </a:rPr>
              <a:t>Email: fabio@salvifabio.eu</a:t>
            </a:r>
            <a:endParaRPr lang="it-IT" sz="1100" b="1" dirty="0">
              <a:solidFill>
                <a:schemeClr val="tx1"/>
              </a:solidFill>
              <a:effectLst/>
              <a:latin typeface="Calibri" panose="020F0502020204030204" pitchFamily="34" charset="0"/>
              <a:ea typeface="Calibri"/>
              <a:cs typeface="Times New Roman" panose="02020603050405020304" pitchFamily="18" charset="0"/>
              <a:sym typeface="Calibri"/>
            </a:endParaRPr>
          </a:p>
        </p:txBody>
      </p:sp>
      <p:sp>
        <p:nvSpPr>
          <p:cNvPr id="2" name="Segnaposto numero diapositiva 1"/>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21</a:t>
            </a:fld>
            <a:endParaRPr lang="it-IT"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479892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Cessione e conferimento dello Studio</a:t>
            </a:r>
          </a:p>
        </p:txBody>
      </p:sp>
      <p:sp>
        <p:nvSpPr>
          <p:cNvPr id="99" name="Shape 99"/>
          <p:cNvSpPr txBox="1">
            <a:spLocks noGrp="1"/>
          </p:cNvSpPr>
          <p:nvPr>
            <p:ph type="subTitle" idx="1"/>
          </p:nvPr>
        </p:nvSpPr>
        <p:spPr>
          <a:xfrm>
            <a:off x="900163" y="2060848"/>
            <a:ext cx="7344816" cy="1728192"/>
          </a:xfrm>
          <a:prstGeom prst="rect">
            <a:avLst/>
          </a:prstGeom>
          <a:noFill/>
          <a:ln>
            <a:noFill/>
          </a:ln>
        </p:spPr>
        <p:txBody>
          <a:bodyPr lIns="91425" tIns="45700" rIns="91425" bIns="45700" anchor="t" anchorCtr="0">
            <a:noAutofit/>
          </a:bodyPr>
          <a:lstStyle/>
          <a:p>
            <a:pPr marR="0" lvl="0" algn="just" rtl="0">
              <a:lnSpc>
                <a:spcPct val="80000"/>
              </a:lnSpc>
              <a:spcBef>
                <a:spcPts val="0"/>
              </a:spcBef>
              <a:buClr>
                <a:schemeClr val="dk1"/>
              </a:buClr>
              <a:buSzPct val="25000"/>
            </a:pPr>
            <a:r>
              <a:rPr lang="it-IT" sz="2500" b="0" i="1" u="none" strike="noStrike" cap="none" dirty="0" smtClean="0">
                <a:solidFill>
                  <a:schemeClr val="tx1"/>
                </a:solidFill>
                <a:effectLst/>
                <a:latin typeface="Calibri" panose="020F0502020204030204" pitchFamily="34" charset="0"/>
                <a:cs typeface="Times New Roman" panose="02020603050405020304" pitchFamily="18" charset="0"/>
                <a:sym typeface="Calibri"/>
              </a:rPr>
              <a:t>«L’attività professionale </a:t>
            </a:r>
            <a:r>
              <a:rPr lang="it-IT" sz="2500" b="0" i="1" u="none" strike="noStrike" cap="none" dirty="0">
                <a:solidFill>
                  <a:schemeClr val="tx1"/>
                </a:solidFill>
                <a:effectLst/>
                <a:latin typeface="Calibri" panose="020F0502020204030204" pitchFamily="34" charset="0"/>
                <a:cs typeface="Times New Roman" panose="02020603050405020304" pitchFamily="18" charset="0"/>
                <a:sym typeface="Calibri"/>
              </a:rPr>
              <a:t>anche se svolta con mezzi strumentali </a:t>
            </a:r>
            <a:r>
              <a:rPr lang="it-IT" sz="2500" b="0" i="1" u="none" strike="noStrike" cap="none" dirty="0" smtClean="0">
                <a:solidFill>
                  <a:schemeClr val="tx1"/>
                </a:solidFill>
                <a:effectLst/>
                <a:latin typeface="Calibri" panose="020F0502020204030204" pitchFamily="34" charset="0"/>
                <a:cs typeface="Times New Roman" panose="02020603050405020304" pitchFamily="18" charset="0"/>
                <a:sym typeface="Calibri"/>
              </a:rPr>
              <a:t>e con assistenza </a:t>
            </a:r>
            <a:r>
              <a:rPr lang="it-IT" sz="2500" b="0" i="1" u="none" strike="noStrike" cap="none" dirty="0">
                <a:solidFill>
                  <a:schemeClr val="tx1"/>
                </a:solidFill>
                <a:effectLst/>
                <a:latin typeface="Calibri" panose="020F0502020204030204" pitchFamily="34" charset="0"/>
                <a:cs typeface="Times New Roman" panose="02020603050405020304" pitchFamily="18" charset="0"/>
                <a:sym typeface="Calibri"/>
              </a:rPr>
              <a:t>di </a:t>
            </a:r>
            <a:r>
              <a:rPr lang="it-IT" sz="2500" b="0" i="1" u="none" strike="noStrike" cap="none" dirty="0" smtClean="0">
                <a:solidFill>
                  <a:schemeClr val="tx1"/>
                </a:solidFill>
                <a:effectLst/>
                <a:latin typeface="Calibri" panose="020F0502020204030204" pitchFamily="34" charset="0"/>
                <a:cs typeface="Times New Roman" panose="02020603050405020304" pitchFamily="18" charset="0"/>
                <a:sym typeface="Calibri"/>
              </a:rPr>
              <a:t>ausiliari </a:t>
            </a:r>
            <a:r>
              <a:rPr lang="it-IT" sz="2500" b="0" i="1" u="none" strike="noStrike" cap="none" dirty="0">
                <a:solidFill>
                  <a:schemeClr val="tx1"/>
                </a:solidFill>
                <a:effectLst/>
                <a:latin typeface="Calibri" panose="020F0502020204030204" pitchFamily="34" charset="0"/>
                <a:cs typeface="Times New Roman" panose="02020603050405020304" pitchFamily="18" charset="0"/>
                <a:sym typeface="Calibri"/>
              </a:rPr>
              <a:t>è e resta </a:t>
            </a:r>
            <a:r>
              <a:rPr lang="it-IT" sz="2500" b="0" i="1" u="none" strike="noStrike" cap="none" dirty="0" smtClean="0">
                <a:solidFill>
                  <a:schemeClr val="tx1"/>
                </a:solidFill>
                <a:effectLst/>
                <a:latin typeface="Calibri" panose="020F0502020204030204" pitchFamily="34" charset="0"/>
                <a:cs typeface="Times New Roman" panose="02020603050405020304" pitchFamily="18" charset="0"/>
                <a:sym typeface="Calibri"/>
              </a:rPr>
              <a:t>insostituibilmente </a:t>
            </a:r>
            <a:r>
              <a:rPr lang="it-IT" sz="2500" b="0" i="1" u="none" strike="noStrike" cap="none" dirty="0">
                <a:solidFill>
                  <a:schemeClr val="tx1"/>
                </a:solidFill>
                <a:effectLst/>
                <a:latin typeface="Calibri" panose="020F0502020204030204" pitchFamily="34" charset="0"/>
                <a:cs typeface="Times New Roman" panose="02020603050405020304" pitchFamily="18" charset="0"/>
                <a:sym typeface="Calibri"/>
              </a:rPr>
              <a:t>personale, non essendo diretta alla produzione di un servizio per lo scambio e non trattandosi di organizzazione </a:t>
            </a:r>
            <a:r>
              <a:rPr lang="it-IT" sz="2500" b="0" i="1" u="none" strike="noStrike" cap="none" dirty="0" smtClean="0">
                <a:solidFill>
                  <a:schemeClr val="tx1"/>
                </a:solidFill>
                <a:effectLst/>
                <a:latin typeface="Calibri" panose="020F0502020204030204" pitchFamily="34" charset="0"/>
                <a:cs typeface="Times New Roman" panose="02020603050405020304" pitchFamily="18" charset="0"/>
                <a:sym typeface="Calibri"/>
              </a:rPr>
              <a:t>imprenditoriale</a:t>
            </a:r>
            <a:r>
              <a:rPr lang="it-IT" sz="2500" i="1" dirty="0" smtClean="0">
                <a:solidFill>
                  <a:schemeClr val="tx1"/>
                </a:solidFill>
                <a:effectLst/>
                <a:latin typeface="Calibri" panose="020F0502020204030204" pitchFamily="34" charset="0"/>
                <a:cs typeface="Times New Roman" panose="02020603050405020304" pitchFamily="18" charset="0"/>
              </a:rPr>
              <a:t>»</a:t>
            </a:r>
            <a:endParaRPr lang="it-IT" sz="2500" b="0" i="1" u="none" strike="noStrike" cap="none" dirty="0">
              <a:solidFill>
                <a:schemeClr val="tx1"/>
              </a:solidFill>
              <a:effectLst/>
              <a:latin typeface="Calibri" panose="020F0502020204030204" pitchFamily="34" charset="0"/>
              <a:cs typeface="Times New Roman" panose="02020603050405020304" pitchFamily="18" charset="0"/>
              <a:sym typeface="Calibri"/>
            </a:endParaRPr>
          </a:p>
        </p:txBody>
      </p:sp>
      <p:sp>
        <p:nvSpPr>
          <p:cNvPr id="9" name="Freccia a destra 8"/>
          <p:cNvSpPr/>
          <p:nvPr/>
        </p:nvSpPr>
        <p:spPr>
          <a:xfrm>
            <a:off x="324099" y="2060850"/>
            <a:ext cx="432048" cy="371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2" name="Segnaposto numero diapositiva 1"/>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3</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00162" y="1916834"/>
            <a:ext cx="7523082" cy="2332879"/>
          </a:xfrm>
        </p:spPr>
        <p:txBody>
          <a:bodyPr/>
          <a:lstStyle/>
          <a:p>
            <a:pPr lvl="0" algn="just"/>
            <a:r>
              <a:rPr lang="it-IT" sz="2500" b="0" i="0" u="none" dirty="0" smtClean="0">
                <a:solidFill>
                  <a:schemeClr val="tx1"/>
                </a:solidFill>
                <a:effectLst/>
                <a:latin typeface="Calibri" panose="020F0502020204030204" pitchFamily="34" charset="0"/>
                <a:cs typeface="Times New Roman" panose="02020603050405020304" pitchFamily="18" charset="0"/>
              </a:rPr>
              <a:t>Era </a:t>
            </a:r>
            <a:r>
              <a:rPr lang="it-IT" sz="2500" b="0" i="0" u="none" dirty="0">
                <a:solidFill>
                  <a:schemeClr val="tx1"/>
                </a:solidFill>
                <a:effectLst/>
                <a:latin typeface="Calibri" panose="020F0502020204030204" pitchFamily="34" charset="0"/>
                <a:cs typeface="Times New Roman" panose="02020603050405020304" pitchFamily="18" charset="0"/>
              </a:rPr>
              <a:t>negata la validità del contratto di cessione dello studio e del suo avviamento, questo fino al </a:t>
            </a:r>
            <a:r>
              <a:rPr lang="it-IT" sz="2500" b="0" u="none" dirty="0">
                <a:solidFill>
                  <a:schemeClr val="tx1"/>
                </a:solidFill>
                <a:effectLst/>
                <a:latin typeface="Calibri" panose="020F0502020204030204" pitchFamily="34" charset="0"/>
                <a:cs typeface="Times New Roman" panose="02020603050405020304" pitchFamily="18" charset="0"/>
              </a:rPr>
              <a:t>pronunciamento</a:t>
            </a:r>
            <a:r>
              <a:rPr lang="it-IT" sz="2500" b="0" i="1" u="none" dirty="0">
                <a:solidFill>
                  <a:schemeClr val="tx1"/>
                </a:solidFill>
                <a:effectLst/>
                <a:latin typeface="Calibri" panose="020F0502020204030204" pitchFamily="34" charset="0"/>
                <a:cs typeface="Times New Roman" panose="02020603050405020304" pitchFamily="18" charset="0"/>
              </a:rPr>
              <a:t> </a:t>
            </a:r>
            <a:r>
              <a:rPr lang="it-IT" sz="2500" b="0" i="0" u="none" dirty="0">
                <a:solidFill>
                  <a:schemeClr val="tx1"/>
                </a:solidFill>
                <a:effectLst/>
                <a:latin typeface="Calibri" panose="020F0502020204030204" pitchFamily="34" charset="0"/>
                <a:cs typeface="Times New Roman" panose="02020603050405020304" pitchFamily="18" charset="0"/>
              </a:rPr>
              <a:t>della </a:t>
            </a:r>
            <a:r>
              <a:rPr lang="it-IT" sz="2500" b="0" i="0" u="sng" dirty="0">
                <a:solidFill>
                  <a:schemeClr val="tx1"/>
                </a:solidFill>
                <a:effectLst/>
                <a:latin typeface="Calibri" panose="020F0502020204030204" pitchFamily="34" charset="0"/>
                <a:cs typeface="Times New Roman" panose="02020603050405020304" pitchFamily="18" charset="0"/>
              </a:rPr>
              <a:t>Corte di Cassazione con sentenza del 9 Febbraio 2010 n. 2860</a:t>
            </a:r>
            <a:r>
              <a:rPr lang="it-IT" sz="2500" b="0" i="0" u="none" dirty="0">
                <a:solidFill>
                  <a:schemeClr val="tx1"/>
                </a:solidFill>
                <a:effectLst/>
                <a:latin typeface="Calibri" panose="020F0502020204030204" pitchFamily="34" charset="0"/>
                <a:cs typeface="Times New Roman" panose="02020603050405020304" pitchFamily="18" charset="0"/>
              </a:rPr>
              <a:t>, </a:t>
            </a:r>
            <a:r>
              <a:rPr lang="it-IT" sz="2500" b="0" u="none" dirty="0">
                <a:solidFill>
                  <a:schemeClr val="tx1"/>
                </a:solidFill>
                <a:effectLst/>
                <a:latin typeface="Calibri" panose="020F0502020204030204" pitchFamily="34" charset="0"/>
                <a:cs typeface="Times New Roman" panose="02020603050405020304" pitchFamily="18" charset="0"/>
              </a:rPr>
              <a:t>la quale riconosce legittimo </a:t>
            </a:r>
            <a:r>
              <a:rPr lang="it-IT" sz="2500" b="0" i="1" u="none" dirty="0">
                <a:solidFill>
                  <a:schemeClr val="tx1"/>
                </a:solidFill>
                <a:effectLst/>
                <a:latin typeface="Calibri" panose="020F0502020204030204" pitchFamily="34" charset="0"/>
                <a:cs typeface="Times New Roman" panose="02020603050405020304" pitchFamily="18" charset="0"/>
              </a:rPr>
              <a:t>il contratto di cessione </a:t>
            </a:r>
            <a:r>
              <a:rPr lang="it-IT" sz="2500" b="0" i="1" u="none" dirty="0" smtClean="0">
                <a:solidFill>
                  <a:schemeClr val="tx1"/>
                </a:solidFill>
                <a:effectLst/>
                <a:latin typeface="Calibri" panose="020F0502020204030204" pitchFamily="34" charset="0"/>
                <a:cs typeface="Times New Roman" panose="02020603050405020304" pitchFamily="18" charset="0"/>
              </a:rPr>
              <a:t>dello  Studio Professionale</a:t>
            </a:r>
            <a:r>
              <a:rPr lang="it-IT" sz="2500" i="1" dirty="0" smtClean="0">
                <a:solidFill>
                  <a:schemeClr val="tx1"/>
                </a:solidFill>
                <a:effectLst/>
                <a:latin typeface="Calibri" panose="020F0502020204030204" pitchFamily="34" charset="0"/>
                <a:cs typeface="Times New Roman" panose="02020603050405020304" pitchFamily="18" charset="0"/>
              </a:rPr>
              <a:t>.</a:t>
            </a:r>
            <a:r>
              <a:rPr lang="it-IT" sz="2200" b="0" i="0" u="none" dirty="0">
                <a:solidFill>
                  <a:schemeClr val="tx1"/>
                </a:solidFill>
                <a:effectLst/>
                <a:latin typeface="Calibri" panose="020F0502020204030204" pitchFamily="34" charset="0"/>
                <a:cs typeface="Times New Roman" panose="02020603050405020304" pitchFamily="18" charset="0"/>
              </a:rPr>
              <a:t/>
            </a:r>
            <a:br>
              <a:rPr lang="it-IT" sz="2200" b="0" i="0" u="none" dirty="0">
                <a:solidFill>
                  <a:schemeClr val="tx1"/>
                </a:solidFill>
                <a:effectLst/>
                <a:latin typeface="Calibri" panose="020F0502020204030204" pitchFamily="34" charset="0"/>
                <a:cs typeface="Times New Roman" panose="02020603050405020304" pitchFamily="18" charset="0"/>
              </a:rPr>
            </a:br>
            <a:endParaRPr lang="it-IT" sz="2200" b="0" i="0" u="none" dirty="0">
              <a:solidFill>
                <a:schemeClr val="tx1"/>
              </a:solidFill>
              <a:effectLst/>
              <a:latin typeface="Calibri" panose="020F0502020204030204" pitchFamily="34" charset="0"/>
              <a:cs typeface="Times New Roman" panose="02020603050405020304" pitchFamily="18" charset="0"/>
            </a:endParaRPr>
          </a:p>
        </p:txBody>
      </p:sp>
      <p:sp>
        <p:nvSpPr>
          <p:cNvPr id="4" name="Shape 106"/>
          <p:cNvSpPr txBox="1"/>
          <p:nvPr/>
        </p:nvSpPr>
        <p:spPr>
          <a:xfrm>
            <a:off x="660162"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smtClean="0">
                <a:solidFill>
                  <a:schemeClr val="dk1"/>
                </a:solidFill>
                <a:latin typeface="Calibri"/>
                <a:ea typeface="Calibri"/>
                <a:cs typeface="Calibri"/>
                <a:sym typeface="Calibri"/>
              </a:rPr>
              <a:t>Cessione e conferimento dello Studio</a:t>
            </a:r>
            <a:endParaRPr lang="it-IT" sz="3800" b="0" i="0" u="none" strike="noStrike" cap="none" dirty="0">
              <a:solidFill>
                <a:schemeClr val="dk1"/>
              </a:solidFill>
              <a:latin typeface="Calibri"/>
              <a:ea typeface="Calibri"/>
              <a:cs typeface="Calibri"/>
              <a:sym typeface="Calibri"/>
            </a:endParaRPr>
          </a:p>
        </p:txBody>
      </p:sp>
      <p:sp>
        <p:nvSpPr>
          <p:cNvPr id="6" name="Freccia a destra 5"/>
          <p:cNvSpPr/>
          <p:nvPr/>
        </p:nvSpPr>
        <p:spPr>
          <a:xfrm>
            <a:off x="324099" y="1988842"/>
            <a:ext cx="432048" cy="3716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_rosso copia cop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4</a:t>
            </a:fld>
            <a:endParaRPr lang="it-IT"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88870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75087" y="1988840"/>
            <a:ext cx="7353868" cy="2808312"/>
          </a:xfrm>
          <a:prstGeom prst="rect">
            <a:avLst/>
          </a:prstGeom>
          <a:noFill/>
          <a:ln>
            <a:noFill/>
          </a:ln>
        </p:spPr>
        <p:txBody>
          <a:bodyPr lIns="91425" tIns="45700" rIns="91425" bIns="45700" anchor="ctr" anchorCtr="0">
            <a:noAutofit/>
          </a:bodyPr>
          <a:lstStyle/>
          <a:p>
            <a:pPr marR="0" lvl="0" algn="l" rtl="0">
              <a:spcBef>
                <a:spcPts val="0"/>
              </a:spcBef>
              <a:buClr>
                <a:schemeClr val="dk1"/>
              </a:buClr>
              <a:buSzPct val="25000"/>
            </a:pPr>
            <a:r>
              <a:rPr lang="it-IT" sz="2500" b="1" i="1"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Obblighi positivi di fare</a:t>
            </a: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a:r>
            <a:b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b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a:t>
            </a:r>
            <a: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
            </a:r>
            <a:b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b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a:r>
            <a:b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br>
            <a: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	Attività </a:t>
            </a: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promozionale di presentazione e di </a:t>
            </a:r>
            <a: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	canalizzazione </a:t>
            </a: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della clientela al nuovo </a:t>
            </a:r>
            <a: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	professionista</a:t>
            </a: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garantendo </a:t>
            </a:r>
            <a: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e agevolando la 	continuità </a:t>
            </a:r>
            <a:r>
              <a:rPr lang="it-IT" sz="25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dello </a:t>
            </a:r>
            <a:r>
              <a:rPr lang="it-IT" sz="2500" b="0" i="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Studio</a:t>
            </a:r>
            <a:r>
              <a:rPr lang="it-IT" sz="22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a:r>
            <a:br>
              <a:rPr lang="it-IT" sz="22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br>
            <a:endParaRPr lang="it-IT" sz="2200" b="0" i="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endParaRPr>
          </a:p>
        </p:txBody>
      </p:sp>
      <p:sp>
        <p:nvSpPr>
          <p:cNvPr id="112" name="Shape 112"/>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a:solidFill>
                  <a:schemeClr val="dk1"/>
                </a:solidFill>
                <a:latin typeface="Calibri"/>
                <a:ea typeface="Calibri"/>
                <a:cs typeface="Calibri"/>
                <a:sym typeface="Calibri"/>
              </a:rPr>
              <a:t>Cessione e conferimento dello Studio</a:t>
            </a:r>
          </a:p>
        </p:txBody>
      </p:sp>
      <p:sp>
        <p:nvSpPr>
          <p:cNvPr id="3" name="Ovale 2"/>
          <p:cNvSpPr/>
          <p:nvPr/>
        </p:nvSpPr>
        <p:spPr>
          <a:xfrm>
            <a:off x="1044178" y="314096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2" name="Segnaposto numero diapositiva 1"/>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5</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a:solidFill>
                  <a:schemeClr val="dk1"/>
                </a:solidFill>
                <a:latin typeface="Calibri"/>
                <a:ea typeface="Calibri"/>
                <a:cs typeface="Calibri"/>
                <a:sym typeface="Calibri"/>
              </a:rPr>
              <a:t>Cessione e conferimento dello Studio</a:t>
            </a:r>
          </a:p>
        </p:txBody>
      </p:sp>
      <p:sp>
        <p:nvSpPr>
          <p:cNvPr id="118" name="Shape 118"/>
          <p:cNvSpPr txBox="1"/>
          <p:nvPr/>
        </p:nvSpPr>
        <p:spPr>
          <a:xfrm>
            <a:off x="675087" y="1449517"/>
            <a:ext cx="7650957" cy="3960440"/>
          </a:xfrm>
          <a:prstGeom prst="rect">
            <a:avLst/>
          </a:prstGeom>
          <a:noFill/>
          <a:ln>
            <a:noFill/>
          </a:ln>
        </p:spPr>
        <p:txBody>
          <a:bodyPr lIns="91425" tIns="45700" rIns="91425" bIns="45700" anchor="ctr" anchorCtr="0">
            <a:noAutofit/>
          </a:bodyPr>
          <a:lstStyle/>
          <a:p>
            <a:pPr marL="0" marR="0" lvl="0" indent="0" rtl="0">
              <a:lnSpc>
                <a:spcPct val="80000"/>
              </a:lnSpc>
              <a:spcBef>
                <a:spcPts val="0"/>
              </a:spcBef>
              <a:spcAft>
                <a:spcPts val="0"/>
              </a:spcAft>
              <a:buClr>
                <a:schemeClr val="dk1"/>
              </a:buClr>
              <a:buSzPct val="25000"/>
              <a:buFont typeface="Calibri"/>
              <a:buNone/>
            </a:pPr>
            <a:r>
              <a:rPr lang="it-IT" sz="2500" b="1" i="1" dirty="0">
                <a:solidFill>
                  <a:schemeClr val="tx1"/>
                </a:solidFill>
                <a:latin typeface="Calibri"/>
                <a:ea typeface="Calibri"/>
                <a:cs typeface="Calibri"/>
                <a:sym typeface="Calibri"/>
              </a:rPr>
              <a:t>O</a:t>
            </a:r>
            <a:r>
              <a:rPr lang="it-IT" sz="2500" b="1" i="1" u="none" strike="noStrike" cap="none" dirty="0" smtClean="0">
                <a:solidFill>
                  <a:schemeClr val="tx1"/>
                </a:solidFill>
                <a:latin typeface="Calibri"/>
                <a:ea typeface="Calibri"/>
                <a:cs typeface="Calibri"/>
                <a:sym typeface="Calibri"/>
              </a:rPr>
              <a:t>bblighi </a:t>
            </a:r>
            <a:r>
              <a:rPr lang="it-IT" sz="2500" b="1" i="1" u="none" strike="noStrike" cap="none" dirty="0">
                <a:solidFill>
                  <a:schemeClr val="tx1"/>
                </a:solidFill>
                <a:latin typeface="Calibri"/>
                <a:ea typeface="Calibri"/>
                <a:cs typeface="Calibri"/>
                <a:sym typeface="Calibri"/>
              </a:rPr>
              <a:t>negativi di </a:t>
            </a:r>
            <a:r>
              <a:rPr lang="it-IT" sz="2500" b="1" i="1" dirty="0" smtClean="0">
                <a:solidFill>
                  <a:schemeClr val="tx1"/>
                </a:solidFill>
                <a:latin typeface="Calibri"/>
                <a:ea typeface="Calibri"/>
                <a:cs typeface="Calibri"/>
                <a:sym typeface="Calibri"/>
              </a:rPr>
              <a:t>non </a:t>
            </a:r>
            <a:r>
              <a:rPr lang="it-IT" sz="2500" b="1" i="1" u="none" strike="noStrike" cap="none" dirty="0" smtClean="0">
                <a:solidFill>
                  <a:schemeClr val="tx1"/>
                </a:solidFill>
                <a:latin typeface="Calibri"/>
                <a:ea typeface="Calibri"/>
                <a:cs typeface="Calibri"/>
                <a:sym typeface="Calibri"/>
              </a:rPr>
              <a:t>fare</a:t>
            </a:r>
            <a:endParaRPr lang="it-IT" sz="2500" b="1" i="1" u="none" strike="noStrike" cap="none" dirty="0">
              <a:solidFill>
                <a:schemeClr val="tx1"/>
              </a:solidFill>
              <a:latin typeface="Calibri"/>
              <a:ea typeface="Calibri"/>
              <a:cs typeface="Calibri"/>
              <a:sym typeface="Calibri"/>
            </a:endParaRPr>
          </a:p>
          <a:p>
            <a:pPr marL="0" marR="0" lvl="0" indent="0" rtl="0">
              <a:lnSpc>
                <a:spcPct val="80000"/>
              </a:lnSpc>
              <a:spcBef>
                <a:spcPts val="0"/>
              </a:spcBef>
              <a:spcAft>
                <a:spcPts val="0"/>
              </a:spcAft>
              <a:buClr>
                <a:schemeClr val="dk1"/>
              </a:buClr>
              <a:buFont typeface="Calibri"/>
              <a:buNone/>
            </a:pPr>
            <a:endParaRPr lang="it-IT" sz="2400" b="0" i="0" u="none" strike="noStrike" cap="none" dirty="0" smtClean="0">
              <a:solidFill>
                <a:schemeClr val="tx1"/>
              </a:solidFill>
              <a:latin typeface="Calibri"/>
              <a:ea typeface="Calibri"/>
              <a:cs typeface="Calibri"/>
              <a:sym typeface="Calibri"/>
            </a:endParaRPr>
          </a:p>
          <a:p>
            <a:pPr marL="0" marR="0" lvl="0" indent="0" rtl="0">
              <a:lnSpc>
                <a:spcPct val="80000"/>
              </a:lnSpc>
              <a:spcBef>
                <a:spcPts val="0"/>
              </a:spcBef>
              <a:spcAft>
                <a:spcPts val="0"/>
              </a:spcAft>
              <a:buClr>
                <a:schemeClr val="dk1"/>
              </a:buClr>
              <a:buFont typeface="Calibri"/>
              <a:buNone/>
            </a:pPr>
            <a:endParaRPr sz="2400" b="0" i="0" u="none" strike="noStrike" cap="none" dirty="0">
              <a:solidFill>
                <a:schemeClr val="tx1"/>
              </a:solidFill>
              <a:latin typeface="Calibri"/>
              <a:ea typeface="Calibri"/>
              <a:cs typeface="Calibri"/>
              <a:sym typeface="Calibri"/>
            </a:endParaRPr>
          </a:p>
          <a:p>
            <a:pPr marL="0" marR="0" lvl="0" indent="0" algn="just" rtl="0">
              <a:lnSpc>
                <a:spcPct val="80000"/>
              </a:lnSpc>
              <a:spcBef>
                <a:spcPts val="0"/>
              </a:spcBef>
              <a:spcAft>
                <a:spcPts val="0"/>
              </a:spcAft>
              <a:buClr>
                <a:schemeClr val="dk1"/>
              </a:buClr>
              <a:buSzPct val="25000"/>
              <a:buFont typeface="Calibri"/>
              <a:buNone/>
            </a:pPr>
            <a:r>
              <a:rPr lang="it-IT" sz="2400" b="0" i="0" u="none" strike="noStrike" cap="none" dirty="0" smtClean="0">
                <a:solidFill>
                  <a:schemeClr val="tx1"/>
                </a:solidFill>
                <a:latin typeface="Calibri"/>
                <a:ea typeface="Calibri"/>
                <a:cs typeface="Calibri"/>
                <a:sym typeface="Calibri"/>
              </a:rPr>
              <a:t>	</a:t>
            </a:r>
          </a:p>
          <a:p>
            <a:pPr marL="0" marR="0" lvl="0" indent="0" algn="just" rtl="0">
              <a:lnSpc>
                <a:spcPct val="80000"/>
              </a:lnSpc>
              <a:spcBef>
                <a:spcPts val="0"/>
              </a:spcBef>
              <a:spcAft>
                <a:spcPts val="0"/>
              </a:spcAft>
              <a:buClr>
                <a:schemeClr val="dk1"/>
              </a:buClr>
              <a:buSzPct val="25000"/>
              <a:buFont typeface="Calibri"/>
              <a:buNone/>
            </a:pPr>
            <a:r>
              <a:rPr lang="it-IT" sz="2400" dirty="0">
                <a:solidFill>
                  <a:schemeClr val="tx1"/>
                </a:solidFill>
                <a:latin typeface="Calibri"/>
                <a:ea typeface="Calibri"/>
                <a:cs typeface="Calibri"/>
                <a:sym typeface="Calibri"/>
              </a:rPr>
              <a:t>	</a:t>
            </a:r>
            <a:r>
              <a:rPr lang="it-IT" sz="2500" b="0" i="0" u="none" strike="noStrike" cap="none" dirty="0" smtClean="0">
                <a:solidFill>
                  <a:schemeClr val="tx1"/>
                </a:solidFill>
                <a:latin typeface="Calibri"/>
                <a:ea typeface="Calibri"/>
                <a:cs typeface="Calibri"/>
                <a:sym typeface="Calibri"/>
              </a:rPr>
              <a:t>Atti </a:t>
            </a:r>
            <a:r>
              <a:rPr lang="it-IT" sz="2500" b="0" i="0" u="none" strike="noStrike" cap="none" dirty="0">
                <a:solidFill>
                  <a:schemeClr val="tx1"/>
                </a:solidFill>
                <a:latin typeface="Calibri"/>
                <a:ea typeface="Calibri"/>
                <a:cs typeface="Calibri"/>
                <a:sym typeface="Calibri"/>
              </a:rPr>
              <a:t>di sviamento della clientela attraverso la </a:t>
            </a:r>
            <a:r>
              <a:rPr lang="it-IT" sz="2500" b="0" i="0" u="none" strike="noStrike" cap="none" dirty="0" smtClean="0">
                <a:solidFill>
                  <a:schemeClr val="tx1"/>
                </a:solidFill>
                <a:latin typeface="Calibri"/>
                <a:ea typeface="Calibri"/>
                <a:cs typeface="Calibri"/>
                <a:sym typeface="Calibri"/>
              </a:rPr>
              <a:t>	ripresa dell’attività </a:t>
            </a:r>
            <a:r>
              <a:rPr lang="it-IT" sz="2500" b="0" i="0" u="none" strike="noStrike" cap="none" dirty="0">
                <a:solidFill>
                  <a:schemeClr val="tx1"/>
                </a:solidFill>
                <a:latin typeface="Calibri"/>
                <a:ea typeface="Calibri"/>
                <a:cs typeface="Calibri"/>
                <a:sym typeface="Calibri"/>
              </a:rPr>
              <a:t>del cedente sullo stesso </a:t>
            </a:r>
            <a:r>
              <a:rPr lang="it-IT" sz="2500" b="0" i="0" u="none" strike="noStrike" cap="none" dirty="0" smtClean="0">
                <a:solidFill>
                  <a:schemeClr val="tx1"/>
                </a:solidFill>
                <a:latin typeface="Calibri"/>
                <a:ea typeface="Calibri"/>
                <a:cs typeface="Calibri"/>
                <a:sym typeface="Calibri"/>
              </a:rPr>
              <a:t>	mercato o attraverso </a:t>
            </a:r>
            <a:r>
              <a:rPr lang="it-IT" sz="2500" b="0" i="0" u="none" strike="noStrike" cap="none" dirty="0">
                <a:solidFill>
                  <a:schemeClr val="tx1"/>
                </a:solidFill>
                <a:latin typeface="Calibri"/>
                <a:ea typeface="Calibri"/>
                <a:cs typeface="Calibri"/>
                <a:sym typeface="Calibri"/>
              </a:rPr>
              <a:t>attività volte a non </a:t>
            </a:r>
            <a:r>
              <a:rPr lang="it-IT" sz="2500" b="0" i="0" u="none" strike="noStrike" cap="none" dirty="0" smtClean="0">
                <a:solidFill>
                  <a:schemeClr val="tx1"/>
                </a:solidFill>
                <a:latin typeface="Calibri"/>
                <a:ea typeface="Calibri"/>
                <a:cs typeface="Calibri"/>
                <a:sym typeface="Calibri"/>
              </a:rPr>
              <a:t>	consentire  l’instaurazione e/o la </a:t>
            </a:r>
            <a:r>
              <a:rPr lang="it-IT" sz="2500" b="0" i="0" u="none" strike="noStrike" cap="none" dirty="0">
                <a:solidFill>
                  <a:schemeClr val="tx1"/>
                </a:solidFill>
                <a:latin typeface="Calibri"/>
                <a:ea typeface="Calibri"/>
                <a:cs typeface="Calibri"/>
                <a:sym typeface="Calibri"/>
              </a:rPr>
              <a:t>prosecuzione del </a:t>
            </a:r>
            <a:r>
              <a:rPr lang="it-IT" sz="2500" b="0" i="0" u="none" strike="noStrike" cap="none" dirty="0" smtClean="0">
                <a:solidFill>
                  <a:schemeClr val="tx1"/>
                </a:solidFill>
                <a:latin typeface="Calibri"/>
                <a:ea typeface="Calibri"/>
                <a:cs typeface="Calibri"/>
                <a:sym typeface="Calibri"/>
              </a:rPr>
              <a:t>	rapporto </a:t>
            </a:r>
            <a:r>
              <a:rPr lang="it-IT" sz="2500" b="0" i="0" u="none" strike="noStrike" cap="none" dirty="0">
                <a:solidFill>
                  <a:schemeClr val="tx1"/>
                </a:solidFill>
                <a:latin typeface="Calibri"/>
                <a:ea typeface="Calibri"/>
                <a:cs typeface="Calibri"/>
                <a:sym typeface="Calibri"/>
              </a:rPr>
              <a:t>tra </a:t>
            </a:r>
            <a:r>
              <a:rPr lang="it-IT" sz="2500" b="0" i="0" u="none" strike="noStrike" cap="none" dirty="0" smtClean="0">
                <a:solidFill>
                  <a:schemeClr val="tx1"/>
                </a:solidFill>
                <a:latin typeface="Calibri"/>
                <a:ea typeface="Calibri"/>
                <a:cs typeface="Calibri"/>
                <a:sym typeface="Calibri"/>
              </a:rPr>
              <a:t>cliente </a:t>
            </a:r>
            <a:r>
              <a:rPr lang="it-IT" sz="2500" b="0" i="0" u="none" strike="noStrike" cap="none" dirty="0">
                <a:solidFill>
                  <a:schemeClr val="tx1"/>
                </a:solidFill>
                <a:latin typeface="Calibri"/>
                <a:ea typeface="Calibri"/>
                <a:cs typeface="Calibri"/>
                <a:sym typeface="Calibri"/>
              </a:rPr>
              <a:t>e professionista subentrante.</a:t>
            </a:r>
          </a:p>
          <a:p>
            <a:pPr marL="0" marR="0" lvl="0" indent="0" algn="ctr" rtl="0">
              <a:lnSpc>
                <a:spcPct val="80000"/>
              </a:lnSpc>
              <a:spcBef>
                <a:spcPts val="0"/>
              </a:spcBef>
              <a:buClr>
                <a:schemeClr val="dk1"/>
              </a:buClr>
              <a:buFont typeface="Calibri"/>
              <a:buNone/>
            </a:pPr>
            <a:endParaRPr sz="3300" b="0" i="0" u="none" strike="noStrike" cap="none" dirty="0">
              <a:solidFill>
                <a:schemeClr val="dk1"/>
              </a:solidFill>
              <a:latin typeface="Calibri"/>
              <a:ea typeface="Calibri"/>
              <a:cs typeface="Calibri"/>
              <a:sym typeface="Calibri"/>
            </a:endParaRPr>
          </a:p>
        </p:txBody>
      </p:sp>
      <p:sp>
        <p:nvSpPr>
          <p:cNvPr id="4" name="Ovale 3"/>
          <p:cNvSpPr/>
          <p:nvPr/>
        </p:nvSpPr>
        <p:spPr>
          <a:xfrm>
            <a:off x="955105" y="3129377"/>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2" name="Segnaposto numero diapositiva 1"/>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6</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6146" y="1340768"/>
            <a:ext cx="7128403" cy="4464496"/>
          </a:xfrm>
        </p:spPr>
        <p:txBody>
          <a:bodyPr numCol="2"/>
          <a:lstStyle/>
          <a:p>
            <a:pPr marL="355600" algn="just">
              <a:tabLst>
                <a:tab pos="3319463" algn="ctr"/>
              </a:tabLst>
            </a:pPr>
            <a:r>
              <a:rPr lang="it-IT" sz="2150" b="1" i="1" u="sng" dirty="0" smtClean="0">
                <a:solidFill>
                  <a:schemeClr val="tx1"/>
                </a:solidFill>
                <a:effectLst/>
                <a:latin typeface="Calibri" panose="020F0502020204030204" pitchFamily="34" charset="0"/>
                <a:cs typeface="Times New Roman" panose="02020603050405020304" pitchFamily="18" charset="0"/>
              </a:rPr>
              <a:t>La sentenza 2860/2010</a:t>
            </a:r>
            <a:r>
              <a:rPr lang="it-IT" sz="2150" b="1" i="1" dirty="0" smtClean="0">
                <a:solidFill>
                  <a:schemeClr val="tx1"/>
                </a:solidFill>
                <a:effectLst/>
                <a:latin typeface="Calibri" panose="020F0502020204030204" pitchFamily="34" charset="0"/>
                <a:cs typeface="Times New Roman" panose="02020603050405020304" pitchFamily="18" charset="0"/>
              </a:rPr>
              <a:t> </a:t>
            </a:r>
            <a:r>
              <a:rPr lang="it-IT" sz="2150" b="0" i="1" u="none" dirty="0" smtClean="0">
                <a:solidFill>
                  <a:schemeClr val="tx1"/>
                </a:solidFill>
                <a:effectLst/>
                <a:latin typeface="Calibri" panose="020F0502020204030204" pitchFamily="34" charset="0"/>
                <a:cs typeface="Times New Roman" panose="02020603050405020304" pitchFamily="18" charset="0"/>
              </a:rPr>
              <a:t>evidenzia come</a:t>
            </a:r>
            <a:r>
              <a:rPr lang="it-IT" sz="2150" b="0" u="none" dirty="0" smtClean="0">
                <a:solidFill>
                  <a:schemeClr val="tx1"/>
                </a:solidFill>
                <a:effectLst/>
                <a:latin typeface="Calibri" panose="020F0502020204030204" pitchFamily="34" charset="0"/>
                <a:cs typeface="Times New Roman" panose="02020603050405020304" pitchFamily="18" charset="0"/>
              </a:rPr>
              <a:t> ‘’…. anche gli Studi Professionali possono essere organizzati in forma di azienda, ogni qual volta, al profilo personale dell’attività svolta si affianchino un’organizzazione di mezzi e strutture, un numero di titolari e dipendenti ed un’ampiezza di locali adibiti all’attività, tali che il fattore organizzativo e l’entità dei mezzi impiegati sovrastino l’attività professionale del titolare o, quanto meno, si pongano rispetto a essa, come entità giuridica dotata di una propria rilevanza strutturale e funzionale che, seppur non separata dall’attività del titolare, assuma una rilevanza economica’’</a:t>
            </a:r>
            <a:endParaRPr lang="it-IT" sz="2150" b="0" u="none" dirty="0">
              <a:solidFill>
                <a:schemeClr val="tx1"/>
              </a:solidFill>
              <a:effectLst/>
              <a:latin typeface="Calibri" panose="020F0502020204030204" pitchFamily="34" charset="0"/>
              <a:cs typeface="Times New Roman" panose="02020603050405020304" pitchFamily="18" charset="0"/>
            </a:endParaRPr>
          </a:p>
        </p:txBody>
      </p:sp>
      <p:sp>
        <p:nvSpPr>
          <p:cNvPr id="4" name="Shape 117"/>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a:solidFill>
                  <a:schemeClr val="dk1"/>
                </a:solidFill>
                <a:latin typeface="Calibri"/>
                <a:ea typeface="Calibri"/>
                <a:cs typeface="Calibri"/>
                <a:sym typeface="Calibri"/>
              </a:rPr>
              <a:t>Cessione e conferimento dello Studio</a:t>
            </a:r>
          </a:p>
        </p:txBody>
      </p:sp>
      <p:sp>
        <p:nvSpPr>
          <p:cNvPr id="8" name="Doppia parentesi quadra 7"/>
          <p:cNvSpPr/>
          <p:nvPr/>
        </p:nvSpPr>
        <p:spPr>
          <a:xfrm>
            <a:off x="972170" y="1340768"/>
            <a:ext cx="3528392" cy="453650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Doppia parentesi quadra 8"/>
          <p:cNvSpPr/>
          <p:nvPr/>
        </p:nvSpPr>
        <p:spPr>
          <a:xfrm>
            <a:off x="4500562" y="1340768"/>
            <a:ext cx="3456384" cy="453650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pic>
        <p:nvPicPr>
          <p:cNvPr id="7" name="Picture 4" descr="logo_rosso copia cop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7</a:t>
            </a:fld>
            <a:endParaRPr lang="it-IT" sz="12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576009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ctrTitle"/>
          </p:nvPr>
        </p:nvSpPr>
        <p:spPr>
          <a:xfrm>
            <a:off x="675087" y="2132857"/>
            <a:ext cx="7650957" cy="2592289"/>
          </a:xfrm>
          <a:prstGeom prst="rect">
            <a:avLst/>
          </a:prstGeom>
          <a:noFill/>
          <a:ln>
            <a:noFill/>
          </a:ln>
        </p:spPr>
        <p:txBody>
          <a:bodyPr lIns="91425" tIns="45700" rIns="91425" bIns="45700" anchor="ctr" anchorCtr="0">
            <a:noAutofit/>
          </a:bodyPr>
          <a:lstStyle/>
          <a:p>
            <a:pPr marL="0" marR="0" lvl="0" indent="0" algn="just" rtl="0">
              <a:spcBef>
                <a:spcPts val="0"/>
              </a:spcBef>
              <a:buClr>
                <a:schemeClr val="dk1"/>
              </a:buClr>
              <a:buSzPct val="25000"/>
              <a:buFont typeface="Calibri"/>
              <a:buNone/>
            </a:pPr>
            <a:r>
              <a:rPr lang="it-IT" sz="250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Valido </a:t>
            </a:r>
            <a:r>
              <a:rPr lang="it-IT" sz="250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il conferimento dello </a:t>
            </a:r>
            <a:r>
              <a:rPr lang="it-IT" sz="2500" u="none" strike="noStrike" cap="none" dirty="0" smtClean="0">
                <a:solidFill>
                  <a:schemeClr val="tx1"/>
                </a:solidFill>
                <a:effectLst/>
                <a:latin typeface="Calibri" panose="020F0502020204030204" pitchFamily="34" charset="0"/>
                <a:ea typeface="Calibri"/>
                <a:cs typeface="Times New Roman" panose="02020603050405020304" pitchFamily="18" charset="0"/>
                <a:sym typeface="Calibri"/>
              </a:rPr>
              <a:t>Studio Professionale </a:t>
            </a:r>
            <a:r>
              <a:rPr lang="it-IT" sz="250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nella </a:t>
            </a:r>
            <a:r>
              <a:rPr lang="it-IT" sz="2500" u="none" strike="noStrike" cap="none" dirty="0" err="1">
                <a:solidFill>
                  <a:schemeClr val="tx1"/>
                </a:solidFill>
                <a:effectLst/>
                <a:latin typeface="Calibri" panose="020F0502020204030204" pitchFamily="34" charset="0"/>
                <a:ea typeface="Calibri"/>
                <a:cs typeface="Times New Roman" panose="02020603050405020304" pitchFamily="18" charset="0"/>
                <a:sym typeface="Calibri"/>
              </a:rPr>
              <a:t>Stp</a:t>
            </a:r>
            <a:r>
              <a:rPr lang="it-IT" sz="2500" b="0"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a:t>
            </a:r>
            <a:r>
              <a:rPr lang="it-IT" sz="2500" b="0" u="sng"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a fronte del quale il professionista</a:t>
            </a:r>
            <a:r>
              <a:rPr lang="it-IT" sz="2500" b="0"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 </a:t>
            </a:r>
            <a:r>
              <a:rPr lang="it-IT" sz="2500" b="0" i="1" u="none" strike="noStrike" cap="none" dirty="0">
                <a:solidFill>
                  <a:schemeClr val="tx1"/>
                </a:solidFill>
                <a:effectLst/>
                <a:latin typeface="Calibri" panose="020F0502020204030204" pitchFamily="34" charset="0"/>
                <a:ea typeface="Calibri"/>
                <a:cs typeface="Times New Roman" panose="02020603050405020304" pitchFamily="18" charset="0"/>
                <a:sym typeface="Calibri"/>
              </a:rPr>
              <a:t>previa valutazione dell’avviamento e della clientela riceverebbe quote di partecipazione nella società conferitaria</a:t>
            </a:r>
          </a:p>
        </p:txBody>
      </p:sp>
      <p:sp>
        <p:nvSpPr>
          <p:cNvPr id="124" name="Shape 124"/>
          <p:cNvSpPr txBox="1"/>
          <p:nvPr/>
        </p:nvSpPr>
        <p:spPr>
          <a:xfrm>
            <a:off x="675086" y="332663"/>
            <a:ext cx="7865802" cy="864095"/>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it-IT" sz="3800" b="0" i="0" u="none" strike="noStrike" cap="none" dirty="0">
                <a:solidFill>
                  <a:schemeClr val="dk1"/>
                </a:solidFill>
                <a:latin typeface="Calibri"/>
                <a:ea typeface="Calibri"/>
                <a:cs typeface="Calibri"/>
                <a:sym typeface="Calibri"/>
              </a:rPr>
              <a:t>Cessione e conferimento dello Studio</a:t>
            </a:r>
          </a:p>
        </p:txBody>
      </p:sp>
      <p:sp>
        <p:nvSpPr>
          <p:cNvPr id="2" name="Mezza cornice 1"/>
          <p:cNvSpPr/>
          <p:nvPr/>
        </p:nvSpPr>
        <p:spPr>
          <a:xfrm>
            <a:off x="324098" y="2276872"/>
            <a:ext cx="864096" cy="18002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Mezza cornice 6"/>
          <p:cNvSpPr/>
          <p:nvPr/>
        </p:nvSpPr>
        <p:spPr>
          <a:xfrm rot="10800000">
            <a:off x="7740922" y="2564904"/>
            <a:ext cx="864096" cy="18002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8"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8</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ctrTitle"/>
          </p:nvPr>
        </p:nvSpPr>
        <p:spPr>
          <a:xfrm>
            <a:off x="675086" y="2060848"/>
            <a:ext cx="7865802" cy="2664296"/>
          </a:xfrm>
          <a:prstGeom prst="rect">
            <a:avLst/>
          </a:prstGeom>
          <a:noFill/>
          <a:ln>
            <a:noFill/>
          </a:ln>
        </p:spPr>
        <p:txBody>
          <a:bodyPr lIns="91425" tIns="45700" rIns="91425" bIns="45700" anchor="ctr" anchorCtr="0">
            <a:noAutofit/>
          </a:bodyPr>
          <a:lstStyle/>
          <a:p>
            <a:pPr lvl="0" algn="just">
              <a:buSzPct val="25000"/>
            </a:pPr>
            <a:r>
              <a:rPr lang="it-IT" sz="2500" b="0" u="none" strike="noStrike" cap="none" dirty="0" smtClean="0">
                <a:solidFill>
                  <a:schemeClr val="tx1"/>
                </a:solidFill>
                <a:effectLst/>
                <a:latin typeface="Calibri" panose="020F0502020204030204" pitchFamily="34" charset="0"/>
                <a:cs typeface="Times New Roman" panose="02020603050405020304" pitchFamily="18" charset="0"/>
                <a:sym typeface="Calibri"/>
              </a:rPr>
              <a:t>L’introduzione nel nostro ordinamento della </a:t>
            </a:r>
            <a:r>
              <a:rPr lang="it-IT" sz="2500" b="0" u="none" dirty="0">
                <a:solidFill>
                  <a:schemeClr val="tx1"/>
                </a:solidFill>
                <a:effectLst/>
                <a:latin typeface="Calibri" panose="020F0502020204030204" pitchFamily="34" charset="0"/>
                <a:cs typeface="Times New Roman" panose="02020603050405020304" pitchFamily="18" charset="0"/>
              </a:rPr>
              <a:t>L</a:t>
            </a:r>
            <a:r>
              <a:rPr lang="it-IT" sz="2500" b="0" u="none" strike="noStrike" cap="none" dirty="0" smtClean="0">
                <a:solidFill>
                  <a:schemeClr val="tx1"/>
                </a:solidFill>
                <a:effectLst/>
                <a:latin typeface="Calibri" panose="020F0502020204030204" pitchFamily="34" charset="0"/>
                <a:cs typeface="Times New Roman" panose="02020603050405020304" pitchFamily="18" charset="0"/>
                <a:sym typeface="Calibri"/>
              </a:rPr>
              <a:t>. 183/2011 ha determinato il sorgere della questione se sia possibile ‘’convertire’’ gli studi e le associazioni professionali già esistenti in società tr</a:t>
            </a:r>
            <a:r>
              <a:rPr lang="it-IT" sz="2500" b="0" u="none" dirty="0" smtClean="0">
                <a:solidFill>
                  <a:schemeClr val="tx1"/>
                </a:solidFill>
                <a:effectLst/>
                <a:latin typeface="Calibri" panose="020F0502020204030204" pitchFamily="34" charset="0"/>
                <a:cs typeface="Times New Roman" panose="02020603050405020304" pitchFamily="18" charset="0"/>
              </a:rPr>
              <a:t>a professionisti.</a:t>
            </a:r>
            <a:endParaRPr lang="it-IT" sz="2500" b="0" u="none" strike="noStrike" cap="none" dirty="0">
              <a:solidFill>
                <a:schemeClr val="tx1"/>
              </a:solidFill>
              <a:effectLst/>
              <a:latin typeface="Calibri" panose="020F0502020204030204" pitchFamily="34" charset="0"/>
              <a:cs typeface="Times New Roman" panose="02020603050405020304" pitchFamily="18" charset="0"/>
              <a:sym typeface="Calibri"/>
            </a:endParaRPr>
          </a:p>
        </p:txBody>
      </p:sp>
      <p:sp>
        <p:nvSpPr>
          <p:cNvPr id="130" name="Shape 130"/>
          <p:cNvSpPr txBox="1"/>
          <p:nvPr/>
        </p:nvSpPr>
        <p:spPr>
          <a:xfrm>
            <a:off x="675086" y="764704"/>
            <a:ext cx="7865802" cy="864095"/>
          </a:xfrm>
          <a:prstGeom prst="rect">
            <a:avLst/>
          </a:prstGeom>
          <a:noFill/>
          <a:ln>
            <a:noFill/>
          </a:ln>
        </p:spPr>
        <p:txBody>
          <a:bodyPr lIns="91425" tIns="45700" rIns="91425" bIns="45700" anchor="ctr" anchorCtr="0">
            <a:noAutofit/>
          </a:bodyPr>
          <a:lstStyle/>
          <a:p>
            <a:pPr marL="0" marR="0" lvl="0" indent="0" algn="ctr" rtl="0">
              <a:lnSpc>
                <a:spcPct val="80000"/>
              </a:lnSpc>
              <a:spcBef>
                <a:spcPts val="0"/>
              </a:spcBef>
              <a:buClr>
                <a:schemeClr val="dk1"/>
              </a:buClr>
              <a:buSzPct val="25000"/>
              <a:buFont typeface="Calibri"/>
              <a:buNone/>
            </a:pPr>
            <a:r>
              <a:rPr lang="it-IT" sz="2800" b="0" i="0" u="none" strike="noStrike" cap="none" dirty="0">
                <a:solidFill>
                  <a:schemeClr val="dk1"/>
                </a:solidFill>
                <a:latin typeface="Calibri"/>
                <a:ea typeface="Calibri"/>
                <a:cs typeface="Calibri"/>
                <a:sym typeface="Calibri"/>
              </a:rPr>
              <a:t>Trasformazione dell’associazione professionale</a:t>
            </a:r>
          </a:p>
        </p:txBody>
      </p:sp>
      <p:sp>
        <p:nvSpPr>
          <p:cNvPr id="2" name="Freccia in giù 1"/>
          <p:cNvSpPr/>
          <p:nvPr/>
        </p:nvSpPr>
        <p:spPr>
          <a:xfrm>
            <a:off x="4336401" y="4320966"/>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4" descr="logo_rosso copia cop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384" y="5949280"/>
            <a:ext cx="354624" cy="360040"/>
          </a:xfrm>
          <a:prstGeom prst="rect">
            <a:avLst/>
          </a:prstGeom>
          <a:solidFill>
            <a:schemeClr val="bg1">
              <a:lumMod val="75000"/>
            </a:schemeClr>
          </a:solidFill>
          <a:ln>
            <a:noFill/>
          </a:ln>
          <a:scene3d>
            <a:camera prst="orthographicFront"/>
            <a:lightRig rig="threePt" dir="t"/>
          </a:scene3d>
          <a:sp3d>
            <a:bevelT/>
          </a:sp3d>
          <a:extLst/>
        </p:spPr>
      </p:pic>
      <p:sp>
        <p:nvSpPr>
          <p:cNvPr id="3" name="Segnaposto numero diapositiva 2"/>
          <p:cNvSpPr>
            <a:spLocks noGrp="1"/>
          </p:cNvSpPr>
          <p:nvPr>
            <p:ph type="sldNum" sz="quarter" idx="11"/>
          </p:nvPr>
        </p:nvSpPr>
        <p:spPr/>
        <p:txBody>
          <a:bodyPr/>
          <a:lstStyle/>
          <a:p>
            <a:pPr marL="0" marR="0" lvl="0" indent="0" algn="r" rtl="0">
              <a:spcBef>
                <a:spcPts val="0"/>
              </a:spcBef>
              <a:buSzPct val="25000"/>
              <a:buNone/>
            </a:pPr>
            <a:fld id="{00000000-1234-1234-1234-123412341234}" type="slidenum">
              <a:rPr lang="it-IT" sz="1200" b="0" i="0" u="none" strike="noStrike" cap="none" smtClean="0">
                <a:solidFill>
                  <a:srgbClr val="888888"/>
                </a:solidFill>
                <a:latin typeface="Calibri"/>
                <a:ea typeface="Calibri"/>
                <a:cs typeface="Calibri"/>
                <a:sym typeface="Calibri"/>
              </a:rPr>
              <a:t>9</a:t>
            </a:fld>
            <a:endParaRPr lang="it-IT" sz="1200" b="0" i="0" u="none" strike="noStrike" cap="none">
              <a:solidFill>
                <a:srgbClr val="888888"/>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529</TotalTime>
  <Words>559</Words>
  <Application>Microsoft Office PowerPoint</Application>
  <PresentationFormat>Personalizzato</PresentationFormat>
  <Paragraphs>75</Paragraphs>
  <Slides>21</Slides>
  <Notes>15</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21</vt:i4>
      </vt:variant>
    </vt:vector>
  </HeadingPairs>
  <TitlesOfParts>
    <vt:vector size="28" baseType="lpstr">
      <vt:lpstr>Arial</vt:lpstr>
      <vt:lpstr>Calibri</vt:lpstr>
      <vt:lpstr>Century Gothic</vt:lpstr>
      <vt:lpstr>Courier New</vt:lpstr>
      <vt:lpstr>Palatino Linotype</vt:lpstr>
      <vt:lpstr>Times New Roman</vt:lpstr>
      <vt:lpstr>Executive</vt:lpstr>
      <vt:lpstr>Cessione e conferimento dello Studio Professionale Trasformazione dell’Associazione Professionale  </vt:lpstr>
      <vt:lpstr>La cessione dello Studio è un contratto atipico, non regolamentato dal Codice Civile, ma valido ed efficace</vt:lpstr>
      <vt:lpstr>Cessione e conferimento dello Studio</vt:lpstr>
      <vt:lpstr>Era negata la validità del contratto di cessione dello studio e del suo avviamento, questo fino al pronunciamento della Corte di Cassazione con sentenza del 9 Febbraio 2010 n. 2860, la quale riconosce legittimo il contratto di cessione dello  Studio Professionale. </vt:lpstr>
      <vt:lpstr>Obblighi positivi di fare     Attività promozionale di presentazione e di  canalizzazione della clientela al nuovo  professionista, garantendo e agevolando la  continuità dello Studio </vt:lpstr>
      <vt:lpstr>Presentazione standard di PowerPoint</vt:lpstr>
      <vt:lpstr>La sentenza 2860/2010 evidenzia come ‘’…. anche gli Studi Professionali possono essere organizzati in forma di azienda, ogni qual volta, al profilo personale dell’attività svolta si affianchino un’organizzazione di mezzi e strutture, un numero di titolari e dipendenti ed un’ampiezza di locali adibiti all’attività, tali che il fattore organizzativo e l’entità dei mezzi impiegati sovrastino l’attività professionale del titolare o, quanto meno, si pongano rispetto a essa, come entità giuridica dotata di una propria rilevanza strutturale e funzionale che, seppur non separata dall’attività del titolare, assuma una rilevanza economica’’</vt:lpstr>
      <vt:lpstr>Valido il conferimento dello Studio Professionale nella Stp, a fronte del quale il professionista previa valutazione dell’avviamento e della clientela riceverebbe quote di partecipazione nella società conferitaria</vt:lpstr>
      <vt:lpstr>L’introduzione nel nostro ordinamento della L. 183/2011 ha determinato il sorgere della questione se sia possibile ‘’convertire’’ gli studi e le associazioni professionali già esistenti in società tra professionisti.</vt:lpstr>
      <vt:lpstr>In giurisprudenza e dottrina, sono emersi tre orientamenti:  L’associazione professionale è un’associazione atipica riconducibile al fenomeno delle associazioni non riconosciute di cui all’art. 36 c.c. e caratterizzata da un fascio di rapporti obbligatori interni.   L’associazione professionale è assimilabile ad una società semplice. Conclusione a cui è pervenuta la Corte d’appello di Milano sulla base della considerazione che l’associazione tra professionisti rappresenta una delle più rilevanti e concrete manifestazioni del tipo sociale in questione e riconoscendo all’associazione il carattere di centro autonomo di imputazione giuridica.  Sulla scorta di quanto messo in evidenza dalla Corte di Appello di Milano , la  Corte di Cassazione in più occasioni ha precisato che ancorché  privo di personalità giuridica lo studio associato rientra a pieno titolo nel novero di quei fenomeni di aggregazioni di interesse cui la legge conferisce capacità di porsi come centri autonomi di imputazione di rapporti giuridici, muniti di legale rappresentanza pur sempre in conformità alla disciplina di cui art. 36 e ss. c.c.  Tali orientamenti sono però riconducibili in costanza del divieto di costituire società tra professionisti. </vt:lpstr>
      <vt:lpstr>Presentazione standard di PowerPoint</vt:lpstr>
      <vt:lpstr>Tale circostanza comporta la distinzione tra i casi  di:   Trasformazione di società di persone in società di  capitali  (dell’art. 2500 - ter. c.c.)    Trasformazione in altra società di persone, che in  assenza di norme ad hoc, sarebbero comunque  disciplinata dai principi generali della trasformazione         (art. 2498 e ss. c.c.)  </vt:lpstr>
      <vt:lpstr>Trasformazione in società di capitali   consenso della maggioranza degli associati secondo la parte attribuita a  ciascuno degli utili come risulta dallo statuto;   all’associato dissenziente deve essere riconosciuto in ogni caso il diritto di recesso  dalla società;     possibile opposizione dei creditore (per le obbligazioni sorte prima degli  adempimenti pubblicitari di cui all’art. 2500 c.c., a meno che i creditori  abbiano espressamente dato il loro consenso alla trasformazione);   la delibera diventa efficace dalla trascrizione al Registro Imprese;   il capitale risultante dalla trasformazione, oltre a non essere inferiore ai  minimi legali deve essere determinato sulla base dei valori risultati da una  relazione di stima </vt:lpstr>
      <vt:lpstr>Qualora la Stp sia una S.p.A. o una S.a.p.a. andranno osservate le ulteriori disposizioni dettate in punto di responsabilità dell’esperto e di verifica e revisione degli amministratori, oltre alla disciplina specificata dettata per l’apporto d’opera o di servizi.   L’art. 2500 quater c.c. riconosce ai soci di società personali il diritto all’assegnazione di un numero di azioni o di una quota proporzionale alla sua partecipazione, e in particolare, al socio d’opera una quota in misura corrispondente alla partecipazione che l’atto costitutivo già gli riconosceva precedentemente alla trasformazione o in mancanza d’accordo tra i soci.</vt:lpstr>
      <vt:lpstr>La trasformazione in società di capitali deve risultare da atto pubblico (art. 2500 c.c.), contenente quanto previsto per l’atto di costituzione del tipo adottato.   Nel nuovo statuto, le regole proprie del tipo societario di arrivo andranno pertanto integrate con la speciale disciplina di cui alla legge n. 183/2011 per la Stp.</vt:lpstr>
      <vt:lpstr>Trasformazione in società di persone     Nella trasformazione omogenea progressiva, può essere  annoverata l’ipotesi dello studio associato che intenda  trasformarsi in una Stp costituita secondo i tipi della  società di persone.  </vt:lpstr>
      <vt:lpstr>La trasformazione della società di persone andrà assunta con il consenso unanime dei soci, in quanto la regola prima citata  sembra valere solo per la trasformazione in società di capitali.     E’ tuttavia ammessa con clausole ad hoc, la trasformazione  assunta secondo il principio maggioritario dei consensi, purché  all’eventuale  socio dissenziente sia riconosciuta la possibilità di  esercitare il recesso. </vt:lpstr>
      <vt:lpstr>Trasformazione eterogenea da studio associato in Stp  Lo studio associato, pur privo di personalità giuridica, è ente dotato di soggettività giuridica e centro autonomo di imputazione di rapporti giuridici, ovvero la tesi in base alla quale lo studio associato è riconducibile all’associazione non riconosciuta atipica caratterizzata dall’esercizio di un’attività economica.</vt:lpstr>
      <vt:lpstr>La trasformazione eterogenea appare limitata alle ipotesi di trasformazione in società di capitali di consorzi, società consortili, comunioni d’azienda, associazioni riconosciute e fondazioni.  </vt:lpstr>
      <vt:lpstr>Considerando:   Il tipo societario di arrivo, in base ad una mera interpretazione letterale del dato normativo, sembrerebbe precludere alla trasformazione in società di persone.  Tale esclusione, non ha ragione d’esser posto perché,  il legislatore si è occupato esclusivamente della riforma delle società di capitali, tralasciando l’ambito delle società di persone rispetto alle quali però la trasformazione pare essere un’operazione pienamente legittima.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Cessione e conferimento Studio Professionale Trasformazione dell’Associazione Professionale</dc:title>
  <dc:creator>Alessio</dc:creator>
  <cp:lastModifiedBy>Fabio Salvi</cp:lastModifiedBy>
  <cp:revision>77</cp:revision>
  <cp:lastPrinted>2016-11-09T15:16:18Z</cp:lastPrinted>
  <dcterms:modified xsi:type="dcterms:W3CDTF">2016-11-10T20:38:27Z</dcterms:modified>
</cp:coreProperties>
</file>