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75" r:id="rId2"/>
    <p:sldId id="256" r:id="rId3"/>
    <p:sldId id="257" r:id="rId4"/>
    <p:sldId id="355" r:id="rId5"/>
    <p:sldId id="356" r:id="rId6"/>
    <p:sldId id="357" r:id="rId7"/>
    <p:sldId id="358" r:id="rId8"/>
    <p:sldId id="359" r:id="rId9"/>
    <p:sldId id="360" r:id="rId10"/>
    <p:sldId id="361" r:id="rId11"/>
    <p:sldId id="362" r:id="rId12"/>
    <p:sldId id="258" r:id="rId13"/>
    <p:sldId id="268" r:id="rId14"/>
    <p:sldId id="261" r:id="rId15"/>
    <p:sldId id="350" r:id="rId16"/>
    <p:sldId id="363" r:id="rId17"/>
    <p:sldId id="364" r:id="rId18"/>
    <p:sldId id="376" r:id="rId19"/>
    <p:sldId id="369" r:id="rId20"/>
    <p:sldId id="370" r:id="rId21"/>
    <p:sldId id="324" r:id="rId22"/>
    <p:sldId id="300" r:id="rId23"/>
    <p:sldId id="301" r:id="rId24"/>
    <p:sldId id="302" r:id="rId25"/>
    <p:sldId id="303" r:id="rId26"/>
    <p:sldId id="262" r:id="rId27"/>
    <p:sldId id="263" r:id="rId28"/>
    <p:sldId id="325" r:id="rId29"/>
    <p:sldId id="326" r:id="rId30"/>
    <p:sldId id="349" r:id="rId31"/>
    <p:sldId id="345" r:id="rId32"/>
    <p:sldId id="346" r:id="rId33"/>
    <p:sldId id="347" r:id="rId34"/>
    <p:sldId id="348" r:id="rId35"/>
    <p:sldId id="267" r:id="rId36"/>
    <p:sldId id="269" r:id="rId37"/>
    <p:sldId id="371" r:id="rId38"/>
    <p:sldId id="372" r:id="rId39"/>
    <p:sldId id="373" r:id="rId40"/>
    <p:sldId id="374" r:id="rId41"/>
    <p:sldId id="271" r:id="rId42"/>
    <p:sldId id="272" r:id="rId43"/>
    <p:sldId id="327" r:id="rId44"/>
    <p:sldId id="273" r:id="rId45"/>
    <p:sldId id="351" r:id="rId46"/>
    <p:sldId id="352" r:id="rId47"/>
    <p:sldId id="353" r:id="rId48"/>
    <p:sldId id="354" r:id="rId49"/>
    <p:sldId id="337" r:id="rId50"/>
    <p:sldId id="338" r:id="rId51"/>
    <p:sldId id="339" r:id="rId52"/>
    <p:sldId id="275" r:id="rId53"/>
    <p:sldId id="274" r:id="rId54"/>
    <p:sldId id="276" r:id="rId55"/>
    <p:sldId id="277"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98" r:id="rId77"/>
    <p:sldId id="299" r:id="rId7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37"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28435-E663-4893-83A9-57BFA1B26260}" type="datetimeFigureOut">
              <a:rPr lang="it-IT" smtClean="0"/>
              <a:t>16/05/2017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940ED-4E01-40E6-8DB2-4545009A63C4}" type="slidenum">
              <a:rPr lang="it-IT" smtClean="0"/>
              <a:t>‹N›</a:t>
            </a:fld>
            <a:endParaRPr lang="it-IT"/>
          </a:p>
        </p:txBody>
      </p:sp>
    </p:spTree>
    <p:extLst>
      <p:ext uri="{BB962C8B-B14F-4D97-AF65-F5344CB8AC3E}">
        <p14:creationId xmlns:p14="http://schemas.microsoft.com/office/powerpoint/2010/main" val="217100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fld id="{BC64A7E4-C929-43B6-B3A4-D72D633D8841}" type="slidenum">
              <a:rPr lang="it-IT" smtClean="0"/>
              <a:t>16</a:t>
            </a:fld>
            <a:endParaRPr lang="it-IT" dirty="0"/>
          </a:p>
        </p:txBody>
      </p:sp>
    </p:spTree>
    <p:extLst>
      <p:ext uri="{BB962C8B-B14F-4D97-AF65-F5344CB8AC3E}">
        <p14:creationId xmlns:p14="http://schemas.microsoft.com/office/powerpoint/2010/main" val="269511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66</a:t>
            </a:fld>
            <a:endParaRPr lang="it-IT"/>
          </a:p>
        </p:txBody>
      </p:sp>
    </p:spTree>
    <p:extLst>
      <p:ext uri="{BB962C8B-B14F-4D97-AF65-F5344CB8AC3E}">
        <p14:creationId xmlns:p14="http://schemas.microsoft.com/office/powerpoint/2010/main" val="118995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67</a:t>
            </a:fld>
            <a:endParaRPr lang="it-IT"/>
          </a:p>
        </p:txBody>
      </p:sp>
    </p:spTree>
    <p:extLst>
      <p:ext uri="{BB962C8B-B14F-4D97-AF65-F5344CB8AC3E}">
        <p14:creationId xmlns:p14="http://schemas.microsoft.com/office/powerpoint/2010/main" val="230448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68</a:t>
            </a:fld>
            <a:endParaRPr lang="it-IT"/>
          </a:p>
        </p:txBody>
      </p:sp>
    </p:spTree>
    <p:extLst>
      <p:ext uri="{BB962C8B-B14F-4D97-AF65-F5344CB8AC3E}">
        <p14:creationId xmlns:p14="http://schemas.microsoft.com/office/powerpoint/2010/main" val="272376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17</a:t>
            </a:fld>
            <a:endParaRPr lang="it-IT" altLang="it-IT" dirty="0">
              <a:solidFill>
                <a:srgbClr val="000000"/>
              </a:solidFill>
            </a:endParaRPr>
          </a:p>
        </p:txBody>
      </p:sp>
    </p:spTree>
    <p:extLst>
      <p:ext uri="{BB962C8B-B14F-4D97-AF65-F5344CB8AC3E}">
        <p14:creationId xmlns:p14="http://schemas.microsoft.com/office/powerpoint/2010/main" val="731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18</a:t>
            </a:fld>
            <a:endParaRPr lang="it-IT" altLang="it-IT" dirty="0">
              <a:solidFill>
                <a:srgbClr val="000000"/>
              </a:solidFill>
            </a:endParaRPr>
          </a:p>
        </p:txBody>
      </p:sp>
    </p:spTree>
    <p:extLst>
      <p:ext uri="{BB962C8B-B14F-4D97-AF65-F5344CB8AC3E}">
        <p14:creationId xmlns:p14="http://schemas.microsoft.com/office/powerpoint/2010/main" val="355506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59D947B-7371-4B8D-8DDE-0BB6B85BB29D}" type="slidenum">
              <a:rPr lang="it-IT" altLang="it-IT" smtClean="0">
                <a:solidFill>
                  <a:srgbClr val="000000"/>
                </a:solidFill>
              </a:rPr>
              <a:pPr>
                <a:defRPr/>
              </a:pPr>
              <a:t>19</a:t>
            </a:fld>
            <a:endParaRPr lang="it-IT" altLang="it-IT" dirty="0">
              <a:solidFill>
                <a:srgbClr val="000000"/>
              </a:solidFill>
            </a:endParaRPr>
          </a:p>
        </p:txBody>
      </p:sp>
    </p:spTree>
    <p:extLst>
      <p:ext uri="{BB962C8B-B14F-4D97-AF65-F5344CB8AC3E}">
        <p14:creationId xmlns:p14="http://schemas.microsoft.com/office/powerpoint/2010/main" val="401079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59D947B-7371-4B8D-8DDE-0BB6B85BB29D}" type="slidenum">
              <a:rPr lang="it-IT" altLang="it-IT" smtClean="0">
                <a:solidFill>
                  <a:srgbClr val="000000"/>
                </a:solidFill>
              </a:rPr>
              <a:pPr>
                <a:defRPr/>
              </a:pPr>
              <a:t>20</a:t>
            </a:fld>
            <a:endParaRPr lang="it-IT" altLang="it-IT" dirty="0">
              <a:solidFill>
                <a:srgbClr val="000000"/>
              </a:solidFill>
            </a:endParaRPr>
          </a:p>
        </p:txBody>
      </p:sp>
    </p:spTree>
    <p:extLst>
      <p:ext uri="{BB962C8B-B14F-4D97-AF65-F5344CB8AC3E}">
        <p14:creationId xmlns:p14="http://schemas.microsoft.com/office/powerpoint/2010/main" val="351358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62</a:t>
            </a:fld>
            <a:endParaRPr lang="it-IT"/>
          </a:p>
        </p:txBody>
      </p:sp>
    </p:spTree>
    <p:extLst>
      <p:ext uri="{BB962C8B-B14F-4D97-AF65-F5344CB8AC3E}">
        <p14:creationId xmlns:p14="http://schemas.microsoft.com/office/powerpoint/2010/main" val="188737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63</a:t>
            </a:fld>
            <a:endParaRPr lang="it-IT"/>
          </a:p>
        </p:txBody>
      </p:sp>
    </p:spTree>
    <p:extLst>
      <p:ext uri="{BB962C8B-B14F-4D97-AF65-F5344CB8AC3E}">
        <p14:creationId xmlns:p14="http://schemas.microsoft.com/office/powerpoint/2010/main" val="24686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64</a:t>
            </a:fld>
            <a:endParaRPr lang="it-IT"/>
          </a:p>
        </p:txBody>
      </p:sp>
    </p:spTree>
    <p:extLst>
      <p:ext uri="{BB962C8B-B14F-4D97-AF65-F5344CB8AC3E}">
        <p14:creationId xmlns:p14="http://schemas.microsoft.com/office/powerpoint/2010/main" val="387471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5803F77-7E51-4652-A152-5187D3125AB3}" type="slidenum">
              <a:rPr lang="it-IT" smtClean="0"/>
              <a:t>65</a:t>
            </a:fld>
            <a:endParaRPr lang="it-IT"/>
          </a:p>
        </p:txBody>
      </p:sp>
    </p:spTree>
    <p:extLst>
      <p:ext uri="{BB962C8B-B14F-4D97-AF65-F5344CB8AC3E}">
        <p14:creationId xmlns:p14="http://schemas.microsoft.com/office/powerpoint/2010/main" val="20346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C132B9D-DDFD-4C45-B8A0-04A1CCDDD533}" type="datetimeFigureOut">
              <a:rPr lang="it-IT" smtClean="0"/>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28277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132B9D-DDFD-4C45-B8A0-04A1CCDDD533}" type="datetimeFigureOut">
              <a:rPr lang="it-IT" smtClean="0"/>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212483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132B9D-DDFD-4C45-B8A0-04A1CCDDD533}" type="datetimeFigureOut">
              <a:rPr lang="it-IT" smtClean="0"/>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3446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C132B9D-DDFD-4C45-B8A0-04A1CCDDD533}" type="datetimeFigureOut">
              <a:rPr lang="it-IT" smtClean="0"/>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78458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C132B9D-DDFD-4C45-B8A0-04A1CCDDD533}" type="datetimeFigureOut">
              <a:rPr lang="it-IT" smtClean="0"/>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194240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C132B9D-DDFD-4C45-B8A0-04A1CCDDD533}" type="datetimeFigureOut">
              <a:rPr lang="it-IT" smtClean="0"/>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19764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C132B9D-DDFD-4C45-B8A0-04A1CCDDD533}" type="datetimeFigureOut">
              <a:rPr lang="it-IT" smtClean="0"/>
              <a:t>16/05/2017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205355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C132B9D-DDFD-4C45-B8A0-04A1CCDDD533}" type="datetimeFigureOut">
              <a:rPr lang="it-IT" smtClean="0"/>
              <a:t>16/05/2017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418310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132B9D-DDFD-4C45-B8A0-04A1CCDDD533}" type="datetimeFigureOut">
              <a:rPr lang="it-IT" smtClean="0"/>
              <a:t>16/05/2017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202984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C132B9D-DDFD-4C45-B8A0-04A1CCDDD533}" type="datetimeFigureOut">
              <a:rPr lang="it-IT" smtClean="0"/>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375052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C132B9D-DDFD-4C45-B8A0-04A1CCDDD533}" type="datetimeFigureOut">
              <a:rPr lang="it-IT" smtClean="0"/>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A96A7-2D5B-407C-82C6-E0A201D1B195}" type="slidenum">
              <a:rPr lang="it-IT" smtClean="0"/>
              <a:t>‹N›</a:t>
            </a:fld>
            <a:endParaRPr lang="it-IT"/>
          </a:p>
        </p:txBody>
      </p:sp>
    </p:spTree>
    <p:extLst>
      <p:ext uri="{BB962C8B-B14F-4D97-AF65-F5344CB8AC3E}">
        <p14:creationId xmlns:p14="http://schemas.microsoft.com/office/powerpoint/2010/main" val="124948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32B9D-DDFD-4C45-B8A0-04A1CCDDD533}" type="datetimeFigureOut">
              <a:rPr lang="it-IT" smtClean="0"/>
              <a:t>16/05/2017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A96A7-2D5B-407C-82C6-E0A201D1B195}" type="slidenum">
              <a:rPr lang="it-IT" smtClean="0"/>
              <a:t>‹N›</a:t>
            </a:fld>
            <a:endParaRPr lang="it-IT"/>
          </a:p>
        </p:txBody>
      </p:sp>
    </p:spTree>
    <p:extLst>
      <p:ext uri="{BB962C8B-B14F-4D97-AF65-F5344CB8AC3E}">
        <p14:creationId xmlns:p14="http://schemas.microsoft.com/office/powerpoint/2010/main" val="1064782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320145"/>
            <a:ext cx="9144000" cy="1180890"/>
          </a:xfrm>
        </p:spPr>
        <p:txBody>
          <a:bodyPr/>
          <a:lstStyle/>
          <a:p>
            <a:r>
              <a:rPr lang="it-IT" dirty="0"/>
              <a:t>MODELLO REDDITI 2017</a:t>
            </a:r>
          </a:p>
        </p:txBody>
      </p:sp>
      <p:sp>
        <p:nvSpPr>
          <p:cNvPr id="3" name="Sottotitolo 2"/>
          <p:cNvSpPr>
            <a:spLocks noGrp="1"/>
          </p:cNvSpPr>
          <p:nvPr>
            <p:ph type="subTitle" idx="1"/>
          </p:nvPr>
        </p:nvSpPr>
        <p:spPr>
          <a:xfrm>
            <a:off x="1524000" y="2001327"/>
            <a:ext cx="9144000" cy="4261449"/>
          </a:xfrm>
          <a:solidFill>
            <a:schemeClr val="accent4">
              <a:lumMod val="20000"/>
              <a:lumOff val="80000"/>
            </a:schemeClr>
          </a:solidFill>
        </p:spPr>
        <p:txBody>
          <a:bodyPr>
            <a:normAutofit fontScale="92500" lnSpcReduction="10000"/>
          </a:bodyPr>
          <a:lstStyle/>
          <a:p>
            <a:pPr marL="457200" indent="-457200">
              <a:buAutoNum type="arabicParenR"/>
            </a:pPr>
            <a:r>
              <a:rPr lang="it-IT" sz="2000" dirty="0"/>
              <a:t>INTERESSI PASSIVI PER IMMOBILIARI DI GESTIONE</a:t>
            </a:r>
          </a:p>
          <a:p>
            <a:pPr marL="457200" indent="-457200">
              <a:buAutoNum type="arabicParenR"/>
            </a:pPr>
            <a:r>
              <a:rPr lang="it-IT" sz="2000" dirty="0"/>
              <a:t>DERIVAZIONE RAFFORZATA E RICADUTE SUL MODELLO DICHIARATIVO</a:t>
            </a:r>
          </a:p>
          <a:p>
            <a:pPr marL="457200" indent="-457200">
              <a:buAutoNum type="arabicParenR"/>
            </a:pPr>
            <a:r>
              <a:rPr lang="it-IT" sz="2000" dirty="0"/>
              <a:t>LA RINUNZIA AI CREDITI DEI SOCI : SOPRAVVENIENZEE E INCASSO GIURUDICO</a:t>
            </a:r>
          </a:p>
          <a:p>
            <a:pPr marL="457200" indent="-457200">
              <a:buAutoNum type="arabicParenR"/>
            </a:pPr>
            <a:r>
              <a:rPr lang="it-IT" sz="2000" dirty="0"/>
              <a:t>IL PUNTO SULLE PERDITE SU CREDITI</a:t>
            </a:r>
          </a:p>
          <a:p>
            <a:pPr marL="457200" indent="-457200">
              <a:buAutoNum type="arabicParenR"/>
            </a:pPr>
            <a:r>
              <a:rPr lang="it-IT" sz="2000" dirty="0"/>
              <a:t>RICADUTE DELLE OPERAZIONI DI ASSEGNAZIONE, CESSIONE E TRASFORMAZIONE SUL MODELLO DICHIARATIVO </a:t>
            </a:r>
          </a:p>
          <a:p>
            <a:pPr marL="457200" indent="-457200">
              <a:buAutoNum type="arabicParenR"/>
            </a:pPr>
            <a:r>
              <a:rPr lang="it-IT" sz="2000" dirty="0"/>
              <a:t>SUPER E IPERAMMORTAMENTO ( CIRC. 4 /17)</a:t>
            </a:r>
          </a:p>
          <a:p>
            <a:pPr marL="457200" indent="-457200">
              <a:buAutoNum type="arabicParenR"/>
            </a:pPr>
            <a:r>
              <a:rPr lang="it-IT" sz="2000" dirty="0"/>
              <a:t>CORREZIONE ERRORI CONTABILI: IL QUADRO D.I.</a:t>
            </a:r>
          </a:p>
          <a:p>
            <a:pPr marL="457200" indent="-457200">
              <a:buAutoNum type="arabicParenR"/>
            </a:pPr>
            <a:r>
              <a:rPr lang="it-IT" sz="2000" dirty="0"/>
              <a:t>NUOVA ACE PER SOGGETTI IRPEF</a:t>
            </a:r>
          </a:p>
          <a:p>
            <a:pPr marL="457200" indent="-457200">
              <a:buAutoNum type="arabicParenR"/>
            </a:pPr>
            <a:r>
              <a:rPr lang="it-IT" sz="2000" dirty="0"/>
              <a:t>IL QUADRO RV </a:t>
            </a:r>
          </a:p>
          <a:p>
            <a:pPr marL="457200" indent="-457200">
              <a:buAutoNum type="arabicParenR"/>
            </a:pPr>
            <a:r>
              <a:rPr lang="it-IT" sz="2000" dirty="0"/>
              <a:t>IL REDDITO DELLA PERSONA FISICA DERIVANTE DALLE OPERAZIONI AGEVOLATE</a:t>
            </a:r>
          </a:p>
          <a:p>
            <a:pPr marL="457200" indent="-457200">
              <a:buAutoNum type="arabicParenR"/>
            </a:pPr>
            <a:r>
              <a:rPr lang="it-IT" sz="2000" dirty="0"/>
              <a:t>IL PUNTO SUL QUADRO LM </a:t>
            </a:r>
          </a:p>
        </p:txBody>
      </p:sp>
    </p:spTree>
    <p:extLst>
      <p:ext uri="{BB962C8B-B14F-4D97-AF65-F5344CB8AC3E}">
        <p14:creationId xmlns:p14="http://schemas.microsoft.com/office/powerpoint/2010/main" val="191314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2016224"/>
          </a:xfrm>
          <a:solidFill>
            <a:schemeClr val="accent1">
              <a:lumMod val="20000"/>
              <a:lumOff val="80000"/>
            </a:schemeClr>
          </a:solidFill>
        </p:spPr>
        <p:txBody>
          <a:bodyPr>
            <a:normAutofit/>
          </a:bodyPr>
          <a:lstStyle/>
          <a:p>
            <a:r>
              <a:rPr lang="it-IT" dirty="0">
                <a:solidFill>
                  <a:schemeClr val="tx1"/>
                </a:solidFill>
              </a:rPr>
              <a:t>Principio di derivazione semplice : componenti che transitano direttamente a stato patrimoniale possono essere dedotti ?</a:t>
            </a:r>
          </a:p>
        </p:txBody>
      </p:sp>
      <p:sp>
        <p:nvSpPr>
          <p:cNvPr id="4" name="Sottotitolo 2"/>
          <p:cNvSpPr txBox="1">
            <a:spLocks/>
          </p:cNvSpPr>
          <p:nvPr/>
        </p:nvSpPr>
        <p:spPr>
          <a:xfrm>
            <a:off x="2855640" y="4293096"/>
            <a:ext cx="6440760" cy="2016224"/>
          </a:xfrm>
          <a:prstGeom prst="rect">
            <a:avLst/>
          </a:prstGeom>
          <a:solidFill>
            <a:schemeClr val="accent1">
              <a:lumMod val="20000"/>
              <a:lumOff val="80000"/>
            </a:schemeClr>
          </a:solidFill>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Sì,  perché viene modificato art. 109 c. 4 </a:t>
            </a:r>
            <a:r>
              <a:rPr lang="it-IT" dirty="0" err="1">
                <a:solidFill>
                  <a:schemeClr val="tx1"/>
                </a:solidFill>
              </a:rPr>
              <a:t>Tuir</a:t>
            </a:r>
            <a:r>
              <a:rPr lang="it-IT" dirty="0">
                <a:solidFill>
                  <a:schemeClr val="tx1"/>
                </a:solidFill>
              </a:rPr>
              <a:t> includendo tutti i soggetti che hanno alimentato direttamente il patrimonio netto , tra quelli per i quali figurativamente si ritiene movimentato il conto </a:t>
            </a:r>
            <a:r>
              <a:rPr lang="it-IT" dirty="0" err="1">
                <a:solidFill>
                  <a:schemeClr val="tx1"/>
                </a:solidFill>
              </a:rPr>
              <a:t>economicoto</a:t>
            </a:r>
            <a:r>
              <a:rPr lang="it-IT" dirty="0">
                <a:solidFill>
                  <a:schemeClr val="tx1"/>
                </a:solidFill>
              </a:rPr>
              <a:t> </a:t>
            </a:r>
          </a:p>
        </p:txBody>
      </p:sp>
    </p:spTree>
    <p:extLst>
      <p:ext uri="{BB962C8B-B14F-4D97-AF65-F5344CB8AC3E}">
        <p14:creationId xmlns:p14="http://schemas.microsoft.com/office/powerpoint/2010/main" val="152786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2016224"/>
          </a:xfrm>
          <a:solidFill>
            <a:schemeClr val="accent1">
              <a:lumMod val="20000"/>
              <a:lumOff val="80000"/>
            </a:schemeClr>
          </a:solidFill>
        </p:spPr>
        <p:txBody>
          <a:bodyPr>
            <a:normAutofit/>
          </a:bodyPr>
          <a:lstStyle/>
          <a:p>
            <a:r>
              <a:rPr lang="it-IT" dirty="0">
                <a:solidFill>
                  <a:schemeClr val="tx1"/>
                </a:solidFill>
              </a:rPr>
              <a:t>Il riferimento alle voci A e B del CE va inteso come eseguito nel rispetto del contenuto delle voci A e B così come alimentate nel rispetto dei principi contabili</a:t>
            </a:r>
          </a:p>
        </p:txBody>
      </p:sp>
      <p:sp>
        <p:nvSpPr>
          <p:cNvPr id="4" name="Sottotitolo 2"/>
          <p:cNvSpPr txBox="1">
            <a:spLocks/>
          </p:cNvSpPr>
          <p:nvPr/>
        </p:nvSpPr>
        <p:spPr>
          <a:xfrm>
            <a:off x="2855640" y="4653136"/>
            <a:ext cx="6440760" cy="1296144"/>
          </a:xfrm>
          <a:prstGeom prst="rect">
            <a:avLst/>
          </a:prstGeom>
          <a:solidFill>
            <a:schemeClr val="accent1">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Tranne componenti derivanti da trasferimento di azienda</a:t>
            </a:r>
          </a:p>
        </p:txBody>
      </p:sp>
      <p:sp>
        <p:nvSpPr>
          <p:cNvPr id="5" name="Freccia in giù 4"/>
          <p:cNvSpPr/>
          <p:nvPr/>
        </p:nvSpPr>
        <p:spPr>
          <a:xfrm>
            <a:off x="5735960" y="4149080"/>
            <a:ext cx="79208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847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Calcolo del ROL per società che redigono il bilancio in forma ordinaria e abbreviata</a:t>
            </a:r>
          </a:p>
        </p:txBody>
      </p:sp>
      <p:sp>
        <p:nvSpPr>
          <p:cNvPr id="3" name="Segnaposto contenuto 2"/>
          <p:cNvSpPr>
            <a:spLocks noGrp="1"/>
          </p:cNvSpPr>
          <p:nvPr>
            <p:ph idx="1"/>
          </p:nvPr>
        </p:nvSpPr>
        <p:spPr>
          <a:solidFill>
            <a:schemeClr val="accent4">
              <a:lumMod val="40000"/>
              <a:lumOff val="60000"/>
            </a:schemeClr>
          </a:solidFill>
        </p:spPr>
        <p:txBody>
          <a:bodyPr/>
          <a:lstStyle/>
          <a:p>
            <a:r>
              <a:rPr lang="it-IT" dirty="0"/>
              <a:t>Confluiscono nell’area A e B componenti straordinarie quali quelle per ristrutturazione aziendale, definizione contenzioso imposte indirette, contributi calamità naturali, plus e </a:t>
            </a:r>
            <a:r>
              <a:rPr lang="it-IT" dirty="0" err="1"/>
              <a:t>minus</a:t>
            </a:r>
            <a:r>
              <a:rPr lang="it-IT" dirty="0"/>
              <a:t> da alienazione immobili civili e beni non strumentali &gt; </a:t>
            </a:r>
            <a:r>
              <a:rPr lang="it-IT" b="1" dirty="0"/>
              <a:t>elementi rilevanti nel </a:t>
            </a:r>
            <a:r>
              <a:rPr lang="it-IT" b="1" dirty="0" err="1"/>
              <a:t>rol</a:t>
            </a:r>
            <a:endParaRPr lang="it-IT" b="1" dirty="0"/>
          </a:p>
          <a:p>
            <a:r>
              <a:rPr lang="it-IT" b="1" dirty="0"/>
              <a:t>Esclusi dal calcolo del ROL i componenti negativi e positivi derivanti da trasferimento di aziende o rami:</a:t>
            </a:r>
          </a:p>
          <a:p>
            <a:r>
              <a:rPr lang="it-IT" b="1" dirty="0"/>
              <a:t> &gt;  vale anche per trasferimenti derivanti da fusioni , scissioni o conferimenti</a:t>
            </a:r>
          </a:p>
          <a:p>
            <a:r>
              <a:rPr lang="it-IT" b="1" dirty="0"/>
              <a:t>&gt; vale anche per prestazioni  connesse al trasferimento quali quelle professionali ? </a:t>
            </a:r>
          </a:p>
        </p:txBody>
      </p:sp>
    </p:spTree>
    <p:extLst>
      <p:ext uri="{BB962C8B-B14F-4D97-AF65-F5344CB8AC3E}">
        <p14:creationId xmlns:p14="http://schemas.microsoft.com/office/powerpoint/2010/main" val="345425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838200" y="3536438"/>
            <a:ext cx="10515600" cy="929712"/>
          </a:xfrm>
          <a:prstGeom prst="rect">
            <a:avLst/>
          </a:prstGeom>
        </p:spPr>
      </p:pic>
      <p:sp>
        <p:nvSpPr>
          <p:cNvPr id="5" name="Segnaposto contenuto 2"/>
          <p:cNvSpPr txBox="1">
            <a:spLocks/>
          </p:cNvSpPr>
          <p:nvPr/>
        </p:nvSpPr>
        <p:spPr>
          <a:xfrm>
            <a:off x="457200" y="39847"/>
            <a:ext cx="8229600" cy="2476872"/>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Aggiornate le soglie di deducibilità spese di rappresentanza:</a:t>
            </a:r>
          </a:p>
          <a:p>
            <a:r>
              <a:rPr lang="it-IT" dirty="0"/>
              <a:t> 1,5% ricavi ( contro 1,3%) fino a 10 ml</a:t>
            </a:r>
          </a:p>
          <a:p>
            <a:r>
              <a:rPr lang="it-IT" dirty="0"/>
              <a:t>0,6% ricavi ( contro 0,5) fino al 50 ml</a:t>
            </a:r>
          </a:p>
          <a:p>
            <a:r>
              <a:rPr lang="it-IT" dirty="0"/>
              <a:t>0,4% ricavi ( contro 0,1) oltre 50 ml</a:t>
            </a:r>
          </a:p>
        </p:txBody>
      </p:sp>
      <p:cxnSp>
        <p:nvCxnSpPr>
          <p:cNvPr id="7" name="Connettore 2 6"/>
          <p:cNvCxnSpPr/>
          <p:nvPr/>
        </p:nvCxnSpPr>
        <p:spPr>
          <a:xfrm>
            <a:off x="3229761" y="2927758"/>
            <a:ext cx="4395832" cy="10318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3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524075" cy="935169"/>
          </a:xfrm>
          <a:solidFill>
            <a:schemeClr val="accent6">
              <a:lumMod val="20000"/>
              <a:lumOff val="80000"/>
            </a:schemeClr>
          </a:solidFill>
        </p:spPr>
        <p:txBody>
          <a:bodyPr>
            <a:normAutofit/>
          </a:bodyPr>
          <a:lstStyle/>
          <a:p>
            <a:r>
              <a:rPr lang="it-IT" sz="2000" dirty="0"/>
              <a:t>Eliminato il rigo 29 relativo ai costi </a:t>
            </a:r>
            <a:r>
              <a:rPr lang="it-IT" sz="2000" dirty="0" err="1"/>
              <a:t>black</a:t>
            </a:r>
            <a:r>
              <a:rPr lang="it-IT" sz="2000" dirty="0"/>
              <a:t> list</a:t>
            </a:r>
          </a:p>
        </p:txBody>
      </p:sp>
      <p:pic>
        <p:nvPicPr>
          <p:cNvPr id="4" name="Segnaposto contenuto 3"/>
          <p:cNvPicPr>
            <a:picLocks noGrp="1" noChangeAspect="1"/>
          </p:cNvPicPr>
          <p:nvPr>
            <p:ph idx="1"/>
          </p:nvPr>
        </p:nvPicPr>
        <p:blipFill>
          <a:blip r:embed="rId2"/>
          <a:stretch>
            <a:fillRect/>
          </a:stretch>
        </p:blipFill>
        <p:spPr>
          <a:xfrm>
            <a:off x="838200" y="3634484"/>
            <a:ext cx="10515600" cy="733620"/>
          </a:xfrm>
          <a:prstGeom prst="rect">
            <a:avLst/>
          </a:prstGeom>
        </p:spPr>
      </p:pic>
      <p:sp>
        <p:nvSpPr>
          <p:cNvPr id="5" name="Freccia in giù 4"/>
          <p:cNvSpPr/>
          <p:nvPr/>
        </p:nvSpPr>
        <p:spPr>
          <a:xfrm>
            <a:off x="1275127" y="1577130"/>
            <a:ext cx="310392" cy="216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92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154960" cy="1325563"/>
          </a:xfrm>
          <a:solidFill>
            <a:schemeClr val="accent4">
              <a:lumMod val="20000"/>
              <a:lumOff val="80000"/>
            </a:schemeClr>
          </a:solidFill>
        </p:spPr>
        <p:txBody>
          <a:bodyPr>
            <a:normAutofit/>
          </a:bodyPr>
          <a:lstStyle/>
          <a:p>
            <a:r>
              <a:rPr lang="it-IT" sz="1400" dirty="0"/>
              <a:t>Dal periodo d’imposta 2016 </a:t>
            </a:r>
            <a:br>
              <a:rPr lang="it-IT" sz="1400" dirty="0"/>
            </a:br>
            <a:r>
              <a:rPr lang="it-IT" sz="1400" dirty="0"/>
              <a:t>Sopravvenienze attive per rinunzia al credito da parte del socio quando vi è differenza tra valore fiscale del debito e del credito ( art. 88, comma 4 bis del </a:t>
            </a:r>
            <a:r>
              <a:rPr lang="it-IT" sz="1400" dirty="0" err="1"/>
              <a:t>Tuir</a:t>
            </a:r>
            <a:r>
              <a:rPr lang="it-IT" sz="1400" dirty="0"/>
              <a:t>) </a:t>
            </a:r>
          </a:p>
        </p:txBody>
      </p:sp>
      <p:pic>
        <p:nvPicPr>
          <p:cNvPr id="4" name="Segnaposto contenuto 3"/>
          <p:cNvPicPr>
            <a:picLocks noGrp="1" noChangeAspect="1"/>
          </p:cNvPicPr>
          <p:nvPr>
            <p:ph idx="1"/>
          </p:nvPr>
        </p:nvPicPr>
        <p:blipFill>
          <a:blip r:embed="rId2"/>
          <a:stretch>
            <a:fillRect/>
          </a:stretch>
        </p:blipFill>
        <p:spPr>
          <a:xfrm>
            <a:off x="838200" y="3322566"/>
            <a:ext cx="10515600" cy="1357455"/>
          </a:xfrm>
          <a:prstGeom prst="rect">
            <a:avLst/>
          </a:prstGeom>
        </p:spPr>
      </p:pic>
      <p:sp>
        <p:nvSpPr>
          <p:cNvPr id="6" name="Rettangolo 5"/>
          <p:cNvSpPr/>
          <p:nvPr/>
        </p:nvSpPr>
        <p:spPr>
          <a:xfrm>
            <a:off x="2491530" y="3456264"/>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99</a:t>
            </a:r>
          </a:p>
        </p:txBody>
      </p:sp>
      <p:sp>
        <p:nvSpPr>
          <p:cNvPr id="7" name="Freccia in giù 6"/>
          <p:cNvSpPr/>
          <p:nvPr/>
        </p:nvSpPr>
        <p:spPr>
          <a:xfrm>
            <a:off x="2491530" y="1971413"/>
            <a:ext cx="469784" cy="1351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contenuto 2"/>
          <p:cNvSpPr txBox="1">
            <a:spLocks/>
          </p:cNvSpPr>
          <p:nvPr/>
        </p:nvSpPr>
        <p:spPr>
          <a:xfrm>
            <a:off x="4993704" y="266436"/>
            <a:ext cx="3754760" cy="2548880"/>
          </a:xfrm>
          <a:prstGeom prst="rect">
            <a:avLst/>
          </a:prstGeom>
          <a:solidFill>
            <a:schemeClr val="accent6">
              <a:lumMod val="60000"/>
              <a:lumOff val="40000"/>
            </a:schemeClr>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a:t>Esempio:</a:t>
            </a:r>
          </a:p>
          <a:p>
            <a:r>
              <a:rPr lang="it-IT" dirty="0"/>
              <a:t>SRL A partecipata da SRL B. Debito verso SRL C = 100. SRL B acquista il credito per 10 ( C deduce 90) e poi esegue la rinunzia a favore di  A , la quale non tassa sopravvenienza di 10 ( valore del credito in capo al socio) </a:t>
            </a:r>
            <a:r>
              <a:rPr lang="it-IT" b="1" u="sng" dirty="0"/>
              <a:t>, ma tassa 90</a:t>
            </a:r>
            <a:r>
              <a:rPr lang="it-IT" dirty="0"/>
              <a:t>, C ha dedotto 90 e B integra la sua partecipazione per 10</a:t>
            </a:r>
          </a:p>
        </p:txBody>
      </p:sp>
      <p:sp>
        <p:nvSpPr>
          <p:cNvPr id="9" name="Freccia a destra 8"/>
          <p:cNvSpPr/>
          <p:nvPr/>
        </p:nvSpPr>
        <p:spPr>
          <a:xfrm>
            <a:off x="4169328" y="864066"/>
            <a:ext cx="587230" cy="508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935836" y="3449273"/>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90</a:t>
            </a:r>
          </a:p>
        </p:txBody>
      </p:sp>
      <p:sp>
        <p:nvSpPr>
          <p:cNvPr id="3" name="Rettangolo 2"/>
          <p:cNvSpPr/>
          <p:nvPr/>
        </p:nvSpPr>
        <p:spPr>
          <a:xfrm>
            <a:off x="1302589" y="5348377"/>
            <a:ext cx="8773064" cy="109555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Incasso giuridico : Circ. 73/1994 e sentenza Cassazione 1335/2016</a:t>
            </a:r>
          </a:p>
          <a:p>
            <a:pPr algn="ctr"/>
            <a:r>
              <a:rPr lang="it-IT" dirty="0" smtClean="0">
                <a:solidFill>
                  <a:schemeClr val="tx1"/>
                </a:solidFill>
              </a:rPr>
              <a:t>Contro: Documento Fondazione Dott. Comm. 30.6.2016</a:t>
            </a:r>
            <a:endParaRPr lang="it-IT" dirty="0">
              <a:solidFill>
                <a:schemeClr val="tx1"/>
              </a:solidFill>
            </a:endParaRPr>
          </a:p>
        </p:txBody>
      </p:sp>
    </p:spTree>
    <p:extLst>
      <p:ext uri="{BB962C8B-B14F-4D97-AF65-F5344CB8AC3E}">
        <p14:creationId xmlns:p14="http://schemas.microsoft.com/office/powerpoint/2010/main" val="735001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74876" y="2312989"/>
            <a:ext cx="3744913" cy="93503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DEBITORE «</a:t>
            </a:r>
            <a:r>
              <a:rPr lang="it-IT" sz="2400" b="1" i="1" dirty="0">
                <a:solidFill>
                  <a:srgbClr val="000000"/>
                </a:solidFill>
                <a:latin typeface="Calibri" panose="020F0502020204030204" pitchFamily="34" charset="0"/>
              </a:rPr>
              <a:t>IN BONIS</a:t>
            </a:r>
            <a:r>
              <a:rPr lang="it-IT" sz="2400" b="1" dirty="0">
                <a:solidFill>
                  <a:srgbClr val="000000"/>
                </a:solidFill>
                <a:latin typeface="Calibri" panose="020F0502020204030204" pitchFamily="34" charset="0"/>
              </a:rPr>
              <a:t>»</a:t>
            </a:r>
          </a:p>
        </p:txBody>
      </p:sp>
      <p:sp>
        <p:nvSpPr>
          <p:cNvPr id="9" name="Rettangolo 8"/>
          <p:cNvSpPr/>
          <p:nvPr/>
        </p:nvSpPr>
        <p:spPr>
          <a:xfrm>
            <a:off x="2174876" y="3867150"/>
            <a:ext cx="3744913" cy="137160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a:solidFill>
                  <a:srgbClr val="000000"/>
                </a:solidFill>
                <a:latin typeface="Calibri" pitchFamily="34" charset="0"/>
              </a:rPr>
              <a:t>PERDITA DEDUCIBILE CON ELEMENTI «CERTI E PRECISI»</a:t>
            </a:r>
          </a:p>
        </p:txBody>
      </p:sp>
      <p:sp>
        <p:nvSpPr>
          <p:cNvPr id="13" name="Rettangolo 12"/>
          <p:cNvSpPr/>
          <p:nvPr/>
        </p:nvSpPr>
        <p:spPr>
          <a:xfrm>
            <a:off x="6207124" y="3867150"/>
            <a:ext cx="3744914" cy="137160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ELEMENTI CERTI E PRECISI INSITI NELL’APERTURA DELLA PROCEDURA</a:t>
            </a:r>
            <a:endParaRPr lang="it-IT" sz="2000" dirty="0">
              <a:solidFill>
                <a:srgbClr val="000000"/>
              </a:solidFill>
              <a:latin typeface="Calibri" panose="020F0502020204030204" pitchFamily="34" charset="0"/>
            </a:endParaRPr>
          </a:p>
        </p:txBody>
      </p:sp>
      <p:sp>
        <p:nvSpPr>
          <p:cNvPr id="3" name="Freccia in giù 2"/>
          <p:cNvSpPr/>
          <p:nvPr/>
        </p:nvSpPr>
        <p:spPr>
          <a:xfrm>
            <a:off x="3867944" y="3413126"/>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dirty="0">
              <a:solidFill>
                <a:srgbClr val="FFFFFF"/>
              </a:solidFill>
            </a:endParaRPr>
          </a:p>
        </p:txBody>
      </p:sp>
      <p:sp>
        <p:nvSpPr>
          <p:cNvPr id="17" name="Freccia in giù 16"/>
          <p:cNvSpPr/>
          <p:nvPr/>
        </p:nvSpPr>
        <p:spPr>
          <a:xfrm>
            <a:off x="7899400" y="3413126"/>
            <a:ext cx="360363" cy="28892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dirty="0">
              <a:solidFill>
                <a:srgbClr val="FFFFFF"/>
              </a:solidFill>
            </a:endParaRPr>
          </a:p>
        </p:txBody>
      </p:sp>
      <p:sp>
        <p:nvSpPr>
          <p:cNvPr id="12" name="Titolo 1"/>
          <p:cNvSpPr txBox="1">
            <a:spLocks/>
          </p:cNvSpPr>
          <p:nvPr/>
        </p:nvSpPr>
        <p:spPr bwMode="auto">
          <a:xfrm>
            <a:off x="1524000" y="3127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it-IT" altLang="it-IT" sz="3200" b="1" kern="0" dirty="0">
              <a:latin typeface="Calibri" panose="020F0502020204030204" pitchFamily="34" charset="0"/>
            </a:endParaRPr>
          </a:p>
        </p:txBody>
      </p:sp>
      <p:sp>
        <p:nvSpPr>
          <p:cNvPr id="14" name="Rettangolo 13"/>
          <p:cNvSpPr/>
          <p:nvPr/>
        </p:nvSpPr>
        <p:spPr>
          <a:xfrm>
            <a:off x="6207126" y="2312989"/>
            <a:ext cx="3744913" cy="929745"/>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DEBITORE «CONCORSUALE»</a:t>
            </a:r>
          </a:p>
        </p:txBody>
      </p:sp>
      <p:sp>
        <p:nvSpPr>
          <p:cNvPr id="11" name="Titolo 1"/>
          <p:cNvSpPr txBox="1">
            <a:spLocks/>
          </p:cNvSpPr>
          <p:nvPr/>
        </p:nvSpPr>
        <p:spPr bwMode="auto">
          <a:xfrm>
            <a:off x="152400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TIPOLOGIE PERDITE SU CREDITI</a:t>
            </a:r>
          </a:p>
        </p:txBody>
      </p:sp>
      <p:sp>
        <p:nvSpPr>
          <p:cNvPr id="10" name="Rettangolo 9"/>
          <p:cNvSpPr/>
          <p:nvPr/>
        </p:nvSpPr>
        <p:spPr>
          <a:xfrm>
            <a:off x="5999748" y="238048"/>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116 dispensa</a:t>
            </a:r>
          </a:p>
        </p:txBody>
      </p:sp>
    </p:spTree>
    <p:extLst>
      <p:ext uri="{BB962C8B-B14F-4D97-AF65-F5344CB8AC3E}">
        <p14:creationId xmlns:p14="http://schemas.microsoft.com/office/powerpoint/2010/main" val="261045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llout con freccia in giù 7"/>
          <p:cNvSpPr/>
          <p:nvPr/>
        </p:nvSpPr>
        <p:spPr>
          <a:xfrm>
            <a:off x="2279650" y="1989138"/>
            <a:ext cx="7632700" cy="1008062"/>
          </a:xfrm>
          <a:prstGeom prst="downArrowCallout">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ELEMENTI CERTI E PRECISI</a:t>
            </a:r>
          </a:p>
        </p:txBody>
      </p:sp>
      <p:sp>
        <p:nvSpPr>
          <p:cNvPr id="11" name="Rettangolo 10"/>
          <p:cNvSpPr/>
          <p:nvPr/>
        </p:nvSpPr>
        <p:spPr>
          <a:xfrm>
            <a:off x="2279650" y="4787766"/>
            <a:ext cx="7632700" cy="935038"/>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ESITO NEGATIVO AZIONI ESECUTIVE</a:t>
            </a:r>
          </a:p>
          <a:p>
            <a:pPr algn="ctr" fontAlgn="base">
              <a:spcBef>
                <a:spcPct val="0"/>
              </a:spcBef>
              <a:spcAft>
                <a:spcPct val="0"/>
              </a:spcAft>
              <a:defRPr/>
            </a:pPr>
            <a:r>
              <a:rPr lang="it-IT" sz="2000" b="1" dirty="0">
                <a:solidFill>
                  <a:srgbClr val="000000"/>
                </a:solidFill>
                <a:latin typeface="Calibri" panose="020F0502020204030204" pitchFamily="34" charset="0"/>
              </a:rPr>
              <a:t>POSSIBILE UTILIZZO LETTERE LEGALI «ANTIECONOMICITÀ» AZIONI</a:t>
            </a:r>
          </a:p>
        </p:txBody>
      </p:sp>
      <p:sp>
        <p:nvSpPr>
          <p:cNvPr id="14" name="Freccia in giù 13"/>
          <p:cNvSpPr/>
          <p:nvPr/>
        </p:nvSpPr>
        <p:spPr>
          <a:xfrm>
            <a:off x="5916613" y="4452503"/>
            <a:ext cx="358775" cy="228902"/>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dirty="0">
              <a:solidFill>
                <a:srgbClr val="FFFFFF"/>
              </a:solidFill>
            </a:endParaRPr>
          </a:p>
        </p:txBody>
      </p:sp>
      <p:sp>
        <p:nvSpPr>
          <p:cNvPr id="22" name="Rettangolo 21"/>
          <p:cNvSpPr/>
          <p:nvPr/>
        </p:nvSpPr>
        <p:spPr>
          <a:xfrm>
            <a:off x="2279650" y="3084326"/>
            <a:ext cx="7632700" cy="1256749"/>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i="1" dirty="0">
                <a:solidFill>
                  <a:schemeClr val="tx1"/>
                </a:solidFill>
                <a:latin typeface="Calibri" panose="020F0502020204030204" pitchFamily="34" charset="0"/>
              </a:rPr>
              <a:t>«Definitività della perdita nel caso in cui si possa escludere l’eventualità che in futuro il creditore riesca a realizzare, ancorché soltanto parzialmente, la partita creditoria» </a:t>
            </a:r>
          </a:p>
          <a:p>
            <a:pPr algn="ctr" fontAlgn="base">
              <a:spcBef>
                <a:spcPct val="0"/>
              </a:spcBef>
              <a:spcAft>
                <a:spcPct val="0"/>
              </a:spcAft>
              <a:defRPr/>
            </a:pPr>
            <a:r>
              <a:rPr lang="it-IT" sz="2000" b="1" dirty="0">
                <a:solidFill>
                  <a:schemeClr val="tx1"/>
                </a:solidFill>
                <a:latin typeface="Calibri" panose="020F0502020204030204" pitchFamily="34" charset="0"/>
              </a:rPr>
              <a:t>(CIRCOLARE AdE 26/E/2013) </a:t>
            </a:r>
          </a:p>
        </p:txBody>
      </p:sp>
      <p:sp>
        <p:nvSpPr>
          <p:cNvPr id="10" name="Titolo 1"/>
          <p:cNvSpPr txBox="1">
            <a:spLocks/>
          </p:cNvSpPr>
          <p:nvPr/>
        </p:nvSpPr>
        <p:spPr bwMode="auto">
          <a:xfrm>
            <a:off x="152400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dirty="0">
                <a:solidFill>
                  <a:schemeClr val="tx1"/>
                </a:solidFill>
                <a:latin typeface="Calibri" panose="020F0502020204030204" pitchFamily="34" charset="0"/>
                <a:cs typeface="Arial" panose="020B0604020202020204" pitchFamily="34" charset="0"/>
              </a:rPr>
              <a:t>DEBITORI «NON CONCORSUALI»</a:t>
            </a:r>
            <a:endParaRPr lang="it-IT" altLang="it-IT" sz="3200" b="1" kern="0" dirty="0">
              <a:latin typeface="Calibri" panose="020F0502020204030204" pitchFamily="34" charset="0"/>
            </a:endParaRPr>
          </a:p>
        </p:txBody>
      </p:sp>
      <p:sp>
        <p:nvSpPr>
          <p:cNvPr id="7" name="Rettangolo 6"/>
          <p:cNvSpPr/>
          <p:nvPr/>
        </p:nvSpPr>
        <p:spPr>
          <a:xfrm>
            <a:off x="5999748" y="238048"/>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117 dispensa</a:t>
            </a:r>
          </a:p>
        </p:txBody>
      </p:sp>
      <p:sp>
        <p:nvSpPr>
          <p:cNvPr id="9" name="Rettangolo 8"/>
          <p:cNvSpPr/>
          <p:nvPr/>
        </p:nvSpPr>
        <p:spPr>
          <a:xfrm>
            <a:off x="2305050" y="5841866"/>
            <a:ext cx="7632700" cy="935038"/>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err="1">
                <a:solidFill>
                  <a:srgbClr val="000000"/>
                </a:solidFill>
                <a:latin typeface="Calibri" panose="020F0502020204030204" pitchFamily="34" charset="0"/>
              </a:rPr>
              <a:t>Ris</a:t>
            </a:r>
            <a:r>
              <a:rPr lang="it-IT" b="1" dirty="0">
                <a:solidFill>
                  <a:srgbClr val="000000"/>
                </a:solidFill>
                <a:latin typeface="Calibri" panose="020F0502020204030204" pitchFamily="34" charset="0"/>
              </a:rPr>
              <a:t>. 91 del 13.10.2016 Perdita derivante da cessione con riserve di proprietà</a:t>
            </a:r>
          </a:p>
          <a:p>
            <a:pPr algn="ctr" fontAlgn="base">
              <a:spcBef>
                <a:spcPct val="0"/>
              </a:spcBef>
              <a:spcAft>
                <a:spcPct val="0"/>
              </a:spcAft>
              <a:defRPr/>
            </a:pPr>
            <a:r>
              <a:rPr lang="it-IT" b="1" dirty="0">
                <a:solidFill>
                  <a:srgbClr val="000000"/>
                </a:solidFill>
                <a:latin typeface="Calibri" panose="020F0502020204030204" pitchFamily="34" charset="0"/>
              </a:rPr>
              <a:t>CTR 6298 del 28.11.2016 &gt; perdita su credito non derivante da core business</a:t>
            </a:r>
          </a:p>
        </p:txBody>
      </p:sp>
    </p:spTree>
    <p:extLst>
      <p:ext uri="{BB962C8B-B14F-4D97-AF65-F5344CB8AC3E}">
        <p14:creationId xmlns:p14="http://schemas.microsoft.com/office/powerpoint/2010/main" val="13162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5034844" y="921528"/>
            <a:ext cx="6795912" cy="5614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SENTENZA DI FALLIMENTO</a:t>
            </a:r>
          </a:p>
        </p:txBody>
      </p:sp>
      <p:sp>
        <p:nvSpPr>
          <p:cNvPr id="16" name="Rettangolo 15"/>
          <p:cNvSpPr/>
          <p:nvPr/>
        </p:nvSpPr>
        <p:spPr>
          <a:xfrm>
            <a:off x="5034844" y="2402632"/>
            <a:ext cx="6795912" cy="5614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DECRETO DI OMOLOGA</a:t>
            </a:r>
          </a:p>
        </p:txBody>
      </p:sp>
      <p:sp>
        <p:nvSpPr>
          <p:cNvPr id="18" name="Rettangolo 17"/>
          <p:cNvSpPr/>
          <p:nvPr/>
        </p:nvSpPr>
        <p:spPr>
          <a:xfrm>
            <a:off x="5034844" y="3130956"/>
            <a:ext cx="6795912" cy="5614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ISCRIZIONE REGISTRO IMPRESE</a:t>
            </a:r>
          </a:p>
        </p:txBody>
      </p:sp>
      <p:sp>
        <p:nvSpPr>
          <p:cNvPr id="20" name="Rettangolo 19"/>
          <p:cNvSpPr/>
          <p:nvPr/>
        </p:nvSpPr>
        <p:spPr>
          <a:xfrm>
            <a:off x="5034844" y="3871247"/>
            <a:ext cx="6795912" cy="57457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PROVVEDIMENTO CHE LA ORDINA</a:t>
            </a:r>
          </a:p>
        </p:txBody>
      </p:sp>
      <p:sp>
        <p:nvSpPr>
          <p:cNvPr id="21" name="Rettangolo 20"/>
          <p:cNvSpPr/>
          <p:nvPr/>
        </p:nvSpPr>
        <p:spPr>
          <a:xfrm>
            <a:off x="641717" y="3148209"/>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PIANO ATTESTATO</a:t>
            </a:r>
          </a:p>
        </p:txBody>
      </p:sp>
      <p:sp>
        <p:nvSpPr>
          <p:cNvPr id="22" name="Rettangolo 21"/>
          <p:cNvSpPr/>
          <p:nvPr/>
        </p:nvSpPr>
        <p:spPr>
          <a:xfrm>
            <a:off x="5034844" y="4640405"/>
            <a:ext cx="6795912" cy="561431"/>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PROVVEDIMENTO DI AMMISSIONE</a:t>
            </a:r>
          </a:p>
        </p:txBody>
      </p:sp>
      <p:sp>
        <p:nvSpPr>
          <p:cNvPr id="24" name="Rettangolo 23"/>
          <p:cNvSpPr/>
          <p:nvPr/>
        </p:nvSpPr>
        <p:spPr>
          <a:xfrm>
            <a:off x="5034844" y="1679347"/>
            <a:ext cx="6795912" cy="53881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DECRETO DI AMMISSIONE</a:t>
            </a:r>
          </a:p>
        </p:txBody>
      </p:sp>
      <p:sp>
        <p:nvSpPr>
          <p:cNvPr id="25" name="Titolo 1"/>
          <p:cNvSpPr txBox="1">
            <a:spLocks/>
          </p:cNvSpPr>
          <p:nvPr/>
        </p:nvSpPr>
        <p:spPr bwMode="auto">
          <a:xfrm>
            <a:off x="0" y="209270"/>
            <a:ext cx="1219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dirty="0">
                <a:latin typeface="Calibri" panose="020F0502020204030204" pitchFamily="34" charset="0"/>
              </a:rPr>
              <a:t>PROCEDURE CONCORSUALI</a:t>
            </a:r>
            <a:endParaRPr lang="it-IT" altLang="it-IT" sz="3200" b="1" kern="0" dirty="0">
              <a:latin typeface="Calibri" panose="020F0502020204030204" pitchFamily="34" charset="0"/>
            </a:endParaRPr>
          </a:p>
        </p:txBody>
      </p:sp>
      <p:sp>
        <p:nvSpPr>
          <p:cNvPr id="26" name="Rettangolo 25"/>
          <p:cNvSpPr/>
          <p:nvPr/>
        </p:nvSpPr>
        <p:spPr>
          <a:xfrm>
            <a:off x="641717" y="3893013"/>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LIQUIDAZIONE COATTA</a:t>
            </a:r>
          </a:p>
        </p:txBody>
      </p:sp>
      <p:sp>
        <p:nvSpPr>
          <p:cNvPr id="27" name="Rettangolo 26"/>
          <p:cNvSpPr/>
          <p:nvPr/>
        </p:nvSpPr>
        <p:spPr>
          <a:xfrm>
            <a:off x="641717" y="4631779"/>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PROCEDURE ESTERE EQUIVALENTI</a:t>
            </a:r>
          </a:p>
        </p:txBody>
      </p:sp>
      <p:sp>
        <p:nvSpPr>
          <p:cNvPr id="28" name="Rettangolo 27"/>
          <p:cNvSpPr/>
          <p:nvPr/>
        </p:nvSpPr>
        <p:spPr>
          <a:xfrm>
            <a:off x="641717" y="2402472"/>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ACCORDO RISTRUTTURAZIONE</a:t>
            </a:r>
          </a:p>
        </p:txBody>
      </p:sp>
      <p:sp>
        <p:nvSpPr>
          <p:cNvPr id="29" name="Rettangolo 28"/>
          <p:cNvSpPr/>
          <p:nvPr/>
        </p:nvSpPr>
        <p:spPr>
          <a:xfrm>
            <a:off x="641717" y="1648109"/>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CONCORDATO</a:t>
            </a:r>
          </a:p>
        </p:txBody>
      </p:sp>
      <p:sp>
        <p:nvSpPr>
          <p:cNvPr id="30" name="Rettangolo 29"/>
          <p:cNvSpPr/>
          <p:nvPr/>
        </p:nvSpPr>
        <p:spPr>
          <a:xfrm>
            <a:off x="641717" y="912902"/>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FALLIMENTO</a:t>
            </a:r>
          </a:p>
        </p:txBody>
      </p:sp>
      <p:sp>
        <p:nvSpPr>
          <p:cNvPr id="15" name="Rettangolo 1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a:t>
            </a:r>
            <a:r>
              <a:rPr lang="it-IT" altLang="it-IT" sz="2200" b="1" dirty="0" smtClean="0">
                <a:solidFill>
                  <a:srgbClr val="FFFFFF"/>
                </a:solidFill>
                <a:latin typeface="Calibri" panose="020F0502020204030204" pitchFamily="34" charset="0"/>
                <a:cs typeface="Arial" panose="020B0604020202020204" pitchFamily="34" charset="0"/>
              </a:rPr>
              <a:t>118 </a:t>
            </a:r>
            <a:r>
              <a:rPr lang="it-IT" altLang="it-IT" sz="2200" b="1" dirty="0">
                <a:solidFill>
                  <a:srgbClr val="FFFFFF"/>
                </a:solidFill>
                <a:latin typeface="Calibri" panose="020F0502020204030204" pitchFamily="34" charset="0"/>
                <a:cs typeface="Arial" panose="020B0604020202020204" pitchFamily="34" charset="0"/>
              </a:rPr>
              <a:t>dispensa</a:t>
            </a:r>
          </a:p>
        </p:txBody>
      </p:sp>
      <p:sp>
        <p:nvSpPr>
          <p:cNvPr id="17" name="Rettangolo 16"/>
          <p:cNvSpPr/>
          <p:nvPr/>
        </p:nvSpPr>
        <p:spPr>
          <a:xfrm>
            <a:off x="4987634" y="5503652"/>
            <a:ext cx="6952392" cy="102654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 </a:t>
            </a:r>
            <a:r>
              <a:rPr lang="it-IT" sz="1600" b="1" dirty="0" smtClean="0">
                <a:solidFill>
                  <a:srgbClr val="000000"/>
                </a:solidFill>
                <a:latin typeface="Calibri" panose="020F0502020204030204" pitchFamily="34" charset="0"/>
              </a:rPr>
              <a:t>1) accordo di composizione della crisi &gt; analogia con concordato preventivo </a:t>
            </a:r>
          </a:p>
          <a:p>
            <a:pPr algn="ctr" fontAlgn="base">
              <a:spcBef>
                <a:spcPct val="0"/>
              </a:spcBef>
              <a:spcAft>
                <a:spcPct val="0"/>
              </a:spcAft>
              <a:defRPr/>
            </a:pPr>
            <a:r>
              <a:rPr lang="it-IT" sz="1600" b="1" dirty="0" smtClean="0">
                <a:solidFill>
                  <a:srgbClr val="000000"/>
                </a:solidFill>
                <a:latin typeface="Calibri" panose="020F0502020204030204" pitchFamily="34" charset="0"/>
              </a:rPr>
              <a:t>2) liquidazione giudiziale piccolo imprenditore &gt; analogia con fallimento</a:t>
            </a:r>
            <a:endParaRPr lang="it-IT" sz="1600" b="1" dirty="0">
              <a:solidFill>
                <a:srgbClr val="000000"/>
              </a:solidFill>
              <a:latin typeface="Calibri" panose="020F0502020204030204" pitchFamily="34" charset="0"/>
            </a:endParaRPr>
          </a:p>
        </p:txBody>
      </p:sp>
      <p:sp>
        <p:nvSpPr>
          <p:cNvPr id="19" name="Rettangolo 18"/>
          <p:cNvSpPr/>
          <p:nvPr/>
        </p:nvSpPr>
        <p:spPr>
          <a:xfrm>
            <a:off x="656101" y="5724413"/>
            <a:ext cx="3930283" cy="5614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smtClean="0">
                <a:solidFill>
                  <a:srgbClr val="000000"/>
                </a:solidFill>
                <a:latin typeface="Calibri" panose="020F0502020204030204" pitchFamily="34" charset="0"/>
              </a:rPr>
              <a:t>Non disciplinate dal </a:t>
            </a:r>
            <a:r>
              <a:rPr lang="it-IT" sz="2000" b="1" dirty="0" err="1" smtClean="0">
                <a:solidFill>
                  <a:srgbClr val="000000"/>
                </a:solidFill>
                <a:latin typeface="Calibri" panose="020F0502020204030204" pitchFamily="34" charset="0"/>
              </a:rPr>
              <a:t>tuir</a:t>
            </a:r>
            <a:endParaRPr lang="it-IT"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1+#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0-#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1" grpId="0" animBg="1"/>
      <p:bldP spid="22" grpId="0" animBg="1"/>
      <p:bldP spid="24" grpId="0" animBg="1"/>
      <p:bldP spid="26" grpId="0" animBg="1"/>
      <p:bldP spid="27" grpId="0" animBg="1"/>
      <p:bldP spid="28" grpId="0" animBg="1"/>
      <p:bldP spid="29" grpId="0" animBg="1"/>
      <p:bldP spid="30"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871296" y="2027423"/>
            <a:ext cx="8449408" cy="140486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it-IT" sz="2000" b="1" dirty="0">
                <a:solidFill>
                  <a:srgbClr val="000000"/>
                </a:solidFill>
                <a:latin typeface="Calibri" panose="020F0502020204030204" pitchFamily="34" charset="0"/>
              </a:rPr>
              <a:t>ALFA SRL NEOCOSTITUITA PRESENTA AL TERMINE DELL’ANNO 200X:</a:t>
            </a: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rPr>
              <a:t>CREDITI TOTALI </a:t>
            </a:r>
            <a:r>
              <a:rPr lang="it-IT" sz="2000" dirty="0">
                <a:solidFill>
                  <a:srgbClr val="000000"/>
                </a:solidFill>
                <a:latin typeface="Calibri" panose="020F0502020204030204" pitchFamily="34" charset="0"/>
                <a:sym typeface="Wingdings" panose="05000000000000000000" pitchFamily="2" charset="2"/>
              </a:rPr>
              <a:t> </a:t>
            </a:r>
            <a:r>
              <a:rPr lang="it-IT" sz="2000" dirty="0">
                <a:solidFill>
                  <a:srgbClr val="000000"/>
                </a:solidFill>
                <a:latin typeface="Calibri" panose="020F0502020204030204" pitchFamily="34" charset="0"/>
              </a:rPr>
              <a:t>200.000 €</a:t>
            </a: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rPr>
              <a:t>SVALUTAZIONE CREDITI PARI A 4.000 €</a:t>
            </a:r>
            <a:endParaRPr lang="it-IT" sz="2000" dirty="0">
              <a:solidFill>
                <a:srgbClr val="000000"/>
              </a:solidFill>
              <a:latin typeface="Calibri" panose="020F0502020204030204" pitchFamily="34" charset="0"/>
              <a:sym typeface="Wingdings" panose="05000000000000000000" pitchFamily="2" charset="2"/>
            </a:endParaRP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sym typeface="Wingdings" panose="05000000000000000000" pitchFamily="2" charset="2"/>
              </a:rPr>
              <a:t>NON RILEVATE PERDITE SU CREDITI</a:t>
            </a:r>
          </a:p>
        </p:txBody>
      </p:sp>
      <p:sp>
        <p:nvSpPr>
          <p:cNvPr id="13" name="Titolo 1"/>
          <p:cNvSpPr txBox="1">
            <a:spLocks/>
          </p:cNvSpPr>
          <p:nvPr/>
        </p:nvSpPr>
        <p:spPr bwMode="auto">
          <a:xfrm>
            <a:off x="1524000" y="215293"/>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altLang="it-IT" sz="3200" b="1" i="1" kern="0" dirty="0">
              <a:solidFill>
                <a:srgbClr val="000000"/>
              </a:solidFill>
              <a:latin typeface="Calibri" panose="020F0502020204030204" pitchFamily="34" charset="0"/>
            </a:endParaRPr>
          </a:p>
        </p:txBody>
      </p:sp>
      <p:sp>
        <p:nvSpPr>
          <p:cNvPr id="14" name="Titolo 1"/>
          <p:cNvSpPr txBox="1">
            <a:spLocks/>
          </p:cNvSpPr>
          <p:nvPr/>
        </p:nvSpPr>
        <p:spPr bwMode="auto">
          <a:xfrm>
            <a:off x="152400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3200" b="1" dirty="0">
                <a:solidFill>
                  <a:srgbClr val="000000"/>
                </a:solidFill>
                <a:latin typeface="Calibri" panose="020F0502020204030204" pitchFamily="34" charset="0"/>
              </a:rPr>
              <a:t>ESEMPIO</a:t>
            </a:r>
            <a:endParaRPr lang="it-IT" altLang="it-IT" sz="3200" b="1" kern="0" dirty="0">
              <a:solidFill>
                <a:srgbClr val="000000"/>
              </a:solidFill>
              <a:latin typeface="Calibri" panose="020F0502020204030204" pitchFamily="34" charset="0"/>
            </a:endParaRPr>
          </a:p>
        </p:txBody>
      </p:sp>
      <p:sp>
        <p:nvSpPr>
          <p:cNvPr id="4" name="AutoShape 2" descr="http://portale.dottryna.it/secured/imgBdf.jsp?filename=image016.png&amp;numVersione=1&amp;numDocumento=693"/>
          <p:cNvSpPr>
            <a:spLocks noChangeAspect="1" noChangeArrowheads="1"/>
          </p:cNvSpPr>
          <p:nvPr/>
        </p:nvSpPr>
        <p:spPr bwMode="auto">
          <a:xfrm>
            <a:off x="3283562" y="4474190"/>
            <a:ext cx="5114925"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sp>
        <p:nvSpPr>
          <p:cNvPr id="11" name="Rettangolo 10"/>
          <p:cNvSpPr/>
          <p:nvPr/>
        </p:nvSpPr>
        <p:spPr>
          <a:xfrm>
            <a:off x="1871296" y="5302865"/>
            <a:ext cx="8449409" cy="60661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sym typeface="Wingdings" panose="05000000000000000000" pitchFamily="2" charset="2"/>
              </a:rPr>
              <a:t>N.B.  VARIAZIONE IN AUMENTO PER 3.000 (4.000 – 1.000) QUADRO RF</a:t>
            </a:r>
            <a:endParaRPr lang="it-IT" b="1" dirty="0">
              <a:solidFill>
                <a:srgbClr val="000000"/>
              </a:solidFill>
              <a:latin typeface="Calibri" panose="020F0502020204030204" pitchFamily="34" charset="0"/>
            </a:endParaRPr>
          </a:p>
        </p:txBody>
      </p:sp>
      <p:pic>
        <p:nvPicPr>
          <p:cNvPr id="2" name="Immagine 1"/>
          <p:cNvPicPr>
            <a:picLocks noChangeAspect="1"/>
          </p:cNvPicPr>
          <p:nvPr/>
        </p:nvPicPr>
        <p:blipFill>
          <a:blip r:embed="rId3"/>
          <a:stretch>
            <a:fillRect/>
          </a:stretch>
        </p:blipFill>
        <p:spPr>
          <a:xfrm>
            <a:off x="1871295" y="3589962"/>
            <a:ext cx="8449409" cy="1555229"/>
          </a:xfrm>
          <a:prstGeom prst="rect">
            <a:avLst/>
          </a:prstGeom>
          <a:ln w="28575">
            <a:solidFill>
              <a:schemeClr val="tx1"/>
            </a:solidFill>
          </a:ln>
        </p:spPr>
      </p:pic>
      <p:sp>
        <p:nvSpPr>
          <p:cNvPr id="8" name="Rettangolo 7"/>
          <p:cNvSpPr/>
          <p:nvPr/>
        </p:nvSpPr>
        <p:spPr>
          <a:xfrm>
            <a:off x="5999748" y="238048"/>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NON presente in dispensa</a:t>
            </a:r>
          </a:p>
        </p:txBody>
      </p:sp>
    </p:spTree>
    <p:extLst>
      <p:ext uri="{BB962C8B-B14F-4D97-AF65-F5344CB8AC3E}">
        <p14:creationId xmlns:p14="http://schemas.microsoft.com/office/powerpoint/2010/main" val="1415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85519" y="3680590"/>
            <a:ext cx="9082482" cy="1761850"/>
          </a:xfrm>
          <a:prstGeom prst="rect">
            <a:avLst/>
          </a:prstGeom>
        </p:spPr>
      </p:pic>
      <p:sp>
        <p:nvSpPr>
          <p:cNvPr id="3" name="Sottotitolo 2"/>
          <p:cNvSpPr>
            <a:spLocks noGrp="1"/>
          </p:cNvSpPr>
          <p:nvPr>
            <p:ph type="subTitle" idx="1"/>
          </p:nvPr>
        </p:nvSpPr>
        <p:spPr/>
        <p:txBody>
          <a:bodyPr/>
          <a:lstStyle/>
          <a:p>
            <a:endParaRPr lang="it-IT" dirty="0"/>
          </a:p>
        </p:txBody>
      </p:sp>
      <p:sp>
        <p:nvSpPr>
          <p:cNvPr id="5" name="Rettangolo 4"/>
          <p:cNvSpPr/>
          <p:nvPr/>
        </p:nvSpPr>
        <p:spPr>
          <a:xfrm>
            <a:off x="5553512" y="830510"/>
            <a:ext cx="5318620" cy="1224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Eliminata la previsione della integrativa a favore dato che entrambe le dichiarazioni integrative , a favore o a sfavore hanno temine di presentazione equiparato ( D.L. 193/16</a:t>
            </a:r>
          </a:p>
        </p:txBody>
      </p:sp>
      <p:sp>
        <p:nvSpPr>
          <p:cNvPr id="6" name="Freccia in giù 5"/>
          <p:cNvSpPr/>
          <p:nvPr/>
        </p:nvSpPr>
        <p:spPr>
          <a:xfrm>
            <a:off x="8196044" y="2374084"/>
            <a:ext cx="377505" cy="2189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8504" y="982910"/>
            <a:ext cx="5318620" cy="1224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Eliminate le caselle Redditi e IVA &gt; la dichiarazione torna ad essere non unificata ( L. 190/14)</a:t>
            </a:r>
          </a:p>
        </p:txBody>
      </p:sp>
      <p:sp>
        <p:nvSpPr>
          <p:cNvPr id="8" name="Freccia in giù 7"/>
          <p:cNvSpPr/>
          <p:nvPr/>
        </p:nvSpPr>
        <p:spPr>
          <a:xfrm>
            <a:off x="2835479" y="2541864"/>
            <a:ext cx="679508" cy="1568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833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871296" y="1948904"/>
            <a:ext cx="8449408" cy="1664734"/>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defRPr/>
            </a:pPr>
            <a:r>
              <a:rPr lang="it-IT" sz="2000" b="1" dirty="0">
                <a:solidFill>
                  <a:srgbClr val="000000"/>
                </a:solidFill>
                <a:latin typeface="Calibri" panose="020F0502020204030204" pitchFamily="34" charset="0"/>
              </a:rPr>
              <a:t>NELL’ANNO 200X+1 ALFA:</a:t>
            </a: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rPr>
              <a:t>PERDITA SU CREDITI </a:t>
            </a:r>
            <a:r>
              <a:rPr lang="it-IT" sz="2000" dirty="0">
                <a:solidFill>
                  <a:srgbClr val="000000"/>
                </a:solidFill>
                <a:latin typeface="Calibri" panose="020F0502020204030204" pitchFamily="34" charset="0"/>
                <a:sym typeface="Wingdings" panose="05000000000000000000" pitchFamily="2" charset="2"/>
              </a:rPr>
              <a:t></a:t>
            </a:r>
            <a:r>
              <a:rPr lang="it-IT" sz="2000" dirty="0">
                <a:solidFill>
                  <a:srgbClr val="000000"/>
                </a:solidFill>
                <a:latin typeface="Calibri" panose="020F0502020204030204" pitchFamily="34" charset="0"/>
              </a:rPr>
              <a:t> 100 €</a:t>
            </a: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sym typeface="Wingdings" panose="05000000000000000000" pitchFamily="2" charset="2"/>
              </a:rPr>
              <a:t>AL 31.12  SVALUTAZIONE CIVILISTICA  1.400 </a:t>
            </a:r>
            <a:r>
              <a:rPr lang="it-IT" sz="2000" dirty="0">
                <a:solidFill>
                  <a:srgbClr val="000000"/>
                </a:solidFill>
                <a:latin typeface="Calibri" panose="020F0502020204030204" pitchFamily="34" charset="0"/>
              </a:rPr>
              <a:t>€</a:t>
            </a:r>
            <a:endParaRPr lang="it-IT" sz="2000" dirty="0">
              <a:solidFill>
                <a:srgbClr val="000000"/>
              </a:solidFill>
              <a:latin typeface="Calibri" panose="020F0502020204030204" pitchFamily="34" charset="0"/>
              <a:sym typeface="Wingdings" panose="05000000000000000000" pitchFamily="2" charset="2"/>
            </a:endParaRPr>
          </a:p>
          <a:p>
            <a:pPr marL="342900" indent="-342900">
              <a:buFont typeface="Arial" panose="020B0604020202020204" pitchFamily="34" charset="0"/>
              <a:buChar char="•"/>
              <a:defRPr/>
            </a:pPr>
            <a:r>
              <a:rPr lang="it-IT" sz="2000" dirty="0">
                <a:solidFill>
                  <a:srgbClr val="000000"/>
                </a:solidFill>
                <a:latin typeface="Calibri" panose="020F0502020204030204" pitchFamily="34" charset="0"/>
                <a:sym typeface="Wingdings" panose="05000000000000000000" pitchFamily="2" charset="2"/>
              </a:rPr>
              <a:t>AL 31.12  CREDITI PARI A 80.000 </a:t>
            </a:r>
            <a:r>
              <a:rPr lang="it-IT" sz="2000" dirty="0">
                <a:solidFill>
                  <a:srgbClr val="000000"/>
                </a:solidFill>
                <a:latin typeface="Calibri" panose="020F0502020204030204" pitchFamily="34" charset="0"/>
              </a:rPr>
              <a:t>€</a:t>
            </a:r>
            <a:endParaRPr lang="it-IT" sz="2000" dirty="0">
              <a:solidFill>
                <a:srgbClr val="000000"/>
              </a:solidFill>
              <a:latin typeface="Calibri" panose="020F0502020204030204" pitchFamily="34" charset="0"/>
              <a:sym typeface="Wingdings" panose="05000000000000000000" pitchFamily="2" charset="2"/>
            </a:endParaRPr>
          </a:p>
        </p:txBody>
      </p:sp>
      <p:sp>
        <p:nvSpPr>
          <p:cNvPr id="13" name="Titolo 1"/>
          <p:cNvSpPr txBox="1">
            <a:spLocks/>
          </p:cNvSpPr>
          <p:nvPr/>
        </p:nvSpPr>
        <p:spPr bwMode="auto">
          <a:xfrm>
            <a:off x="1524000" y="303213"/>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altLang="it-IT" sz="3200" b="1" i="1" kern="0" dirty="0">
              <a:solidFill>
                <a:srgbClr val="000000"/>
              </a:solidFill>
              <a:latin typeface="Calibri" panose="020F0502020204030204" pitchFamily="34" charset="0"/>
            </a:endParaRPr>
          </a:p>
        </p:txBody>
      </p:sp>
      <p:sp>
        <p:nvSpPr>
          <p:cNvPr id="14" name="Titolo 1"/>
          <p:cNvSpPr txBox="1">
            <a:spLocks/>
          </p:cNvSpPr>
          <p:nvPr/>
        </p:nvSpPr>
        <p:spPr bwMode="auto">
          <a:xfrm>
            <a:off x="152400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3200" b="1" dirty="0">
                <a:solidFill>
                  <a:srgbClr val="000000"/>
                </a:solidFill>
                <a:latin typeface="Calibri" panose="020F0502020204030204" pitchFamily="34" charset="0"/>
              </a:rPr>
              <a:t>ESEMPIO</a:t>
            </a:r>
            <a:endParaRPr lang="it-IT" altLang="it-IT" sz="3200" b="1" kern="0" dirty="0">
              <a:solidFill>
                <a:srgbClr val="000000"/>
              </a:solidFill>
              <a:latin typeface="Calibri" panose="020F0502020204030204" pitchFamily="34" charset="0"/>
            </a:endParaRPr>
          </a:p>
        </p:txBody>
      </p:sp>
      <p:sp>
        <p:nvSpPr>
          <p:cNvPr id="4" name="AutoShape 2" descr="http://portale.dottryna.it/secured/imgBdf.jsp?filename=image016.png&amp;numVersione=1&amp;numDocumento=693"/>
          <p:cNvSpPr>
            <a:spLocks noChangeAspect="1" noChangeArrowheads="1"/>
          </p:cNvSpPr>
          <p:nvPr/>
        </p:nvSpPr>
        <p:spPr bwMode="auto">
          <a:xfrm>
            <a:off x="3283562" y="4526942"/>
            <a:ext cx="5114925"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t-IT">
              <a:solidFill>
                <a:srgbClr val="000000"/>
              </a:solidFill>
            </a:endParaRPr>
          </a:p>
        </p:txBody>
      </p:sp>
      <p:pic>
        <p:nvPicPr>
          <p:cNvPr id="2" name="Immagine 1"/>
          <p:cNvPicPr>
            <a:picLocks noChangeAspect="1"/>
          </p:cNvPicPr>
          <p:nvPr/>
        </p:nvPicPr>
        <p:blipFill rotWithShape="1">
          <a:blip r:embed="rId3"/>
          <a:srcRect/>
          <a:stretch/>
        </p:blipFill>
        <p:spPr>
          <a:xfrm>
            <a:off x="1871296" y="3783822"/>
            <a:ext cx="8449408" cy="2104596"/>
          </a:xfrm>
          <a:prstGeom prst="rect">
            <a:avLst/>
          </a:prstGeom>
          <a:ln w="28575">
            <a:solidFill>
              <a:schemeClr val="tx1"/>
            </a:solidFill>
          </a:ln>
        </p:spPr>
      </p:pic>
      <p:sp>
        <p:nvSpPr>
          <p:cNvPr id="7" name="Rettangolo 6"/>
          <p:cNvSpPr/>
          <p:nvPr/>
        </p:nvSpPr>
        <p:spPr>
          <a:xfrm>
            <a:off x="5999748" y="238048"/>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NON presente in dispensa</a:t>
            </a:r>
          </a:p>
        </p:txBody>
      </p:sp>
    </p:spTree>
    <p:extLst>
      <p:ext uri="{BB962C8B-B14F-4D97-AF65-F5344CB8AC3E}">
        <p14:creationId xmlns:p14="http://schemas.microsoft.com/office/powerpoint/2010/main" val="22131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314601"/>
            <a:ext cx="10515600" cy="1325563"/>
          </a:xfrm>
          <a:solidFill>
            <a:schemeClr val="accent4">
              <a:lumMod val="40000"/>
              <a:lumOff val="60000"/>
            </a:schemeClr>
          </a:solidFill>
        </p:spPr>
        <p:txBody>
          <a:bodyPr/>
          <a:lstStyle/>
          <a:p>
            <a:r>
              <a:rPr lang="it-IT" dirty="0"/>
              <a:t>Ricadute nel modello redditi 2017 dell’assegnazione </a:t>
            </a:r>
          </a:p>
        </p:txBody>
      </p:sp>
    </p:spTree>
    <p:extLst>
      <p:ext uri="{BB962C8B-B14F-4D97-AF65-F5344CB8AC3E}">
        <p14:creationId xmlns:p14="http://schemas.microsoft.com/office/powerpoint/2010/main" val="331003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0808" y="2033845"/>
            <a:ext cx="4993217" cy="561621"/>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it-IT" b="1" dirty="0">
              <a:solidFill>
                <a:srgbClr val="000000"/>
              </a:solidFill>
              <a:latin typeface="Calibri" panose="020F0502020204030204" pitchFamily="34" charset="0"/>
            </a:endParaRPr>
          </a:p>
          <a:p>
            <a:pPr algn="ctr" fontAlgn="base">
              <a:spcBef>
                <a:spcPct val="0"/>
              </a:spcBef>
              <a:spcAft>
                <a:spcPct val="0"/>
              </a:spcAft>
            </a:pPr>
            <a:r>
              <a:rPr lang="it-IT" b="1" dirty="0">
                <a:solidFill>
                  <a:srgbClr val="000000"/>
                </a:solidFill>
                <a:latin typeface="Calibri" panose="020F0502020204030204" pitchFamily="34" charset="0"/>
              </a:rPr>
              <a:t>CAMBIO DESTINAZIONE USO IMMOBILE</a:t>
            </a:r>
          </a:p>
          <a:p>
            <a:pPr algn="ctr" fontAlgn="base">
              <a:spcBef>
                <a:spcPct val="0"/>
              </a:spcBef>
              <a:spcAft>
                <a:spcPct val="0"/>
              </a:spcAft>
            </a:pPr>
            <a:endParaRPr lang="it-IT" b="1" dirty="0">
              <a:solidFill>
                <a:srgbClr val="000000"/>
              </a:solidFill>
              <a:latin typeface="Calibri" panose="020F0502020204030204" pitchFamily="34" charset="0"/>
            </a:endParaRPr>
          </a:p>
        </p:txBody>
      </p:sp>
      <p:sp>
        <p:nvSpPr>
          <p:cNvPr id="5" name="Rettangolo 4"/>
          <p:cNvSpPr/>
          <p:nvPr/>
        </p:nvSpPr>
        <p:spPr>
          <a:xfrm>
            <a:off x="710809" y="4233711"/>
            <a:ext cx="4993217" cy="582776"/>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VALORE DI ASSEGNAZIONE DELL’IMMOBILE	</a:t>
            </a:r>
          </a:p>
        </p:txBody>
      </p:sp>
      <p:sp>
        <p:nvSpPr>
          <p:cNvPr id="7" name="Rettangolo 6"/>
          <p:cNvSpPr/>
          <p:nvPr/>
        </p:nvSpPr>
        <p:spPr>
          <a:xfrm>
            <a:off x="6604040" y="3624044"/>
            <a:ext cx="4993218" cy="1426128"/>
          </a:xfrm>
          <a:prstGeom prst="rect">
            <a:avLst/>
          </a:prstGeom>
          <a:solidFill>
            <a:schemeClr val="accent6">
              <a:lumMod val="40000"/>
              <a:lumOff val="6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E’ IL VALORE NORMALE ART. 9 TUIR E A RICHIESTA QUELLO CATASTALE MA E’ POSSIBILE ANCHE INTERMEDIO TRA VALORE NORMALE E VALORE CATASTALE</a:t>
            </a:r>
          </a:p>
        </p:txBody>
      </p:sp>
      <p:sp>
        <p:nvSpPr>
          <p:cNvPr id="10" name="Rettangolo 9"/>
          <p:cNvSpPr/>
          <p:nvPr/>
        </p:nvSpPr>
        <p:spPr>
          <a:xfrm>
            <a:off x="6604040" y="1773238"/>
            <a:ext cx="4993217" cy="1397801"/>
          </a:xfrm>
          <a:prstGeom prst="rect">
            <a:avLst/>
          </a:prstGeom>
          <a:solidFill>
            <a:schemeClr val="accent5">
              <a:lumMod val="20000"/>
              <a:lumOff val="8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DEVE ESSERE DIVERSO DA STRUMENTALE PER DESTINAZIONE MA E’ POSSIBILE A RIDOSSO DELL’OPERAZIONE</a:t>
            </a:r>
          </a:p>
        </p:txBody>
      </p:sp>
      <p:sp>
        <p:nvSpPr>
          <p:cNvPr id="11" name="Rettangolo 10"/>
          <p:cNvSpPr/>
          <p:nvPr/>
        </p:nvSpPr>
        <p:spPr>
          <a:xfrm>
            <a:off x="710810" y="5765429"/>
            <a:ext cx="4993217" cy="582776"/>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VALORE DI ASSEGNAZIONE INFERIORE A COSTO FISCALE</a:t>
            </a:r>
          </a:p>
        </p:txBody>
      </p:sp>
      <p:sp>
        <p:nvSpPr>
          <p:cNvPr id="12" name="Rettangolo 11"/>
          <p:cNvSpPr/>
          <p:nvPr/>
        </p:nvSpPr>
        <p:spPr>
          <a:xfrm>
            <a:off x="6604040" y="5706707"/>
            <a:ext cx="5033859" cy="582775"/>
          </a:xfrm>
          <a:prstGeom prst="rect">
            <a:avLst/>
          </a:prstGeom>
          <a:solidFill>
            <a:schemeClr val="accent4">
              <a:lumMod val="60000"/>
              <a:lumOff val="40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ASSEGNAZIONE COMUNQUE POSSIBILE, SENZA SOSTITUTIVA, LEGITTIMO VALORE NEGATIVO</a:t>
            </a:r>
          </a:p>
        </p:txBody>
      </p:sp>
      <p:sp>
        <p:nvSpPr>
          <p:cNvPr id="23"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 COSA RICORDARE: CIRCOLARE 26/16</a:t>
            </a:r>
          </a:p>
        </p:txBody>
      </p:sp>
      <p:sp>
        <p:nvSpPr>
          <p:cNvPr id="15" name="Text Box 7"/>
          <p:cNvSpPr txBox="1">
            <a:spLocks noChangeArrowheads="1"/>
          </p:cNvSpPr>
          <p:nvPr/>
        </p:nvSpPr>
        <p:spPr bwMode="auto">
          <a:xfrm>
            <a:off x="882315" y="238046"/>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16" name="Rettangolo 15"/>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Tree>
    <p:extLst>
      <p:ext uri="{BB962C8B-B14F-4D97-AF65-F5344CB8AC3E}">
        <p14:creationId xmlns:p14="http://schemas.microsoft.com/office/powerpoint/2010/main" val="19733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10808" y="2033845"/>
            <a:ext cx="4993217" cy="561621"/>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it-IT" b="1" dirty="0">
              <a:solidFill>
                <a:srgbClr val="000000"/>
              </a:solidFill>
              <a:latin typeface="Calibri" panose="020F0502020204030204" pitchFamily="34" charset="0"/>
            </a:endParaRPr>
          </a:p>
          <a:p>
            <a:pPr algn="ctr" fontAlgn="base">
              <a:spcBef>
                <a:spcPct val="0"/>
              </a:spcBef>
              <a:spcAft>
                <a:spcPct val="0"/>
              </a:spcAft>
            </a:pPr>
            <a:r>
              <a:rPr lang="it-IT" b="1" dirty="0">
                <a:solidFill>
                  <a:srgbClr val="000000"/>
                </a:solidFill>
                <a:latin typeface="Calibri" panose="020F0502020204030204" pitchFamily="34" charset="0"/>
              </a:rPr>
              <a:t>MINUSVALENZA DA ASSEGNAZIONE BENE NON MERCE</a:t>
            </a:r>
          </a:p>
          <a:p>
            <a:pPr algn="ctr" fontAlgn="base">
              <a:spcBef>
                <a:spcPct val="0"/>
              </a:spcBef>
              <a:spcAft>
                <a:spcPct val="0"/>
              </a:spcAft>
            </a:pPr>
            <a:endParaRPr lang="it-IT" b="1" dirty="0">
              <a:solidFill>
                <a:srgbClr val="000000"/>
              </a:solidFill>
              <a:latin typeface="Calibri" panose="020F0502020204030204" pitchFamily="34" charset="0"/>
            </a:endParaRPr>
          </a:p>
        </p:txBody>
      </p:sp>
      <p:sp>
        <p:nvSpPr>
          <p:cNvPr id="5" name="Rettangolo 4"/>
          <p:cNvSpPr/>
          <p:nvPr/>
        </p:nvSpPr>
        <p:spPr>
          <a:xfrm>
            <a:off x="710809" y="2815970"/>
            <a:ext cx="4993217" cy="582776"/>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MINUS ASSEGNAZIONE BENE MERCE</a:t>
            </a:r>
          </a:p>
        </p:txBody>
      </p:sp>
      <p:sp>
        <p:nvSpPr>
          <p:cNvPr id="7" name="Rettangolo 6"/>
          <p:cNvSpPr/>
          <p:nvPr/>
        </p:nvSpPr>
        <p:spPr>
          <a:xfrm>
            <a:off x="6604041" y="2815970"/>
            <a:ext cx="4993217" cy="582072"/>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RILEVA PER REDDITO SOLO SE NON INFERIORE A VALORE NORMALE</a:t>
            </a:r>
          </a:p>
        </p:txBody>
      </p:sp>
      <p:sp>
        <p:nvSpPr>
          <p:cNvPr id="10" name="Rettangolo 9"/>
          <p:cNvSpPr/>
          <p:nvPr/>
        </p:nvSpPr>
        <p:spPr>
          <a:xfrm>
            <a:off x="6604040" y="2033844"/>
            <a:ext cx="4993217" cy="561621"/>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NON RILEVA PER IL REDDITO D’IMPRESA – SI PER IRAP</a:t>
            </a:r>
          </a:p>
        </p:txBody>
      </p:sp>
      <p:sp>
        <p:nvSpPr>
          <p:cNvPr id="11" name="Rettangolo 10"/>
          <p:cNvSpPr/>
          <p:nvPr/>
        </p:nvSpPr>
        <p:spPr>
          <a:xfrm>
            <a:off x="710810" y="3617845"/>
            <a:ext cx="4993217" cy="582776"/>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CON PIU’ ASSEGNAZIONI</a:t>
            </a:r>
          </a:p>
        </p:txBody>
      </p:sp>
      <p:sp>
        <p:nvSpPr>
          <p:cNvPr id="12" name="Rettangolo 11"/>
          <p:cNvSpPr/>
          <p:nvPr/>
        </p:nvSpPr>
        <p:spPr>
          <a:xfrm>
            <a:off x="6604040" y="3617846"/>
            <a:ext cx="5033859" cy="582775"/>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MINUS DERIVANTI DA BENE MERCE COMPENSABILI CON PLUS</a:t>
            </a:r>
          </a:p>
        </p:txBody>
      </p:sp>
      <p:sp>
        <p:nvSpPr>
          <p:cNvPr id="17" name="Rettangolo 16"/>
          <p:cNvSpPr/>
          <p:nvPr/>
        </p:nvSpPr>
        <p:spPr>
          <a:xfrm>
            <a:off x="710808" y="4419720"/>
            <a:ext cx="4993217" cy="582776"/>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MINUS DA CESSIONE DI BENE NON MERCE</a:t>
            </a:r>
          </a:p>
        </p:txBody>
      </p:sp>
      <p:sp>
        <p:nvSpPr>
          <p:cNvPr id="19" name="Rettangolo 18"/>
          <p:cNvSpPr/>
          <p:nvPr/>
        </p:nvSpPr>
        <p:spPr>
          <a:xfrm>
            <a:off x="6644682" y="4420424"/>
            <a:ext cx="4993217" cy="587593"/>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RILEVA PER IL REDDITO D’IMPRESA</a:t>
            </a:r>
          </a:p>
        </p:txBody>
      </p:sp>
      <p:sp>
        <p:nvSpPr>
          <p:cNvPr id="20" name="Rettangolo 19"/>
          <p:cNvSpPr/>
          <p:nvPr/>
        </p:nvSpPr>
        <p:spPr>
          <a:xfrm>
            <a:off x="710811" y="5223002"/>
            <a:ext cx="4993217" cy="579081"/>
          </a:xfrm>
          <a:prstGeom prst="rect">
            <a:avLst/>
          </a:prstGeom>
          <a:solidFill>
            <a:schemeClr val="accent3">
              <a:lumMod val="75000"/>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BASE IMPONIBILE SOSTITUTIVA PER LA CESSIONE</a:t>
            </a:r>
          </a:p>
        </p:txBody>
      </p:sp>
      <p:sp>
        <p:nvSpPr>
          <p:cNvPr id="22" name="Rettangolo 21"/>
          <p:cNvSpPr/>
          <p:nvPr/>
        </p:nvSpPr>
        <p:spPr>
          <a:xfrm>
            <a:off x="6644682" y="5223001"/>
            <a:ext cx="4993217" cy="579081"/>
          </a:xfrm>
          <a:prstGeom prst="rect">
            <a:avLst/>
          </a:prstGeom>
          <a:solidFill>
            <a:schemeClr val="bg1">
              <a:alpha val="6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it-IT" b="1" dirty="0">
                <a:solidFill>
                  <a:srgbClr val="000000"/>
                </a:solidFill>
                <a:latin typeface="Calibri" panose="020F0502020204030204" pitchFamily="34" charset="0"/>
              </a:rPr>
              <a:t>PLUS VALORE NORMALE/CATASTALE SOLO SE &gt; CORRISPETTIVO </a:t>
            </a:r>
          </a:p>
        </p:txBody>
      </p:sp>
      <p:sp>
        <p:nvSpPr>
          <p:cNvPr id="23"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 COSA RICORDARE: CIRCOLARE 37/16</a:t>
            </a:r>
          </a:p>
        </p:txBody>
      </p:sp>
      <p:sp>
        <p:nvSpPr>
          <p:cNvPr id="15"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16" name="Rettangolo 15"/>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Tree>
    <p:extLst>
      <p:ext uri="{BB962C8B-B14F-4D97-AF65-F5344CB8AC3E}">
        <p14:creationId xmlns:p14="http://schemas.microsoft.com/office/powerpoint/2010/main" val="2080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P spid="17" grpId="0" animBg="1"/>
      <p:bldP spid="19" grpId="0" animBg="1"/>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bwMode="auto">
          <a:xfrm>
            <a:off x="1007534" y="2825177"/>
            <a:ext cx="4411391" cy="1266922"/>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CON FASE LIQUIDATORIA TUTTI GLI IMMOBILI SONO ASSEGNABILI </a:t>
            </a:r>
          </a:p>
        </p:txBody>
      </p:sp>
      <p:sp>
        <p:nvSpPr>
          <p:cNvPr id="7" name="Segnaposto contenuto 2"/>
          <p:cNvSpPr txBox="1">
            <a:spLocks/>
          </p:cNvSpPr>
          <p:nvPr/>
        </p:nvSpPr>
        <p:spPr bwMode="auto">
          <a:xfrm>
            <a:off x="6773077" y="2828423"/>
            <a:ext cx="4411391" cy="1264073"/>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ASSEGNAZIONE E SUCCESSIVA VENDITA DEI SOCI COMPORTAMENTO LEGITTIMO</a:t>
            </a:r>
          </a:p>
        </p:txBody>
      </p:sp>
      <p:sp>
        <p:nvSpPr>
          <p:cNvPr id="8" name="Segnaposto contenuto 2"/>
          <p:cNvSpPr txBox="1">
            <a:spLocks/>
          </p:cNvSpPr>
          <p:nvPr/>
        </p:nvSpPr>
        <p:spPr>
          <a:xfrm>
            <a:off x="996244" y="5251344"/>
            <a:ext cx="10176933" cy="66959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LEGITTIMA OPERAZIONE DI SCISSIONE CON CREAZIONE IMMOBILIARE E SUCCESSIVA TRASFORMAZIONE IN SOCIETA’ SEMPLICE</a:t>
            </a:r>
          </a:p>
        </p:txBody>
      </p:sp>
      <p:sp>
        <p:nvSpPr>
          <p:cNvPr id="11"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 ALTRI CHIARIMENTI</a:t>
            </a:r>
          </a:p>
        </p:txBody>
      </p:sp>
      <p:sp>
        <p:nvSpPr>
          <p:cNvPr id="12" name="Callout con freccia in giù 11"/>
          <p:cNvSpPr/>
          <p:nvPr/>
        </p:nvSpPr>
        <p:spPr>
          <a:xfrm>
            <a:off x="1007534" y="1956253"/>
            <a:ext cx="10176933" cy="1070997"/>
          </a:xfrm>
          <a:prstGeom prst="downArrowCallout">
            <a:avLst/>
          </a:prstGeom>
          <a:solidFill>
            <a:srgbClr val="003FB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RISOLUZIONE N. 93 DEL 2016</a:t>
            </a:r>
          </a:p>
        </p:txBody>
      </p:sp>
      <p:sp>
        <p:nvSpPr>
          <p:cNvPr id="13" name="Callout con freccia in giù 12"/>
          <p:cNvSpPr/>
          <p:nvPr/>
        </p:nvSpPr>
        <p:spPr>
          <a:xfrm>
            <a:off x="1007534" y="4146480"/>
            <a:ext cx="10176933" cy="1070997"/>
          </a:xfrm>
          <a:prstGeom prst="downArrowCallout">
            <a:avLst/>
          </a:prstGeom>
          <a:solidFill>
            <a:srgbClr val="003FB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RISOLUZIONE 101 DEL 2016</a:t>
            </a:r>
          </a:p>
        </p:txBody>
      </p:sp>
      <p:sp>
        <p:nvSpPr>
          <p:cNvPr id="15" name="Rettangolo 1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10"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27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867508" y="5251344"/>
            <a:ext cx="10433539" cy="66959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FERMA RESTANDO LA NECESSITA’ DI RISPETTARE I PRINCIPI CONTABILI, SERVONO RISERVE ALMENO PARI A VALORE CONTABILE DEL BENE</a:t>
            </a:r>
          </a:p>
        </p:txBody>
      </p:sp>
      <p:sp>
        <p:nvSpPr>
          <p:cNvPr id="11"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CHIARIMENTI CIRC. 8 /17</a:t>
            </a:r>
          </a:p>
        </p:txBody>
      </p:sp>
      <p:sp>
        <p:nvSpPr>
          <p:cNvPr id="12" name="Callout con freccia in giù 11"/>
          <p:cNvSpPr/>
          <p:nvPr/>
        </p:nvSpPr>
        <p:spPr>
          <a:xfrm>
            <a:off x="1007534" y="1956253"/>
            <a:ext cx="10176933" cy="1070997"/>
          </a:xfrm>
          <a:prstGeom prst="downArrowCallout">
            <a:avLst/>
          </a:prstGeom>
          <a:solidFill>
            <a:srgbClr val="003FB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VALORE NEGATIVO DA ASSEGNAZIONE BENE MERCE</a:t>
            </a:r>
          </a:p>
        </p:txBody>
      </p:sp>
      <p:sp>
        <p:nvSpPr>
          <p:cNvPr id="13" name="Callout con freccia in giù 12"/>
          <p:cNvSpPr/>
          <p:nvPr/>
        </p:nvSpPr>
        <p:spPr>
          <a:xfrm>
            <a:off x="1007534" y="4095172"/>
            <a:ext cx="10176933" cy="1070997"/>
          </a:xfrm>
          <a:prstGeom prst="downArrowCallout">
            <a:avLst/>
          </a:prstGeom>
          <a:solidFill>
            <a:srgbClr val="003FBC"/>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FFFFFF"/>
                </a:solidFill>
                <a:latin typeface="Calibri" panose="020F0502020204030204" pitchFamily="34" charset="0"/>
              </a:rPr>
              <a:t>ASSEGNAZIONE E RISERVE</a:t>
            </a:r>
          </a:p>
        </p:txBody>
      </p:sp>
      <p:sp>
        <p:nvSpPr>
          <p:cNvPr id="15" name="Rettangolo 1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10"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14" name="Segnaposto contenuto 2"/>
          <p:cNvSpPr txBox="1">
            <a:spLocks/>
          </p:cNvSpPr>
          <p:nvPr/>
        </p:nvSpPr>
        <p:spPr>
          <a:xfrm>
            <a:off x="867508" y="3134906"/>
            <a:ext cx="10433539" cy="66959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CONFERMATA LA CIRCOLARE 37/16. SE VALORE NEGATIVO DERIVA DA ASSEGNAZIONE A VALORE CATASTALE, NON DEDUCIBILE</a:t>
            </a:r>
          </a:p>
        </p:txBody>
      </p:sp>
    </p:spTree>
    <p:extLst>
      <p:ext uri="{BB962C8B-B14F-4D97-AF65-F5344CB8AC3E}">
        <p14:creationId xmlns:p14="http://schemas.microsoft.com/office/powerpoint/2010/main" val="35175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838200" y="2611792"/>
            <a:ext cx="10515600" cy="2779003"/>
          </a:xfrm>
          <a:prstGeom prst="rect">
            <a:avLst/>
          </a:prstGeom>
        </p:spPr>
      </p:pic>
      <p:sp>
        <p:nvSpPr>
          <p:cNvPr id="5" name="Titolo 1"/>
          <p:cNvSpPr txBox="1">
            <a:spLocks/>
          </p:cNvSpPr>
          <p:nvPr/>
        </p:nvSpPr>
        <p:spPr>
          <a:xfrm>
            <a:off x="838200" y="365125"/>
            <a:ext cx="3524075" cy="935169"/>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dirty="0"/>
              <a:t>Codice 51 : minusvalenze indeducibili da assegnazione agevolata</a:t>
            </a:r>
          </a:p>
        </p:txBody>
      </p:sp>
      <p:sp>
        <p:nvSpPr>
          <p:cNvPr id="7" name="Freccia in giù 6"/>
          <p:cNvSpPr/>
          <p:nvPr/>
        </p:nvSpPr>
        <p:spPr>
          <a:xfrm>
            <a:off x="2432807" y="1493240"/>
            <a:ext cx="134224" cy="1118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254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26112"/>
          </a:xfrm>
        </p:spPr>
        <p:txBody>
          <a:bodyPr>
            <a:noAutofit/>
          </a:bodyPr>
          <a:lstStyle/>
          <a:p>
            <a:r>
              <a:rPr lang="it-IT" sz="3200" dirty="0"/>
              <a:t>Quando la </a:t>
            </a:r>
            <a:r>
              <a:rPr lang="it-IT" sz="3200" dirty="0" err="1"/>
              <a:t>minuvalenza</a:t>
            </a:r>
            <a:r>
              <a:rPr lang="it-IT" sz="3200" dirty="0"/>
              <a:t> da assegnazione emerge e quando essa è indeducibile</a:t>
            </a:r>
          </a:p>
        </p:txBody>
      </p:sp>
      <p:sp>
        <p:nvSpPr>
          <p:cNvPr id="3" name="Segnaposto contenuto 2"/>
          <p:cNvSpPr>
            <a:spLocks noGrp="1"/>
          </p:cNvSpPr>
          <p:nvPr>
            <p:ph idx="1"/>
          </p:nvPr>
        </p:nvSpPr>
        <p:spPr>
          <a:xfrm>
            <a:off x="838200" y="1339063"/>
            <a:ext cx="10515600" cy="1219579"/>
          </a:xfrm>
          <a:solidFill>
            <a:schemeClr val="accent4">
              <a:lumMod val="40000"/>
              <a:lumOff val="60000"/>
            </a:schemeClr>
          </a:solidFill>
        </p:spPr>
        <p:txBody>
          <a:bodyPr>
            <a:normAutofit lnSpcReduction="10000"/>
          </a:bodyPr>
          <a:lstStyle/>
          <a:p>
            <a:r>
              <a:rPr lang="it-IT" dirty="0"/>
              <a:t>Esempio : immobile valore di libro 100, valore catastale 80 , valore normale 90. Se si sceglie di eseguire l’assegnazione al valore normale, emerge una minusvalenza contabile pari a 10.</a:t>
            </a:r>
          </a:p>
        </p:txBody>
      </p:sp>
      <p:sp>
        <p:nvSpPr>
          <p:cNvPr id="4" name="Freccia in giù 3"/>
          <p:cNvSpPr/>
          <p:nvPr/>
        </p:nvSpPr>
        <p:spPr>
          <a:xfrm>
            <a:off x="5637402" y="2659309"/>
            <a:ext cx="897622" cy="62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contenuto 2"/>
          <p:cNvSpPr txBox="1">
            <a:spLocks/>
          </p:cNvSpPr>
          <p:nvPr/>
        </p:nvSpPr>
        <p:spPr>
          <a:xfrm>
            <a:off x="898321" y="3446100"/>
            <a:ext cx="10515600" cy="1219579"/>
          </a:xfrm>
          <a:prstGeom prst="rect">
            <a:avLst/>
          </a:prstGeom>
          <a:solidFill>
            <a:schemeClr val="accent4">
              <a:lumMod val="40000"/>
              <a:lumOff val="6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La </a:t>
            </a:r>
            <a:r>
              <a:rPr lang="it-IT" dirty="0" err="1"/>
              <a:t>minus</a:t>
            </a:r>
            <a:r>
              <a:rPr lang="it-IT" dirty="0"/>
              <a:t> è deducibile se:</a:t>
            </a:r>
          </a:p>
          <a:p>
            <a:r>
              <a:rPr lang="it-IT" dirty="0"/>
              <a:t>1) relativa a beni immobili merce</a:t>
            </a:r>
          </a:p>
          <a:p>
            <a:r>
              <a:rPr lang="it-IT" dirty="0"/>
              <a:t>2) se essa è il frutto della differenza tra valore normale e valore di libro ( e non valore catastale cfr. circ. 37/16) </a:t>
            </a:r>
          </a:p>
        </p:txBody>
      </p:sp>
      <p:sp>
        <p:nvSpPr>
          <p:cNvPr id="6" name="Freccia in giù 5"/>
          <p:cNvSpPr/>
          <p:nvPr/>
        </p:nvSpPr>
        <p:spPr>
          <a:xfrm>
            <a:off x="5663967" y="4741179"/>
            <a:ext cx="897622" cy="62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2"/>
          <p:cNvSpPr txBox="1">
            <a:spLocks/>
          </p:cNvSpPr>
          <p:nvPr/>
        </p:nvSpPr>
        <p:spPr>
          <a:xfrm>
            <a:off x="941664" y="5452469"/>
            <a:ext cx="10515600" cy="1219579"/>
          </a:xfrm>
          <a:prstGeom prst="rect">
            <a:avLst/>
          </a:prstGeom>
          <a:solidFill>
            <a:schemeClr val="accent4">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Quindi  la </a:t>
            </a:r>
            <a:r>
              <a:rPr lang="it-IT" dirty="0" err="1"/>
              <a:t>minus</a:t>
            </a:r>
            <a:r>
              <a:rPr lang="it-IT" dirty="0"/>
              <a:t> emerge solo se si opta per valore di assegnazione diverso ( e inferiore) rispetto a quello di libro, ed è deducibile solo , e limitatamente alla  parte che deriva dal valore normale</a:t>
            </a:r>
          </a:p>
        </p:txBody>
      </p:sp>
    </p:spTree>
    <p:extLst>
      <p:ext uri="{BB962C8B-B14F-4D97-AF65-F5344CB8AC3E}">
        <p14:creationId xmlns:p14="http://schemas.microsoft.com/office/powerpoint/2010/main" val="12733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708633" cy="1325563"/>
          </a:xfrm>
          <a:solidFill>
            <a:schemeClr val="accent2"/>
          </a:solidFill>
        </p:spPr>
        <p:txBody>
          <a:bodyPr>
            <a:normAutofit fontScale="90000"/>
          </a:bodyPr>
          <a:lstStyle/>
          <a:p>
            <a:r>
              <a:rPr lang="it-IT" sz="1600" dirty="0"/>
              <a:t>Plusvalenze da assegnazione/ cessione agevolata:</a:t>
            </a:r>
            <a:br>
              <a:rPr lang="it-IT" sz="1600" dirty="0"/>
            </a:br>
            <a:r>
              <a:rPr lang="it-IT" sz="1600" dirty="0"/>
              <a:t>1) cessione &gt; variazione diminutiva </a:t>
            </a:r>
            <a:r>
              <a:rPr lang="it-IT" sz="1600" b="1" dirty="0"/>
              <a:t>e non tassazione in caso di distribuzione nel limite di quanto assoggettato ad imposta sostitutiva </a:t>
            </a:r>
            <a:r>
              <a:rPr lang="it-IT" sz="1600" dirty="0"/>
              <a:t>( circ. 37/16)</a:t>
            </a:r>
          </a:p>
        </p:txBody>
      </p:sp>
      <p:pic>
        <p:nvPicPr>
          <p:cNvPr id="4" name="Segnaposto contenuto 3"/>
          <p:cNvPicPr>
            <a:picLocks noGrp="1" noChangeAspect="1"/>
          </p:cNvPicPr>
          <p:nvPr>
            <p:ph idx="1"/>
          </p:nvPr>
        </p:nvPicPr>
        <p:blipFill>
          <a:blip r:embed="rId2"/>
          <a:stretch>
            <a:fillRect/>
          </a:stretch>
        </p:blipFill>
        <p:spPr>
          <a:xfrm>
            <a:off x="838200" y="2382473"/>
            <a:ext cx="10515600" cy="2097248"/>
          </a:xfrm>
          <a:prstGeom prst="rect">
            <a:avLst/>
          </a:prstGeom>
        </p:spPr>
      </p:pic>
      <p:sp>
        <p:nvSpPr>
          <p:cNvPr id="5" name="Rettangolo 4"/>
          <p:cNvSpPr/>
          <p:nvPr/>
        </p:nvSpPr>
        <p:spPr>
          <a:xfrm>
            <a:off x="2491530" y="2508307"/>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51</a:t>
            </a:r>
          </a:p>
        </p:txBody>
      </p:sp>
      <p:sp>
        <p:nvSpPr>
          <p:cNvPr id="6" name="Freccia a destra 5"/>
          <p:cNvSpPr/>
          <p:nvPr/>
        </p:nvSpPr>
        <p:spPr>
          <a:xfrm>
            <a:off x="4806892" y="897622"/>
            <a:ext cx="746620" cy="335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1"/>
          <p:cNvSpPr txBox="1">
            <a:spLocks/>
          </p:cNvSpPr>
          <p:nvPr/>
        </p:nvSpPr>
        <p:spPr>
          <a:xfrm>
            <a:off x="5864609" y="358134"/>
            <a:ext cx="3708633" cy="1325563"/>
          </a:xfrm>
          <a:prstGeom prst="rect">
            <a:avLst/>
          </a:prstGeom>
          <a:solidFill>
            <a:schemeClr val="accent2"/>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600" dirty="0"/>
              <a:t>Esempio : immobile valore di libro € 100.000, valore catastale/normale/corrispettivo pattuito = € 150.000. Plusvalenza € 50.000 assoggettata a sostitutiva dell’8%. Nell’utile di esercizio pari a € 200.000 confluisce detta plusvalenza.</a:t>
            </a:r>
          </a:p>
          <a:p>
            <a:r>
              <a:rPr lang="it-IT" sz="1600" b="1" dirty="0"/>
              <a:t>Ma come segnalare nel prossimo modello Unico che la riserva non sarà tassata in caso di distribuzione ? </a:t>
            </a:r>
          </a:p>
        </p:txBody>
      </p:sp>
      <p:sp>
        <p:nvSpPr>
          <p:cNvPr id="8" name="Rettangolo 7"/>
          <p:cNvSpPr/>
          <p:nvPr/>
        </p:nvSpPr>
        <p:spPr>
          <a:xfrm>
            <a:off x="3548543" y="2501316"/>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50.000</a:t>
            </a:r>
          </a:p>
        </p:txBody>
      </p:sp>
      <p:pic>
        <p:nvPicPr>
          <p:cNvPr id="9" name="Immagine 8"/>
          <p:cNvPicPr>
            <a:picLocks noChangeAspect="1"/>
          </p:cNvPicPr>
          <p:nvPr/>
        </p:nvPicPr>
        <p:blipFill>
          <a:blip r:embed="rId3"/>
          <a:stretch>
            <a:fillRect/>
          </a:stretch>
        </p:blipFill>
        <p:spPr>
          <a:xfrm>
            <a:off x="0" y="5283924"/>
            <a:ext cx="12192000" cy="1508109"/>
          </a:xfrm>
          <a:prstGeom prst="rect">
            <a:avLst/>
          </a:prstGeom>
        </p:spPr>
      </p:pic>
      <p:sp>
        <p:nvSpPr>
          <p:cNvPr id="10" name="Rettangolo 9"/>
          <p:cNvSpPr/>
          <p:nvPr/>
        </p:nvSpPr>
        <p:spPr>
          <a:xfrm>
            <a:off x="6115574" y="5757646"/>
            <a:ext cx="112692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200.000</a:t>
            </a:r>
          </a:p>
        </p:txBody>
      </p:sp>
    </p:spTree>
    <p:extLst>
      <p:ext uri="{BB962C8B-B14F-4D97-AF65-F5344CB8AC3E}">
        <p14:creationId xmlns:p14="http://schemas.microsoft.com/office/powerpoint/2010/main" val="2781307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708633" cy="1325563"/>
          </a:xfrm>
          <a:solidFill>
            <a:schemeClr val="accent2"/>
          </a:solidFill>
        </p:spPr>
        <p:txBody>
          <a:bodyPr>
            <a:normAutofit/>
          </a:bodyPr>
          <a:lstStyle/>
          <a:p>
            <a:r>
              <a:rPr lang="it-IT" sz="1600" dirty="0"/>
              <a:t>Plusvalenze da assegnazione/ cessione agevolata:</a:t>
            </a:r>
            <a:br>
              <a:rPr lang="it-IT" sz="1600" dirty="0"/>
            </a:br>
            <a:r>
              <a:rPr lang="it-IT" sz="1600" dirty="0"/>
              <a:t>2) assegnazione &gt; variazione diminutiva </a:t>
            </a:r>
            <a:r>
              <a:rPr lang="it-IT" sz="1600" b="1" dirty="0"/>
              <a:t>e  tassazione in caso di distribuzione  </a:t>
            </a:r>
            <a:r>
              <a:rPr lang="it-IT" sz="1600" dirty="0"/>
              <a:t>( circ. 37/16)</a:t>
            </a:r>
          </a:p>
        </p:txBody>
      </p:sp>
      <p:pic>
        <p:nvPicPr>
          <p:cNvPr id="4" name="Segnaposto contenuto 3"/>
          <p:cNvPicPr>
            <a:picLocks noGrp="1" noChangeAspect="1"/>
          </p:cNvPicPr>
          <p:nvPr>
            <p:ph idx="1"/>
          </p:nvPr>
        </p:nvPicPr>
        <p:blipFill>
          <a:blip r:embed="rId2"/>
          <a:stretch>
            <a:fillRect/>
          </a:stretch>
        </p:blipFill>
        <p:spPr>
          <a:xfrm>
            <a:off x="838200" y="2382473"/>
            <a:ext cx="10515600" cy="2097248"/>
          </a:xfrm>
          <a:prstGeom prst="rect">
            <a:avLst/>
          </a:prstGeom>
        </p:spPr>
      </p:pic>
      <p:sp>
        <p:nvSpPr>
          <p:cNvPr id="5" name="Rettangolo 4"/>
          <p:cNvSpPr/>
          <p:nvPr/>
        </p:nvSpPr>
        <p:spPr>
          <a:xfrm>
            <a:off x="2491530" y="2508307"/>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51</a:t>
            </a:r>
          </a:p>
        </p:txBody>
      </p:sp>
      <p:sp>
        <p:nvSpPr>
          <p:cNvPr id="6" name="Freccia a destra 5"/>
          <p:cNvSpPr/>
          <p:nvPr/>
        </p:nvSpPr>
        <p:spPr>
          <a:xfrm>
            <a:off x="4806892" y="897622"/>
            <a:ext cx="746620" cy="335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1"/>
          <p:cNvSpPr txBox="1">
            <a:spLocks/>
          </p:cNvSpPr>
          <p:nvPr/>
        </p:nvSpPr>
        <p:spPr>
          <a:xfrm>
            <a:off x="5864609" y="358134"/>
            <a:ext cx="3708633" cy="1325563"/>
          </a:xfrm>
          <a:prstGeom prst="rect">
            <a:avLst/>
          </a:prstGeom>
          <a:solidFill>
            <a:schemeClr val="accent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600" dirty="0"/>
              <a:t>Esempio : immobile valore di libro € 100.000, valore catastale/normale/</a:t>
            </a:r>
            <a:r>
              <a:rPr lang="it-IT" sz="1600" b="1" u="sng" dirty="0"/>
              <a:t>valore di assegnazione </a:t>
            </a:r>
            <a:r>
              <a:rPr lang="it-IT" sz="1600" dirty="0"/>
              <a:t>= € 150.000. Plusvalenza € 50.000 assoggettata a sostitutiva dell’8%. Nell’utile di esercizio pari a € 200.000 confluisce detta plusvalenza che verrà collocata tra le riserve di utile.</a:t>
            </a:r>
          </a:p>
          <a:p>
            <a:r>
              <a:rPr lang="it-IT" sz="1600" b="1" dirty="0"/>
              <a:t> </a:t>
            </a:r>
          </a:p>
        </p:txBody>
      </p:sp>
      <p:sp>
        <p:nvSpPr>
          <p:cNvPr id="8" name="Rettangolo 7"/>
          <p:cNvSpPr/>
          <p:nvPr/>
        </p:nvSpPr>
        <p:spPr>
          <a:xfrm>
            <a:off x="3548543" y="2501316"/>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50.000</a:t>
            </a:r>
          </a:p>
        </p:txBody>
      </p:sp>
      <p:pic>
        <p:nvPicPr>
          <p:cNvPr id="9" name="Immagine 8"/>
          <p:cNvPicPr>
            <a:picLocks noChangeAspect="1"/>
          </p:cNvPicPr>
          <p:nvPr/>
        </p:nvPicPr>
        <p:blipFill>
          <a:blip r:embed="rId3"/>
          <a:stretch>
            <a:fillRect/>
          </a:stretch>
        </p:blipFill>
        <p:spPr>
          <a:xfrm>
            <a:off x="0" y="5283924"/>
            <a:ext cx="12192000" cy="1508109"/>
          </a:xfrm>
          <a:prstGeom prst="rect">
            <a:avLst/>
          </a:prstGeom>
        </p:spPr>
      </p:pic>
      <p:sp>
        <p:nvSpPr>
          <p:cNvPr id="10" name="Rettangolo 9"/>
          <p:cNvSpPr/>
          <p:nvPr/>
        </p:nvSpPr>
        <p:spPr>
          <a:xfrm>
            <a:off x="6115574" y="5757646"/>
            <a:ext cx="112692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200.000</a:t>
            </a:r>
          </a:p>
        </p:txBody>
      </p:sp>
    </p:spTree>
    <p:extLst>
      <p:ext uri="{BB962C8B-B14F-4D97-AF65-F5344CB8AC3E}">
        <p14:creationId xmlns:p14="http://schemas.microsoft.com/office/powerpoint/2010/main" val="229959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838200" y="3726571"/>
            <a:ext cx="10515600" cy="549446"/>
          </a:xfrm>
          <a:prstGeom prst="rect">
            <a:avLst/>
          </a:prstGeom>
        </p:spPr>
      </p:pic>
      <p:sp>
        <p:nvSpPr>
          <p:cNvPr id="5" name="Rettangolo 4"/>
          <p:cNvSpPr/>
          <p:nvPr/>
        </p:nvSpPr>
        <p:spPr>
          <a:xfrm>
            <a:off x="5452844" y="151002"/>
            <a:ext cx="5419288" cy="190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Immobiliari di gestione, </a:t>
            </a:r>
            <a:r>
              <a:rPr lang="it-IT" sz="1400" b="1" dirty="0" err="1">
                <a:solidFill>
                  <a:schemeClr val="bg1"/>
                </a:solidFill>
              </a:rPr>
              <a:t>D.lgs</a:t>
            </a:r>
            <a:r>
              <a:rPr lang="it-IT" sz="1400" b="1" dirty="0">
                <a:solidFill>
                  <a:schemeClr val="bg1"/>
                </a:solidFill>
              </a:rPr>
              <a:t> 147/15 entrato in vigore nel 2016,  deducibilità integrale extra ROL degli interessi passivi solo se: </a:t>
            </a:r>
          </a:p>
          <a:p>
            <a:pPr marL="342900" indent="-342900" algn="ctr">
              <a:buAutoNum type="arabicParenR"/>
            </a:pPr>
            <a:r>
              <a:rPr lang="it-IT" sz="1400" b="1" dirty="0">
                <a:solidFill>
                  <a:schemeClr val="bg1"/>
                </a:solidFill>
              </a:rPr>
              <a:t>attivo è costituito per maggior parte da valore normale immobili destinati a locazione</a:t>
            </a:r>
          </a:p>
          <a:p>
            <a:pPr marL="342900" indent="-342900" algn="ctr">
              <a:buAutoNum type="arabicParenR"/>
            </a:pPr>
            <a:r>
              <a:rPr lang="it-IT" sz="1400" b="1" dirty="0">
                <a:solidFill>
                  <a:schemeClr val="bg1"/>
                </a:solidFill>
              </a:rPr>
              <a:t>Ricavi costituiti per almeno 2/3 da locazione </a:t>
            </a:r>
          </a:p>
          <a:p>
            <a:pPr algn="ctr"/>
            <a:r>
              <a:rPr lang="it-IT" sz="1400" b="1" dirty="0">
                <a:solidFill>
                  <a:schemeClr val="bg1"/>
                </a:solidFill>
                <a:latin typeface="Calibri" panose="020F0502020204030204" pitchFamily="34" charset="0"/>
              </a:rPr>
              <a:t>oppure ( ricavi) da affitto di aziende il cui valore complessivo sia costituito prevalentemente da immobili (  valutati a valore normale) </a:t>
            </a:r>
          </a:p>
          <a:p>
            <a:pPr marL="342900" indent="-342900" algn="ctr">
              <a:buAutoNum type="arabicParenR"/>
            </a:pPr>
            <a:endParaRPr lang="it-IT" dirty="0"/>
          </a:p>
        </p:txBody>
      </p:sp>
      <p:sp>
        <p:nvSpPr>
          <p:cNvPr id="6" name="Freccia in giù 5"/>
          <p:cNvSpPr/>
          <p:nvPr/>
        </p:nvSpPr>
        <p:spPr>
          <a:xfrm>
            <a:off x="7927596" y="2265028"/>
            <a:ext cx="268448" cy="13925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9756396" y="2374084"/>
            <a:ext cx="377505" cy="1283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77561" y="303402"/>
            <a:ext cx="5073947" cy="190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arenR"/>
            </a:pPr>
            <a:r>
              <a:rPr lang="it-IT" dirty="0"/>
              <a:t>Nel passato le società che detenevano anche una attività diversa da quella di gestione immobiliare ( esempio servizi accessori addebitati per gestione immobile) potevano cmq dedurre gli interessi passivi integralmente ( </a:t>
            </a:r>
            <a:r>
              <a:rPr lang="it-IT"/>
              <a:t>CTR Lombardia 3520/16)</a:t>
            </a:r>
            <a:endParaRPr lang="it-IT" dirty="0"/>
          </a:p>
        </p:txBody>
      </p:sp>
    </p:spTree>
    <p:extLst>
      <p:ext uri="{BB962C8B-B14F-4D97-AF65-F5344CB8AC3E}">
        <p14:creationId xmlns:p14="http://schemas.microsoft.com/office/powerpoint/2010/main" val="400152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138182" cy="1325563"/>
          </a:xfrm>
          <a:solidFill>
            <a:schemeClr val="accent4">
              <a:lumMod val="40000"/>
              <a:lumOff val="60000"/>
            </a:schemeClr>
          </a:solidFill>
        </p:spPr>
        <p:txBody>
          <a:bodyPr>
            <a:normAutofit fontScale="90000"/>
          </a:bodyPr>
          <a:lstStyle/>
          <a:p>
            <a:r>
              <a:rPr lang="it-IT" sz="1600" b="1" dirty="0"/>
              <a:t>Assegnazione/ cessione/trasformazione</a:t>
            </a:r>
            <a:r>
              <a:rPr lang="it-IT" sz="1600" dirty="0"/>
              <a:t>: presupposto per il perfezionamento è la compilazione del quadro RQ, il quale viene modificato per includere la possibile compilazione anche in caso di assenza di imposta sostitutiva</a:t>
            </a:r>
          </a:p>
        </p:txBody>
      </p:sp>
      <p:pic>
        <p:nvPicPr>
          <p:cNvPr id="4" name="Segnaposto contenuto 3"/>
          <p:cNvPicPr>
            <a:picLocks noGrp="1" noChangeAspect="1"/>
          </p:cNvPicPr>
          <p:nvPr>
            <p:ph idx="1"/>
          </p:nvPr>
        </p:nvPicPr>
        <p:blipFill>
          <a:blip r:embed="rId2"/>
          <a:stretch>
            <a:fillRect/>
          </a:stretch>
        </p:blipFill>
        <p:spPr>
          <a:xfrm>
            <a:off x="838200" y="3523512"/>
            <a:ext cx="10515600" cy="955563"/>
          </a:xfrm>
          <a:prstGeom prst="rect">
            <a:avLst/>
          </a:prstGeom>
        </p:spPr>
      </p:pic>
      <p:sp>
        <p:nvSpPr>
          <p:cNvPr id="5" name="Freccia a destra 4"/>
          <p:cNvSpPr/>
          <p:nvPr/>
        </p:nvSpPr>
        <p:spPr>
          <a:xfrm>
            <a:off x="4337108" y="880844"/>
            <a:ext cx="704675" cy="3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5680051" y="383301"/>
            <a:ext cx="3138182" cy="1325563"/>
          </a:xfrm>
          <a:prstGeom prst="rect">
            <a:avLst/>
          </a:prstGeom>
          <a:solidFill>
            <a:schemeClr val="accent4">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600" b="1" dirty="0"/>
              <a:t>Es. valore fiscale immobile 100, valore catastale 80</a:t>
            </a:r>
            <a:endParaRPr lang="it-IT" sz="1600" dirty="0"/>
          </a:p>
        </p:txBody>
      </p:sp>
      <p:sp>
        <p:nvSpPr>
          <p:cNvPr id="7" name="Rettangolo 6"/>
          <p:cNvSpPr/>
          <p:nvPr/>
        </p:nvSpPr>
        <p:spPr>
          <a:xfrm>
            <a:off x="7180980" y="4036503"/>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80</a:t>
            </a:r>
          </a:p>
        </p:txBody>
      </p:sp>
      <p:sp>
        <p:nvSpPr>
          <p:cNvPr id="8" name="Rettangolo 7"/>
          <p:cNvSpPr/>
          <p:nvPr/>
        </p:nvSpPr>
        <p:spPr>
          <a:xfrm>
            <a:off x="8415561" y="4029512"/>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100</a:t>
            </a:r>
          </a:p>
        </p:txBody>
      </p:sp>
      <p:sp>
        <p:nvSpPr>
          <p:cNvPr id="9" name="Rettangolo 8"/>
          <p:cNvSpPr/>
          <p:nvPr/>
        </p:nvSpPr>
        <p:spPr>
          <a:xfrm>
            <a:off x="9750810" y="4030910"/>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 - 20</a:t>
            </a:r>
          </a:p>
        </p:txBody>
      </p:sp>
      <p:pic>
        <p:nvPicPr>
          <p:cNvPr id="10" name="Immagine 9"/>
          <p:cNvPicPr>
            <a:picLocks noChangeAspect="1"/>
          </p:cNvPicPr>
          <p:nvPr/>
        </p:nvPicPr>
        <p:blipFill>
          <a:blip r:embed="rId3"/>
          <a:stretch>
            <a:fillRect/>
          </a:stretch>
        </p:blipFill>
        <p:spPr>
          <a:xfrm>
            <a:off x="1652630" y="5620624"/>
            <a:ext cx="9638951" cy="836774"/>
          </a:xfrm>
          <a:prstGeom prst="rect">
            <a:avLst/>
          </a:prstGeom>
        </p:spPr>
      </p:pic>
      <p:sp>
        <p:nvSpPr>
          <p:cNvPr id="11" name="Titolo 1"/>
          <p:cNvSpPr txBox="1">
            <a:spLocks/>
          </p:cNvSpPr>
          <p:nvPr/>
        </p:nvSpPr>
        <p:spPr>
          <a:xfrm>
            <a:off x="990600" y="4594579"/>
            <a:ext cx="3138182" cy="1325563"/>
          </a:xfrm>
          <a:prstGeom prst="rect">
            <a:avLst/>
          </a:prstGeom>
          <a:solidFill>
            <a:schemeClr val="accent4">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600" b="1" dirty="0"/>
              <a:t>In caso di operazione eseguita nel 2017, con cessazione del periodo d’imposta prima del 31.12.2017</a:t>
            </a:r>
            <a:endParaRPr lang="it-IT" sz="1600" dirty="0"/>
          </a:p>
        </p:txBody>
      </p:sp>
      <p:cxnSp>
        <p:nvCxnSpPr>
          <p:cNvPr id="13" name="Connettore 2 12"/>
          <p:cNvCxnSpPr/>
          <p:nvPr/>
        </p:nvCxnSpPr>
        <p:spPr>
          <a:xfrm>
            <a:off x="4580389" y="2030136"/>
            <a:ext cx="3171039" cy="13506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4337108" y="5620624"/>
            <a:ext cx="5413702" cy="5872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9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81262" y="3286214"/>
            <a:ext cx="11317601" cy="2237467"/>
          </a:xfrm>
          <a:prstGeom prst="rect">
            <a:avLst/>
          </a:prstGeom>
        </p:spPr>
      </p:pic>
      <p:sp>
        <p:nvSpPr>
          <p:cNvPr id="5" name="Rettangolo 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6"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7"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COMPILAZIONE</a:t>
            </a:r>
          </a:p>
        </p:txBody>
      </p:sp>
      <p:sp>
        <p:nvSpPr>
          <p:cNvPr id="8" name="Segnaposto contenuto 2"/>
          <p:cNvSpPr txBox="1">
            <a:spLocks/>
          </p:cNvSpPr>
          <p:nvPr/>
        </p:nvSpPr>
        <p:spPr>
          <a:xfrm>
            <a:off x="1043353" y="2245732"/>
            <a:ext cx="10433539" cy="66959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ASSEGNAZIONE 30/9/16 </a:t>
            </a:r>
          </a:p>
          <a:p>
            <a:r>
              <a:rPr lang="it-IT" dirty="0"/>
              <a:t>VALORE CATASTALE 250.000 – COSTO FISCALE 150.000</a:t>
            </a:r>
          </a:p>
        </p:txBody>
      </p:sp>
      <p:sp>
        <p:nvSpPr>
          <p:cNvPr id="9" name="CasellaDiTesto 8"/>
          <p:cNvSpPr txBox="1"/>
          <p:nvPr/>
        </p:nvSpPr>
        <p:spPr>
          <a:xfrm>
            <a:off x="7186246" y="3666393"/>
            <a:ext cx="1594337" cy="338554"/>
          </a:xfrm>
          <a:prstGeom prst="rect">
            <a:avLst/>
          </a:prstGeom>
          <a:noFill/>
        </p:spPr>
        <p:txBody>
          <a:bodyPr wrap="square" rtlCol="0">
            <a:spAutoFit/>
          </a:bodyPr>
          <a:lstStyle/>
          <a:p>
            <a:r>
              <a:rPr lang="it-IT" sz="1600" dirty="0"/>
              <a:t>250.000</a:t>
            </a:r>
          </a:p>
        </p:txBody>
      </p:sp>
      <p:sp>
        <p:nvSpPr>
          <p:cNvPr id="10" name="CasellaDiTesto 9"/>
          <p:cNvSpPr txBox="1"/>
          <p:nvPr/>
        </p:nvSpPr>
        <p:spPr>
          <a:xfrm>
            <a:off x="8695385" y="3666393"/>
            <a:ext cx="1594337" cy="338554"/>
          </a:xfrm>
          <a:prstGeom prst="rect">
            <a:avLst/>
          </a:prstGeom>
          <a:noFill/>
        </p:spPr>
        <p:txBody>
          <a:bodyPr wrap="square" rtlCol="0">
            <a:spAutoFit/>
          </a:bodyPr>
          <a:lstStyle/>
          <a:p>
            <a:r>
              <a:rPr lang="it-IT" sz="1600" dirty="0"/>
              <a:t>150.000</a:t>
            </a:r>
          </a:p>
        </p:txBody>
      </p:sp>
      <p:sp>
        <p:nvSpPr>
          <p:cNvPr id="11" name="CasellaDiTesto 10"/>
          <p:cNvSpPr txBox="1"/>
          <p:nvPr/>
        </p:nvSpPr>
        <p:spPr>
          <a:xfrm>
            <a:off x="10204524" y="3666393"/>
            <a:ext cx="1594337" cy="338554"/>
          </a:xfrm>
          <a:prstGeom prst="rect">
            <a:avLst/>
          </a:prstGeom>
          <a:noFill/>
        </p:spPr>
        <p:txBody>
          <a:bodyPr wrap="square" rtlCol="0">
            <a:spAutoFit/>
          </a:bodyPr>
          <a:lstStyle/>
          <a:p>
            <a:r>
              <a:rPr lang="it-IT" sz="1600" dirty="0"/>
              <a:t>100.000</a:t>
            </a:r>
          </a:p>
        </p:txBody>
      </p:sp>
      <p:sp>
        <p:nvSpPr>
          <p:cNvPr id="12" name="CasellaDiTesto 11"/>
          <p:cNvSpPr txBox="1"/>
          <p:nvPr/>
        </p:nvSpPr>
        <p:spPr>
          <a:xfrm>
            <a:off x="5853724" y="4595036"/>
            <a:ext cx="1594337" cy="338554"/>
          </a:xfrm>
          <a:prstGeom prst="rect">
            <a:avLst/>
          </a:prstGeom>
          <a:noFill/>
        </p:spPr>
        <p:txBody>
          <a:bodyPr wrap="square" rtlCol="0">
            <a:spAutoFit/>
          </a:bodyPr>
          <a:lstStyle/>
          <a:p>
            <a:r>
              <a:rPr lang="it-IT" sz="1600" dirty="0"/>
              <a:t>100.000</a:t>
            </a:r>
          </a:p>
        </p:txBody>
      </p:sp>
      <p:sp>
        <p:nvSpPr>
          <p:cNvPr id="13" name="CasellaDiTesto 12"/>
          <p:cNvSpPr txBox="1"/>
          <p:nvPr/>
        </p:nvSpPr>
        <p:spPr>
          <a:xfrm>
            <a:off x="8512265" y="4607337"/>
            <a:ext cx="1594337" cy="338554"/>
          </a:xfrm>
          <a:prstGeom prst="rect">
            <a:avLst/>
          </a:prstGeom>
          <a:noFill/>
        </p:spPr>
        <p:txBody>
          <a:bodyPr wrap="square" rtlCol="0">
            <a:spAutoFit/>
          </a:bodyPr>
          <a:lstStyle/>
          <a:p>
            <a:r>
              <a:rPr lang="it-IT" sz="1600" dirty="0"/>
              <a:t>      8.000</a:t>
            </a:r>
          </a:p>
        </p:txBody>
      </p:sp>
    </p:spTree>
    <p:extLst>
      <p:ext uri="{BB962C8B-B14F-4D97-AF65-F5344CB8AC3E}">
        <p14:creationId xmlns:p14="http://schemas.microsoft.com/office/powerpoint/2010/main" val="419172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81262" y="3286214"/>
            <a:ext cx="11317601" cy="2237467"/>
          </a:xfrm>
          <a:prstGeom prst="rect">
            <a:avLst/>
          </a:prstGeom>
        </p:spPr>
      </p:pic>
      <p:sp>
        <p:nvSpPr>
          <p:cNvPr id="5" name="Rettangolo 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6"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7"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COMPILAZIONE</a:t>
            </a:r>
          </a:p>
        </p:txBody>
      </p:sp>
      <p:sp>
        <p:nvSpPr>
          <p:cNvPr id="8" name="Segnaposto contenuto 2"/>
          <p:cNvSpPr txBox="1">
            <a:spLocks/>
          </p:cNvSpPr>
          <p:nvPr/>
        </p:nvSpPr>
        <p:spPr>
          <a:xfrm>
            <a:off x="923292" y="1954618"/>
            <a:ext cx="10433539" cy="132400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it-IT" dirty="0"/>
          </a:p>
          <a:p>
            <a:r>
              <a:rPr lang="it-IT" dirty="0"/>
              <a:t>ASSEGNAZIONE 30/9/16 </a:t>
            </a:r>
          </a:p>
          <a:p>
            <a:r>
              <a:rPr lang="it-IT" dirty="0"/>
              <a:t>VALORE NORMALE 250.000 – COSTO FISCALE 100.000</a:t>
            </a:r>
          </a:p>
          <a:p>
            <a:r>
              <a:rPr lang="it-IT" dirty="0"/>
              <a:t>BENE MERCE: VALORE CATASTALE 60.000 – COSTO FISCALE 110.000</a:t>
            </a:r>
          </a:p>
          <a:p>
            <a:r>
              <a:rPr lang="it-IT" dirty="0">
                <a:solidFill>
                  <a:srgbClr val="FF0000"/>
                </a:solidFill>
              </a:rPr>
              <a:t>ATTENZIONE: COMPENSO VALORE NEGATIVO</a:t>
            </a:r>
          </a:p>
          <a:p>
            <a:endParaRPr lang="it-IT" dirty="0"/>
          </a:p>
        </p:txBody>
      </p:sp>
      <p:sp>
        <p:nvSpPr>
          <p:cNvPr id="9" name="CasellaDiTesto 8"/>
          <p:cNvSpPr txBox="1"/>
          <p:nvPr/>
        </p:nvSpPr>
        <p:spPr>
          <a:xfrm>
            <a:off x="7186246" y="3666393"/>
            <a:ext cx="1594337" cy="338554"/>
          </a:xfrm>
          <a:prstGeom prst="rect">
            <a:avLst/>
          </a:prstGeom>
          <a:noFill/>
        </p:spPr>
        <p:txBody>
          <a:bodyPr wrap="square" rtlCol="0">
            <a:spAutoFit/>
          </a:bodyPr>
          <a:lstStyle/>
          <a:p>
            <a:r>
              <a:rPr lang="it-IT" sz="1600" dirty="0"/>
              <a:t>310.000</a:t>
            </a:r>
          </a:p>
        </p:txBody>
      </p:sp>
      <p:sp>
        <p:nvSpPr>
          <p:cNvPr id="10" name="CasellaDiTesto 9"/>
          <p:cNvSpPr txBox="1"/>
          <p:nvPr/>
        </p:nvSpPr>
        <p:spPr>
          <a:xfrm>
            <a:off x="8695385" y="3666393"/>
            <a:ext cx="1594337" cy="338554"/>
          </a:xfrm>
          <a:prstGeom prst="rect">
            <a:avLst/>
          </a:prstGeom>
          <a:noFill/>
        </p:spPr>
        <p:txBody>
          <a:bodyPr wrap="square" rtlCol="0">
            <a:spAutoFit/>
          </a:bodyPr>
          <a:lstStyle/>
          <a:p>
            <a:r>
              <a:rPr lang="it-IT" sz="1600" dirty="0"/>
              <a:t>210.000</a:t>
            </a:r>
          </a:p>
        </p:txBody>
      </p:sp>
      <p:sp>
        <p:nvSpPr>
          <p:cNvPr id="11" name="CasellaDiTesto 10"/>
          <p:cNvSpPr txBox="1"/>
          <p:nvPr/>
        </p:nvSpPr>
        <p:spPr>
          <a:xfrm>
            <a:off x="10204524" y="3666393"/>
            <a:ext cx="1594337" cy="338554"/>
          </a:xfrm>
          <a:prstGeom prst="rect">
            <a:avLst/>
          </a:prstGeom>
          <a:noFill/>
        </p:spPr>
        <p:txBody>
          <a:bodyPr wrap="square" rtlCol="0">
            <a:spAutoFit/>
          </a:bodyPr>
          <a:lstStyle/>
          <a:p>
            <a:r>
              <a:rPr lang="it-IT" sz="1600" dirty="0"/>
              <a:t>100.000</a:t>
            </a:r>
          </a:p>
        </p:txBody>
      </p:sp>
      <p:sp>
        <p:nvSpPr>
          <p:cNvPr id="12" name="CasellaDiTesto 11"/>
          <p:cNvSpPr txBox="1"/>
          <p:nvPr/>
        </p:nvSpPr>
        <p:spPr>
          <a:xfrm>
            <a:off x="5853724" y="4595036"/>
            <a:ext cx="1594337" cy="338554"/>
          </a:xfrm>
          <a:prstGeom prst="rect">
            <a:avLst/>
          </a:prstGeom>
          <a:noFill/>
        </p:spPr>
        <p:txBody>
          <a:bodyPr wrap="square" rtlCol="0">
            <a:spAutoFit/>
          </a:bodyPr>
          <a:lstStyle/>
          <a:p>
            <a:r>
              <a:rPr lang="it-IT" sz="1600" dirty="0"/>
              <a:t>100.000</a:t>
            </a:r>
          </a:p>
        </p:txBody>
      </p:sp>
      <p:sp>
        <p:nvSpPr>
          <p:cNvPr id="13" name="CasellaDiTesto 12"/>
          <p:cNvSpPr txBox="1"/>
          <p:nvPr/>
        </p:nvSpPr>
        <p:spPr>
          <a:xfrm>
            <a:off x="8512265" y="4607337"/>
            <a:ext cx="1594337" cy="338554"/>
          </a:xfrm>
          <a:prstGeom prst="rect">
            <a:avLst/>
          </a:prstGeom>
          <a:noFill/>
        </p:spPr>
        <p:txBody>
          <a:bodyPr wrap="square" rtlCol="0">
            <a:spAutoFit/>
          </a:bodyPr>
          <a:lstStyle/>
          <a:p>
            <a:r>
              <a:rPr lang="it-IT" sz="1600" dirty="0"/>
              <a:t>      8.000</a:t>
            </a:r>
          </a:p>
        </p:txBody>
      </p:sp>
      <p:cxnSp>
        <p:nvCxnSpPr>
          <p:cNvPr id="3" name="Connettore 2 2"/>
          <p:cNvCxnSpPr/>
          <p:nvPr/>
        </p:nvCxnSpPr>
        <p:spPr>
          <a:xfrm>
            <a:off x="8335108" y="3217985"/>
            <a:ext cx="445475" cy="448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36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81262" y="3286214"/>
            <a:ext cx="11317601" cy="2237467"/>
          </a:xfrm>
          <a:prstGeom prst="rect">
            <a:avLst/>
          </a:prstGeom>
        </p:spPr>
      </p:pic>
      <p:sp>
        <p:nvSpPr>
          <p:cNvPr id="5" name="Rettangolo 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6"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7"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COMPILAZIONE</a:t>
            </a:r>
          </a:p>
        </p:txBody>
      </p:sp>
      <p:sp>
        <p:nvSpPr>
          <p:cNvPr id="8" name="Segnaposto contenuto 2"/>
          <p:cNvSpPr txBox="1">
            <a:spLocks/>
          </p:cNvSpPr>
          <p:nvPr/>
        </p:nvSpPr>
        <p:spPr>
          <a:xfrm>
            <a:off x="923292" y="1954618"/>
            <a:ext cx="10433539" cy="132400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it-IT" dirty="0"/>
          </a:p>
          <a:p>
            <a:r>
              <a:rPr lang="it-IT" dirty="0"/>
              <a:t>ASSEGNAZIONE 30/9/16 </a:t>
            </a:r>
          </a:p>
          <a:p>
            <a:r>
              <a:rPr lang="it-IT" dirty="0"/>
              <a:t>VALORE NORMALE 250.000 – COSTO FISCALE 100.000</a:t>
            </a:r>
          </a:p>
          <a:p>
            <a:r>
              <a:rPr lang="it-IT" dirty="0"/>
              <a:t>VALORE CATASTALE 60.000 – COSTO FISCALE 110.000</a:t>
            </a:r>
          </a:p>
          <a:p>
            <a:r>
              <a:rPr lang="it-IT" dirty="0">
                <a:solidFill>
                  <a:srgbClr val="FF0000"/>
                </a:solidFill>
              </a:rPr>
              <a:t>ATTENZIONE: MINUS NON SCOMPUTABILE, LIMITO IL COSTO FISCALE</a:t>
            </a:r>
          </a:p>
          <a:p>
            <a:endParaRPr lang="it-IT" dirty="0"/>
          </a:p>
        </p:txBody>
      </p:sp>
      <p:sp>
        <p:nvSpPr>
          <p:cNvPr id="9" name="CasellaDiTesto 8"/>
          <p:cNvSpPr txBox="1"/>
          <p:nvPr/>
        </p:nvSpPr>
        <p:spPr>
          <a:xfrm>
            <a:off x="7186246" y="3666393"/>
            <a:ext cx="1594337" cy="338554"/>
          </a:xfrm>
          <a:prstGeom prst="rect">
            <a:avLst/>
          </a:prstGeom>
          <a:noFill/>
        </p:spPr>
        <p:txBody>
          <a:bodyPr wrap="square" rtlCol="0">
            <a:spAutoFit/>
          </a:bodyPr>
          <a:lstStyle/>
          <a:p>
            <a:r>
              <a:rPr lang="it-IT" sz="1600" dirty="0"/>
              <a:t>310.000</a:t>
            </a:r>
          </a:p>
        </p:txBody>
      </p:sp>
      <p:sp>
        <p:nvSpPr>
          <p:cNvPr id="10" name="CasellaDiTesto 9"/>
          <p:cNvSpPr txBox="1"/>
          <p:nvPr/>
        </p:nvSpPr>
        <p:spPr>
          <a:xfrm>
            <a:off x="8695385" y="3666393"/>
            <a:ext cx="1594337" cy="338554"/>
          </a:xfrm>
          <a:prstGeom prst="rect">
            <a:avLst/>
          </a:prstGeom>
          <a:noFill/>
        </p:spPr>
        <p:txBody>
          <a:bodyPr wrap="square" rtlCol="0">
            <a:spAutoFit/>
          </a:bodyPr>
          <a:lstStyle/>
          <a:p>
            <a:r>
              <a:rPr lang="it-IT" sz="1600" dirty="0"/>
              <a:t>160.000</a:t>
            </a:r>
          </a:p>
        </p:txBody>
      </p:sp>
      <p:sp>
        <p:nvSpPr>
          <p:cNvPr id="11" name="CasellaDiTesto 10"/>
          <p:cNvSpPr txBox="1"/>
          <p:nvPr/>
        </p:nvSpPr>
        <p:spPr>
          <a:xfrm>
            <a:off x="10204524" y="3666393"/>
            <a:ext cx="1594337" cy="338554"/>
          </a:xfrm>
          <a:prstGeom prst="rect">
            <a:avLst/>
          </a:prstGeom>
          <a:noFill/>
        </p:spPr>
        <p:txBody>
          <a:bodyPr wrap="square" rtlCol="0">
            <a:spAutoFit/>
          </a:bodyPr>
          <a:lstStyle/>
          <a:p>
            <a:r>
              <a:rPr lang="it-IT" sz="1600" dirty="0"/>
              <a:t>150.000</a:t>
            </a:r>
          </a:p>
        </p:txBody>
      </p:sp>
      <p:sp>
        <p:nvSpPr>
          <p:cNvPr id="12" name="CasellaDiTesto 11"/>
          <p:cNvSpPr txBox="1"/>
          <p:nvPr/>
        </p:nvSpPr>
        <p:spPr>
          <a:xfrm>
            <a:off x="5853724" y="4595036"/>
            <a:ext cx="1594337" cy="338554"/>
          </a:xfrm>
          <a:prstGeom prst="rect">
            <a:avLst/>
          </a:prstGeom>
          <a:noFill/>
        </p:spPr>
        <p:txBody>
          <a:bodyPr wrap="square" rtlCol="0">
            <a:spAutoFit/>
          </a:bodyPr>
          <a:lstStyle/>
          <a:p>
            <a:r>
              <a:rPr lang="it-IT" sz="1600" dirty="0"/>
              <a:t>150.000</a:t>
            </a:r>
          </a:p>
        </p:txBody>
      </p:sp>
      <p:sp>
        <p:nvSpPr>
          <p:cNvPr id="13" name="CasellaDiTesto 12"/>
          <p:cNvSpPr txBox="1"/>
          <p:nvPr/>
        </p:nvSpPr>
        <p:spPr>
          <a:xfrm>
            <a:off x="8371588" y="4595036"/>
            <a:ext cx="1594337" cy="338554"/>
          </a:xfrm>
          <a:prstGeom prst="rect">
            <a:avLst/>
          </a:prstGeom>
          <a:noFill/>
        </p:spPr>
        <p:txBody>
          <a:bodyPr wrap="square" rtlCol="0">
            <a:spAutoFit/>
          </a:bodyPr>
          <a:lstStyle/>
          <a:p>
            <a:r>
              <a:rPr lang="it-IT" sz="1600" dirty="0"/>
              <a:t>      12.000</a:t>
            </a:r>
          </a:p>
        </p:txBody>
      </p:sp>
      <p:cxnSp>
        <p:nvCxnSpPr>
          <p:cNvPr id="3" name="Connettore 2 2"/>
          <p:cNvCxnSpPr/>
          <p:nvPr/>
        </p:nvCxnSpPr>
        <p:spPr>
          <a:xfrm>
            <a:off x="8695384" y="3191609"/>
            <a:ext cx="366555" cy="474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77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81262" y="3286214"/>
            <a:ext cx="11317601" cy="2237467"/>
          </a:xfrm>
          <a:prstGeom prst="rect">
            <a:avLst/>
          </a:prstGeom>
        </p:spPr>
      </p:pic>
      <p:sp>
        <p:nvSpPr>
          <p:cNvPr id="5" name="Rettangolo 4"/>
          <p:cNvSpPr/>
          <p:nvPr/>
        </p:nvSpPr>
        <p:spPr>
          <a:xfrm>
            <a:off x="5967663" y="238047"/>
            <a:ext cx="4995423" cy="430887"/>
          </a:xfrm>
          <a:prstGeom prst="rect">
            <a:avLst/>
          </a:prstGeom>
        </p:spPr>
        <p:txBody>
          <a:bodyPr wrap="square">
            <a:spAutoFit/>
          </a:bodyPr>
          <a:lstStyle/>
          <a:p>
            <a:pPr algn="r" eaLnBrk="0" fontAlgn="base" hangingPunct="0">
              <a:spcBef>
                <a:spcPct val="50000"/>
              </a:spcBef>
              <a:spcAft>
                <a:spcPct val="0"/>
              </a:spcAft>
            </a:pPr>
            <a:r>
              <a:rPr lang="it-IT" altLang="it-IT" sz="2200" b="1" dirty="0">
                <a:solidFill>
                  <a:srgbClr val="FFFFFF"/>
                </a:solidFill>
                <a:latin typeface="Calibri" panose="020F0502020204030204" pitchFamily="34" charset="0"/>
                <a:cs typeface="Arial" panose="020B0604020202020204" pitchFamily="34" charset="0"/>
              </a:rPr>
              <a:t>Pag. … dispensa</a:t>
            </a:r>
          </a:p>
        </p:txBody>
      </p:sp>
      <p:sp>
        <p:nvSpPr>
          <p:cNvPr id="6" name="Text Box 7"/>
          <p:cNvSpPr txBox="1">
            <a:spLocks noChangeArrowheads="1"/>
          </p:cNvSpPr>
          <p:nvPr/>
        </p:nvSpPr>
        <p:spPr bwMode="auto">
          <a:xfrm>
            <a:off x="481262" y="236362"/>
            <a:ext cx="5085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Assegnazioni in Unico</a:t>
            </a:r>
            <a:endParaRPr lang="it-IT" altLang="it-IT" sz="2200" b="1" i="1" dirty="0">
              <a:solidFill>
                <a:srgbClr val="FFFFFF"/>
              </a:solidFill>
              <a:latin typeface="Calibri" panose="020F0502020204030204" pitchFamily="34" charset="0"/>
              <a:cs typeface="Arial" panose="020B0604020202020204" pitchFamily="34" charset="0"/>
            </a:endParaRPr>
          </a:p>
        </p:txBody>
      </p:sp>
      <p:sp>
        <p:nvSpPr>
          <p:cNvPr id="7" name="Titolo 1"/>
          <p:cNvSpPr>
            <a:spLocks noGrp="1"/>
          </p:cNvSpPr>
          <p:nvPr>
            <p:ph type="title"/>
          </p:nvPr>
        </p:nvSpPr>
        <p:spPr>
          <a:xfrm>
            <a:off x="0" y="1227138"/>
            <a:ext cx="12192000" cy="546100"/>
          </a:xfrm>
        </p:spPr>
        <p:txBody>
          <a:bodyPr/>
          <a:lstStyle/>
          <a:p>
            <a:r>
              <a:rPr lang="it-IT" altLang="it-IT" sz="3200" b="1" dirty="0">
                <a:latin typeface="Calibri" panose="020F0502020204030204" pitchFamily="34" charset="0"/>
              </a:rPr>
              <a:t>COMPILAZIONE</a:t>
            </a:r>
          </a:p>
        </p:txBody>
      </p:sp>
      <p:sp>
        <p:nvSpPr>
          <p:cNvPr id="8" name="Segnaposto contenuto 2"/>
          <p:cNvSpPr txBox="1">
            <a:spLocks/>
          </p:cNvSpPr>
          <p:nvPr/>
        </p:nvSpPr>
        <p:spPr>
          <a:xfrm>
            <a:off x="923292" y="1954618"/>
            <a:ext cx="10433539" cy="1324005"/>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algn="ctr" fontAlgn="base">
              <a:spcBef>
                <a:spcPct val="0"/>
              </a:spcBef>
              <a:spcAft>
                <a:spcPct val="0"/>
              </a:spcAft>
              <a:defRPr sz="2000" b="1">
                <a:solidFill>
                  <a:srgbClr val="000000"/>
                </a:solidFill>
                <a:latin typeface="Calibri"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endParaRPr lang="it-IT" dirty="0"/>
          </a:p>
          <a:p>
            <a:r>
              <a:rPr lang="it-IT" dirty="0"/>
              <a:t>ASSEGNAZIONE 30/9/16 </a:t>
            </a:r>
          </a:p>
          <a:p>
            <a:r>
              <a:rPr lang="it-IT" dirty="0"/>
              <a:t>VALORE CATASTALE 60.000 – COSTO FISCALE 110.000</a:t>
            </a:r>
          </a:p>
          <a:p>
            <a:r>
              <a:rPr lang="it-IT" dirty="0">
                <a:solidFill>
                  <a:srgbClr val="FF0000"/>
                </a:solidFill>
              </a:rPr>
              <a:t>ATTENZIONE: EVIDENZIO SEGNO NEGATIVO</a:t>
            </a:r>
          </a:p>
          <a:p>
            <a:r>
              <a:rPr lang="it-IT" dirty="0">
                <a:solidFill>
                  <a:srgbClr val="FF0000"/>
                </a:solidFill>
              </a:rPr>
              <a:t>NON COMPILO RQ84</a:t>
            </a:r>
          </a:p>
          <a:p>
            <a:endParaRPr lang="it-IT" dirty="0"/>
          </a:p>
        </p:txBody>
      </p:sp>
      <p:sp>
        <p:nvSpPr>
          <p:cNvPr id="9" name="CasellaDiTesto 8"/>
          <p:cNvSpPr txBox="1"/>
          <p:nvPr/>
        </p:nvSpPr>
        <p:spPr>
          <a:xfrm>
            <a:off x="7186246" y="3666393"/>
            <a:ext cx="1594337" cy="338554"/>
          </a:xfrm>
          <a:prstGeom prst="rect">
            <a:avLst/>
          </a:prstGeom>
          <a:noFill/>
        </p:spPr>
        <p:txBody>
          <a:bodyPr wrap="square" rtlCol="0">
            <a:spAutoFit/>
          </a:bodyPr>
          <a:lstStyle/>
          <a:p>
            <a:r>
              <a:rPr lang="it-IT" sz="1600" dirty="0"/>
              <a:t> 60.000</a:t>
            </a:r>
          </a:p>
        </p:txBody>
      </p:sp>
      <p:sp>
        <p:nvSpPr>
          <p:cNvPr id="10" name="CasellaDiTesto 9"/>
          <p:cNvSpPr txBox="1"/>
          <p:nvPr/>
        </p:nvSpPr>
        <p:spPr>
          <a:xfrm>
            <a:off x="8695385" y="3666393"/>
            <a:ext cx="1594337" cy="338554"/>
          </a:xfrm>
          <a:prstGeom prst="rect">
            <a:avLst/>
          </a:prstGeom>
          <a:noFill/>
        </p:spPr>
        <p:txBody>
          <a:bodyPr wrap="square" rtlCol="0">
            <a:spAutoFit/>
          </a:bodyPr>
          <a:lstStyle/>
          <a:p>
            <a:r>
              <a:rPr lang="it-IT" sz="1600" dirty="0"/>
              <a:t>110.000</a:t>
            </a:r>
          </a:p>
        </p:txBody>
      </p:sp>
      <p:sp>
        <p:nvSpPr>
          <p:cNvPr id="11" name="CasellaDiTesto 10"/>
          <p:cNvSpPr txBox="1"/>
          <p:nvPr/>
        </p:nvSpPr>
        <p:spPr>
          <a:xfrm>
            <a:off x="10204524" y="3666393"/>
            <a:ext cx="1594337" cy="338554"/>
          </a:xfrm>
          <a:prstGeom prst="rect">
            <a:avLst/>
          </a:prstGeom>
          <a:noFill/>
        </p:spPr>
        <p:txBody>
          <a:bodyPr wrap="square" rtlCol="0">
            <a:spAutoFit/>
          </a:bodyPr>
          <a:lstStyle/>
          <a:p>
            <a:r>
              <a:rPr lang="it-IT" sz="1600" dirty="0">
                <a:solidFill>
                  <a:srgbClr val="FF0000"/>
                </a:solidFill>
              </a:rPr>
              <a:t>- 50.000</a:t>
            </a:r>
          </a:p>
        </p:txBody>
      </p:sp>
      <p:sp>
        <p:nvSpPr>
          <p:cNvPr id="13" name="CasellaDiTesto 12"/>
          <p:cNvSpPr txBox="1"/>
          <p:nvPr/>
        </p:nvSpPr>
        <p:spPr>
          <a:xfrm>
            <a:off x="8371588" y="4595036"/>
            <a:ext cx="1594337" cy="338554"/>
          </a:xfrm>
          <a:prstGeom prst="rect">
            <a:avLst/>
          </a:prstGeom>
          <a:noFill/>
        </p:spPr>
        <p:txBody>
          <a:bodyPr wrap="square" rtlCol="0">
            <a:spAutoFit/>
          </a:bodyPr>
          <a:lstStyle/>
          <a:p>
            <a:r>
              <a:rPr lang="it-IT" sz="1600" dirty="0"/>
              <a:t>      </a:t>
            </a:r>
          </a:p>
        </p:txBody>
      </p:sp>
      <p:cxnSp>
        <p:nvCxnSpPr>
          <p:cNvPr id="3" name="Connettore 2 2"/>
          <p:cNvCxnSpPr/>
          <p:nvPr/>
        </p:nvCxnSpPr>
        <p:spPr>
          <a:xfrm>
            <a:off x="8695384" y="3050931"/>
            <a:ext cx="1726432" cy="694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5767754" y="3217985"/>
            <a:ext cx="492369" cy="13770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35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3890"/>
            <a:ext cx="3465352" cy="721454"/>
          </a:xfrm>
          <a:solidFill>
            <a:schemeClr val="accent2"/>
          </a:solidFill>
        </p:spPr>
        <p:txBody>
          <a:bodyPr>
            <a:normAutofit fontScale="90000"/>
          </a:bodyPr>
          <a:lstStyle/>
          <a:p>
            <a:r>
              <a:rPr lang="it-IT" sz="2400" dirty="0"/>
              <a:t>Storno Costi di pubblicità ex </a:t>
            </a:r>
            <a:r>
              <a:rPr lang="it-IT" sz="2400" dirty="0" err="1"/>
              <a:t>D.Lgs</a:t>
            </a:r>
            <a:r>
              <a:rPr lang="it-IT" sz="2400" dirty="0"/>
              <a:t> 139/15</a:t>
            </a:r>
          </a:p>
        </p:txBody>
      </p:sp>
      <p:sp>
        <p:nvSpPr>
          <p:cNvPr id="4" name="Freccia a destra 3"/>
          <p:cNvSpPr/>
          <p:nvPr/>
        </p:nvSpPr>
        <p:spPr>
          <a:xfrm>
            <a:off x="4613945" y="427838"/>
            <a:ext cx="453005" cy="285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p:cNvSpPr txBox="1">
            <a:spLocks/>
          </p:cNvSpPr>
          <p:nvPr/>
        </p:nvSpPr>
        <p:spPr>
          <a:xfrm>
            <a:off x="5554216" y="58723"/>
            <a:ext cx="3891788" cy="897621"/>
          </a:xfrm>
          <a:prstGeom prst="rect">
            <a:avLst/>
          </a:prstGeom>
          <a:solidFill>
            <a:schemeClr val="accent2"/>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a:t>Es. esercizio 2015 presenta costi di pubblicità residui ( residuano due quote di ammortamento per € 2500 l’una. Scrittura contabile 1.1.2016  Dare Riserve 5.000 Avere  Pubblicità 5.000</a:t>
            </a:r>
          </a:p>
          <a:p>
            <a:r>
              <a:rPr lang="it-IT" sz="2400" b="1" dirty="0"/>
              <a:t>VARIAZIONE DIMINUTIVA ex art. 13 bis D.L. 244/16</a:t>
            </a:r>
          </a:p>
        </p:txBody>
      </p:sp>
      <p:pic>
        <p:nvPicPr>
          <p:cNvPr id="10" name="Segnaposto contenuto 9"/>
          <p:cNvPicPr>
            <a:picLocks noGrp="1" noChangeAspect="1"/>
          </p:cNvPicPr>
          <p:nvPr>
            <p:ph idx="1"/>
          </p:nvPr>
        </p:nvPicPr>
        <p:blipFill>
          <a:blip r:embed="rId2"/>
          <a:stretch>
            <a:fillRect/>
          </a:stretch>
        </p:blipFill>
        <p:spPr>
          <a:xfrm>
            <a:off x="838200" y="3416329"/>
            <a:ext cx="10515600" cy="1169929"/>
          </a:xfrm>
          <a:prstGeom prst="rect">
            <a:avLst/>
          </a:prstGeom>
        </p:spPr>
      </p:pic>
      <p:sp>
        <p:nvSpPr>
          <p:cNvPr id="11" name="Rettangolo 10"/>
          <p:cNvSpPr/>
          <p:nvPr/>
        </p:nvSpPr>
        <p:spPr>
          <a:xfrm>
            <a:off x="2072080" y="3422708"/>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99</a:t>
            </a:r>
          </a:p>
        </p:txBody>
      </p:sp>
      <p:sp>
        <p:nvSpPr>
          <p:cNvPr id="12" name="Rettangolo 11"/>
          <p:cNvSpPr/>
          <p:nvPr/>
        </p:nvSpPr>
        <p:spPr>
          <a:xfrm>
            <a:off x="3372374" y="3424106"/>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2.500</a:t>
            </a:r>
          </a:p>
        </p:txBody>
      </p:sp>
      <p:cxnSp>
        <p:nvCxnSpPr>
          <p:cNvPr id="14" name="Connettore 2 13"/>
          <p:cNvCxnSpPr/>
          <p:nvPr/>
        </p:nvCxnSpPr>
        <p:spPr>
          <a:xfrm flipH="1">
            <a:off x="3967993" y="1157681"/>
            <a:ext cx="3028425" cy="19126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82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3890"/>
            <a:ext cx="3465352" cy="2197916"/>
          </a:xfrm>
          <a:solidFill>
            <a:schemeClr val="accent2"/>
          </a:solidFill>
        </p:spPr>
        <p:txBody>
          <a:bodyPr>
            <a:normAutofit/>
          </a:bodyPr>
          <a:lstStyle/>
          <a:p>
            <a:r>
              <a:rPr lang="it-IT" sz="2400" dirty="0" err="1"/>
              <a:t>Iper</a:t>
            </a:r>
            <a:r>
              <a:rPr lang="it-IT" sz="2400" dirty="0"/>
              <a:t> </a:t>
            </a:r>
            <a:r>
              <a:rPr lang="it-IT" sz="2400" dirty="0" err="1"/>
              <a:t>ammotamento</a:t>
            </a:r>
            <a:r>
              <a:rPr lang="it-IT" sz="2400" dirty="0"/>
              <a:t> codici 55 ( 150% per beni materiali industria 4.0) e 56 per beni immateriali ( 40%)</a:t>
            </a:r>
          </a:p>
        </p:txBody>
      </p:sp>
      <p:sp>
        <p:nvSpPr>
          <p:cNvPr id="4" name="Freccia a destra 3"/>
          <p:cNvSpPr/>
          <p:nvPr/>
        </p:nvSpPr>
        <p:spPr>
          <a:xfrm>
            <a:off x="4613945" y="1417740"/>
            <a:ext cx="453005" cy="285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1"/>
          <p:cNvSpPr txBox="1">
            <a:spLocks/>
          </p:cNvSpPr>
          <p:nvPr/>
        </p:nvSpPr>
        <p:spPr>
          <a:xfrm>
            <a:off x="5554216" y="973124"/>
            <a:ext cx="3891788" cy="897621"/>
          </a:xfrm>
          <a:prstGeom prst="rect">
            <a:avLst/>
          </a:prstGeom>
          <a:solidFill>
            <a:schemeClr val="accent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dirty="0"/>
              <a:t>Decorrenza 2017 , quindi solo per società che cessano attività nel corso del 2017 e quindi utilizzano questo modello Redditi</a:t>
            </a:r>
            <a:endParaRPr lang="it-IT" sz="2400" b="1" dirty="0"/>
          </a:p>
        </p:txBody>
      </p:sp>
      <p:pic>
        <p:nvPicPr>
          <p:cNvPr id="10" name="Segnaposto contenuto 9"/>
          <p:cNvPicPr>
            <a:picLocks noGrp="1" noChangeAspect="1"/>
          </p:cNvPicPr>
          <p:nvPr>
            <p:ph idx="1"/>
          </p:nvPr>
        </p:nvPicPr>
        <p:blipFill>
          <a:blip r:embed="rId2"/>
          <a:stretch>
            <a:fillRect/>
          </a:stretch>
        </p:blipFill>
        <p:spPr>
          <a:xfrm>
            <a:off x="838200" y="3416329"/>
            <a:ext cx="10515600" cy="1169929"/>
          </a:xfrm>
          <a:prstGeom prst="rect">
            <a:avLst/>
          </a:prstGeom>
        </p:spPr>
      </p:pic>
      <p:sp>
        <p:nvSpPr>
          <p:cNvPr id="11" name="Rettangolo 10"/>
          <p:cNvSpPr/>
          <p:nvPr/>
        </p:nvSpPr>
        <p:spPr>
          <a:xfrm>
            <a:off x="2072080" y="3422708"/>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55</a:t>
            </a:r>
          </a:p>
        </p:txBody>
      </p:sp>
      <p:cxnSp>
        <p:nvCxnSpPr>
          <p:cNvPr id="14" name="Connettore 2 13"/>
          <p:cNvCxnSpPr>
            <a:cxnSpLocks/>
          </p:cNvCxnSpPr>
          <p:nvPr/>
        </p:nvCxnSpPr>
        <p:spPr>
          <a:xfrm flipH="1">
            <a:off x="2709645" y="2751589"/>
            <a:ext cx="2827787" cy="10066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2081867" y="3935835"/>
            <a:ext cx="369116"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56</a:t>
            </a:r>
          </a:p>
        </p:txBody>
      </p:sp>
    </p:spTree>
    <p:extLst>
      <p:ext uri="{BB962C8B-B14F-4D97-AF65-F5344CB8AC3E}">
        <p14:creationId xmlns:p14="http://schemas.microsoft.com/office/powerpoint/2010/main" val="25173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Super ed </a:t>
            </a:r>
            <a:r>
              <a:rPr lang="it-IT" dirty="0" err="1"/>
              <a:t>iper</a:t>
            </a:r>
            <a:r>
              <a:rPr lang="it-IT" dirty="0"/>
              <a:t> ammortamento</a:t>
            </a:r>
          </a:p>
        </p:txBody>
      </p:sp>
      <p:sp>
        <p:nvSpPr>
          <p:cNvPr id="3" name="Segnaposto contenuto 2"/>
          <p:cNvSpPr>
            <a:spLocks noGrp="1"/>
          </p:cNvSpPr>
          <p:nvPr>
            <p:ph idx="1"/>
          </p:nvPr>
        </p:nvSpPr>
        <p:spPr/>
        <p:txBody>
          <a:bodyPr>
            <a:normAutofit fontScale="55000" lnSpcReduction="20000"/>
          </a:bodyPr>
          <a:lstStyle/>
          <a:p>
            <a:r>
              <a:rPr lang="it-IT" dirty="0"/>
              <a:t>Investimenti prorogati al 31.12.2017 &gt; </a:t>
            </a:r>
            <a:r>
              <a:rPr lang="it-IT" b="1" dirty="0"/>
              <a:t>ma escluse:</a:t>
            </a:r>
          </a:p>
          <a:p>
            <a:r>
              <a:rPr lang="it-IT" b="1" dirty="0"/>
              <a:t> le autovetture di cui art. 164 </a:t>
            </a:r>
            <a:r>
              <a:rPr lang="it-IT" b="1" dirty="0" err="1"/>
              <a:t>lett</a:t>
            </a:r>
            <a:r>
              <a:rPr lang="it-IT" b="1" dirty="0"/>
              <a:t>. b) auto aziendali o professionali ( </a:t>
            </a:r>
            <a:r>
              <a:rPr lang="it-IT" sz="3300" b="1" u="sng" dirty="0"/>
              <a:t>escluse anche quelle dell’agente di commercio. Circ. 4 , par. 5.2.del 30.3.2017)</a:t>
            </a:r>
          </a:p>
          <a:p>
            <a:r>
              <a:rPr lang="it-IT" b="1" dirty="0"/>
              <a:t>le autovetture di cui art. 164 lett. b) bis auto in uso a dipendenti</a:t>
            </a:r>
          </a:p>
          <a:p>
            <a:r>
              <a:rPr lang="it-IT" b="1" dirty="0"/>
              <a:t>Compresi quelli eseguiti anche al 30 giugno 2018 ma con: </a:t>
            </a:r>
          </a:p>
          <a:p>
            <a:r>
              <a:rPr lang="it-IT" b="1" dirty="0"/>
              <a:t>1)  acconto 20% versato al 31.12.2017</a:t>
            </a:r>
          </a:p>
          <a:p>
            <a:r>
              <a:rPr lang="it-IT" b="1" dirty="0"/>
              <a:t>2) ordine accettato dal venditore</a:t>
            </a:r>
          </a:p>
          <a:p>
            <a:r>
              <a:rPr lang="it-IT" b="1" dirty="0"/>
              <a:t>Per leasing occorre :</a:t>
            </a:r>
          </a:p>
          <a:p>
            <a:r>
              <a:rPr lang="it-IT" b="1" dirty="0"/>
              <a:t>1) Contratto sottoscritto entro 31.12.2017</a:t>
            </a:r>
          </a:p>
          <a:p>
            <a:r>
              <a:rPr lang="it-IT" b="1" dirty="0"/>
              <a:t>2) Pagamento </a:t>
            </a:r>
            <a:r>
              <a:rPr lang="it-IT" b="1" dirty="0" err="1"/>
              <a:t>maxicanone</a:t>
            </a:r>
            <a:r>
              <a:rPr lang="it-IT" b="1" dirty="0"/>
              <a:t> di almeno 20% quota capitale complessiva</a:t>
            </a:r>
          </a:p>
          <a:p>
            <a:r>
              <a:rPr lang="it-IT" b="1" dirty="0"/>
              <a:t>Per contratti di appalto occorre :</a:t>
            </a:r>
          </a:p>
          <a:p>
            <a:r>
              <a:rPr lang="it-IT" b="1" dirty="0"/>
              <a:t>1) Contratto sottoscritto entro 31.12.2017</a:t>
            </a:r>
          </a:p>
          <a:p>
            <a:r>
              <a:rPr lang="it-IT" b="1" dirty="0"/>
              <a:t>2) Pagamento di acconti per almeno 20% costo complessivo contratto</a:t>
            </a:r>
          </a:p>
          <a:p>
            <a:r>
              <a:rPr lang="it-IT" b="1" dirty="0"/>
              <a:t>Per beni costruiti in economia occorre che :</a:t>
            </a:r>
          </a:p>
          <a:p>
            <a:r>
              <a:rPr lang="it-IT" b="1" dirty="0"/>
              <a:t>1) Sia stato sostenuto almeno il 20% dei costo sostenuti tra 1.1.17 e 30.6.18</a:t>
            </a:r>
            <a:r>
              <a:rPr lang="it-IT" dirty="0"/>
              <a:t> </a:t>
            </a:r>
          </a:p>
        </p:txBody>
      </p:sp>
    </p:spTree>
    <p:extLst>
      <p:ext uri="{BB962C8B-B14F-4D97-AF65-F5344CB8AC3E}">
        <p14:creationId xmlns:p14="http://schemas.microsoft.com/office/powerpoint/2010/main" val="3725967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Super ed </a:t>
            </a:r>
            <a:r>
              <a:rPr lang="it-IT" dirty="0" err="1"/>
              <a:t>iperammortamento</a:t>
            </a:r>
            <a:endParaRPr lang="it-IT" dirty="0"/>
          </a:p>
        </p:txBody>
      </p:sp>
      <p:sp>
        <p:nvSpPr>
          <p:cNvPr id="3" name="Segnaposto contenuto 2"/>
          <p:cNvSpPr>
            <a:spLocks noGrp="1"/>
          </p:cNvSpPr>
          <p:nvPr>
            <p:ph idx="1"/>
          </p:nvPr>
        </p:nvSpPr>
        <p:spPr/>
        <p:txBody>
          <a:bodyPr>
            <a:normAutofit fontScale="55000" lnSpcReduction="20000"/>
          </a:bodyPr>
          <a:lstStyle/>
          <a:p>
            <a:r>
              <a:rPr lang="it-IT" dirty="0"/>
              <a:t>Investimenti  in beni ad alto contenuto tecnologico eseguiti nel 2017 e fino al 30.6.2018 ( </a:t>
            </a:r>
            <a:r>
              <a:rPr lang="it-IT" b="1" dirty="0"/>
              <a:t>i riferimenti vanno intesi come date dell’anno solare e non al periodo d’imposta in corso al 1.1.217):</a:t>
            </a:r>
          </a:p>
          <a:p>
            <a:r>
              <a:rPr lang="it-IT" dirty="0" err="1"/>
              <a:t>Iperammortamenti</a:t>
            </a:r>
            <a:r>
              <a:rPr lang="it-IT" dirty="0"/>
              <a:t> al 150%, </a:t>
            </a:r>
            <a:r>
              <a:rPr lang="it-IT" b="1" dirty="0"/>
              <a:t>solo per imprese</a:t>
            </a:r>
            <a:r>
              <a:rPr lang="it-IT" dirty="0"/>
              <a:t>,  per beni strumentali materiali necessari per processi di trasformazione tecnologica in tabella Allegato A, </a:t>
            </a:r>
            <a:r>
              <a:rPr lang="it-IT" b="1" dirty="0"/>
              <a:t>ma il bene deve essere stato consegnato nel 2017, viceversa solo </a:t>
            </a:r>
            <a:r>
              <a:rPr lang="it-IT" b="1" dirty="0" err="1"/>
              <a:t>superammortamento</a:t>
            </a:r>
            <a:r>
              <a:rPr lang="it-IT" b="1" dirty="0"/>
              <a:t> (circ. 4 /17)</a:t>
            </a:r>
          </a:p>
          <a:p>
            <a:r>
              <a:rPr lang="it-IT" b="1" dirty="0"/>
              <a:t>L’agevolazione si applica da quando il bene : </a:t>
            </a:r>
          </a:p>
          <a:p>
            <a:r>
              <a:rPr lang="it-IT" b="1" dirty="0"/>
              <a:t>1) </a:t>
            </a:r>
            <a:r>
              <a:rPr lang="it-IT" b="1" dirty="0" err="1"/>
              <a:t>e’</a:t>
            </a:r>
            <a:r>
              <a:rPr lang="it-IT" b="1" dirty="0"/>
              <a:t> entrato in funzione</a:t>
            </a:r>
          </a:p>
          <a:p>
            <a:r>
              <a:rPr lang="it-IT" b="1" dirty="0"/>
              <a:t>2) è interconnesso</a:t>
            </a:r>
          </a:p>
          <a:p>
            <a:r>
              <a:rPr lang="it-IT" dirty="0"/>
              <a:t>In questi casi deducibile anche il 40% in più di ammortamenti per beni strumentali immateriali ( </a:t>
            </a:r>
            <a:r>
              <a:rPr lang="it-IT" dirty="0" err="1"/>
              <a:t>es..software</a:t>
            </a:r>
            <a:r>
              <a:rPr lang="it-IT" dirty="0"/>
              <a:t> anche in </a:t>
            </a:r>
            <a:r>
              <a:rPr lang="it-IT" b="1" dirty="0"/>
              <a:t>mera licenza d’uso</a:t>
            </a:r>
            <a:r>
              <a:rPr lang="it-IT" dirty="0"/>
              <a:t>) </a:t>
            </a:r>
            <a:r>
              <a:rPr lang="it-IT" b="1" dirty="0"/>
              <a:t>ma solo nel caso in cui si fruibile l’</a:t>
            </a:r>
            <a:r>
              <a:rPr lang="it-IT" b="1" dirty="0" err="1"/>
              <a:t>iperammortamento</a:t>
            </a:r>
            <a:r>
              <a:rPr lang="it-IT" b="1" dirty="0"/>
              <a:t>, anche senza collegamento con il bene </a:t>
            </a:r>
            <a:r>
              <a:rPr lang="it-IT" b="1" dirty="0" err="1"/>
              <a:t>iperammortizzabile</a:t>
            </a:r>
            <a:r>
              <a:rPr lang="it-IT" b="1" dirty="0"/>
              <a:t> ( circ. 4717)</a:t>
            </a:r>
          </a:p>
          <a:p>
            <a:r>
              <a:rPr lang="it-IT" b="1" dirty="0"/>
              <a:t>Se il bene industria 4.0. ha incorporato il software il tutto viene assoggettato a </a:t>
            </a:r>
            <a:r>
              <a:rPr lang="it-IT" b="1" dirty="0" err="1"/>
              <a:t>iperammortamento</a:t>
            </a:r>
            <a:r>
              <a:rPr lang="it-IT" b="1" dirty="0"/>
              <a:t> ( circ. 4/17) </a:t>
            </a:r>
          </a:p>
          <a:p>
            <a:r>
              <a:rPr lang="it-IT" dirty="0"/>
              <a:t>Necessaria dichiarazione sostitutiva di notorietà concernente le caratteristiche del bene, e per gli investimenti superiori € 500.000 perizia giurata, che attesti che il bene rientra tra quelli agevolabili </a:t>
            </a:r>
            <a:r>
              <a:rPr lang="it-IT" b="1" dirty="0"/>
              <a:t>ed è interconnesso (agevolazione solo dal periodo di interconnessione) . Perizia/attestazione va rilasciata entro il periodo d’imposta di entrata in funzione o se successivo di interconnessione 2017).</a:t>
            </a:r>
          </a:p>
          <a:p>
            <a:r>
              <a:rPr lang="it-IT" sz="3600" b="1" u="sng" dirty="0"/>
              <a:t>Per i beni immateriali si fa riferimento alla aliquota del 50% ; quindi anche in presenza di quota d’ammortamento minore spetta l’agevolazione calcolata sul 50% ? </a:t>
            </a:r>
          </a:p>
        </p:txBody>
      </p:sp>
    </p:spTree>
    <p:extLst>
      <p:ext uri="{BB962C8B-B14F-4D97-AF65-F5344CB8AC3E}">
        <p14:creationId xmlns:p14="http://schemas.microsoft.com/office/powerpoint/2010/main" val="2368771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Super ed </a:t>
            </a:r>
            <a:r>
              <a:rPr lang="it-IT" dirty="0" err="1"/>
              <a:t>iperammortamento</a:t>
            </a:r>
            <a:endParaRPr lang="it-IT" dirty="0"/>
          </a:p>
        </p:txBody>
      </p:sp>
      <p:sp>
        <p:nvSpPr>
          <p:cNvPr id="3" name="Segnaposto contenuto 2"/>
          <p:cNvSpPr>
            <a:spLocks noGrp="1"/>
          </p:cNvSpPr>
          <p:nvPr>
            <p:ph idx="1"/>
          </p:nvPr>
        </p:nvSpPr>
        <p:spPr/>
        <p:txBody>
          <a:bodyPr>
            <a:normAutofit/>
          </a:bodyPr>
          <a:lstStyle/>
          <a:p>
            <a:r>
              <a:rPr lang="it-IT" dirty="0"/>
              <a:t>Ai fini della spettanza del beneficio occorre tener conto di 3 momenti :</a:t>
            </a:r>
          </a:p>
          <a:p>
            <a:r>
              <a:rPr lang="it-IT" dirty="0"/>
              <a:t>1) periodo di effettuazione ( art. 109 </a:t>
            </a:r>
            <a:r>
              <a:rPr lang="it-IT" dirty="0" err="1"/>
              <a:t>Tuir</a:t>
            </a:r>
            <a:r>
              <a:rPr lang="it-IT" dirty="0"/>
              <a:t>) ( serve per capire se il bene rientra nel periodo agevolato)</a:t>
            </a:r>
          </a:p>
          <a:p>
            <a:r>
              <a:rPr lang="it-IT" dirty="0"/>
              <a:t>2) periodo di entrata in funzione ( scatta il </a:t>
            </a:r>
            <a:r>
              <a:rPr lang="it-IT" dirty="0" err="1"/>
              <a:t>superammortamento</a:t>
            </a:r>
            <a:r>
              <a:rPr lang="it-IT" dirty="0"/>
              <a:t>)</a:t>
            </a:r>
          </a:p>
          <a:p>
            <a:r>
              <a:rPr lang="it-IT" dirty="0"/>
              <a:t>3) periodo di interconnessione ( scatta l’</a:t>
            </a:r>
            <a:r>
              <a:rPr lang="it-IT" dirty="0" err="1"/>
              <a:t>iperammortamento</a:t>
            </a:r>
            <a:r>
              <a:rPr lang="it-IT" dirty="0"/>
              <a:t> che può essere il periodo successivo a quello in cui si fruisce del mero </a:t>
            </a:r>
            <a:r>
              <a:rPr lang="it-IT" dirty="0" err="1"/>
              <a:t>superammortamento</a:t>
            </a:r>
            <a:r>
              <a:rPr lang="it-IT" dirty="0"/>
              <a:t> in quanto il bene non era interconnesso, ma depurando dal beneficio spettante quanto è stato ottenuto come </a:t>
            </a:r>
            <a:r>
              <a:rPr lang="it-IT" dirty="0" err="1"/>
              <a:t>superammortamento</a:t>
            </a:r>
            <a:r>
              <a:rPr lang="it-IT" dirty="0"/>
              <a:t>) </a:t>
            </a:r>
          </a:p>
        </p:txBody>
      </p:sp>
    </p:spTree>
    <p:extLst>
      <p:ext uri="{BB962C8B-B14F-4D97-AF65-F5344CB8AC3E}">
        <p14:creationId xmlns:p14="http://schemas.microsoft.com/office/powerpoint/2010/main" val="39705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6275664" cy="364716"/>
          </a:xfrm>
        </p:spPr>
        <p:txBody>
          <a:bodyPr>
            <a:noAutofit/>
          </a:bodyPr>
          <a:lstStyle/>
          <a:p>
            <a:r>
              <a:rPr lang="it-IT" sz="2800" dirty="0"/>
              <a:t>Percorso per calcolo interessi deducibili</a:t>
            </a:r>
          </a:p>
        </p:txBody>
      </p:sp>
      <p:pic>
        <p:nvPicPr>
          <p:cNvPr id="4" name="Segnaposto contenuto 3"/>
          <p:cNvPicPr>
            <a:picLocks noGrp="1" noChangeAspect="1"/>
          </p:cNvPicPr>
          <p:nvPr>
            <p:ph idx="1"/>
          </p:nvPr>
        </p:nvPicPr>
        <p:blipFill>
          <a:blip r:embed="rId2"/>
          <a:stretch>
            <a:fillRect/>
          </a:stretch>
        </p:blipFill>
        <p:spPr>
          <a:xfrm>
            <a:off x="838200" y="2800322"/>
            <a:ext cx="10515600" cy="2401943"/>
          </a:xfrm>
          <a:prstGeom prst="rect">
            <a:avLst/>
          </a:prstGeom>
        </p:spPr>
      </p:pic>
      <p:sp>
        <p:nvSpPr>
          <p:cNvPr id="5" name="Rettangolo 4"/>
          <p:cNvSpPr/>
          <p:nvPr/>
        </p:nvSpPr>
        <p:spPr>
          <a:xfrm>
            <a:off x="2592192" y="1140904"/>
            <a:ext cx="3196205" cy="98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 Nelle operazioni di fusione o scissione la società avente causa somma i propri interessi con quelli della dante causa dopo aver eseguito il test di vitalità</a:t>
            </a:r>
            <a:endParaRPr lang="it-IT" dirty="0"/>
          </a:p>
        </p:txBody>
      </p:sp>
      <p:sp>
        <p:nvSpPr>
          <p:cNvPr id="6" name="Freccia in giù 5"/>
          <p:cNvSpPr/>
          <p:nvPr/>
        </p:nvSpPr>
        <p:spPr>
          <a:xfrm>
            <a:off x="4152550" y="2474752"/>
            <a:ext cx="1359017" cy="494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653866" y="1561752"/>
            <a:ext cx="3196205" cy="989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 Obbligo di considerare il ROL pregresso non utilizzato a pena  di decadenza</a:t>
            </a:r>
            <a:endParaRPr lang="it-IT" dirty="0"/>
          </a:p>
        </p:txBody>
      </p:sp>
      <p:sp>
        <p:nvSpPr>
          <p:cNvPr id="8" name="Freccia in giù 7"/>
          <p:cNvSpPr/>
          <p:nvPr/>
        </p:nvSpPr>
        <p:spPr>
          <a:xfrm>
            <a:off x="7013196" y="2701255"/>
            <a:ext cx="327171" cy="973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947170" y="5279477"/>
            <a:ext cx="3196205" cy="1406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 Nel caso di interessi passivi deducibili superiori a quelli imputati a conto economico ( per effetti di interessi passivi pregressi) , va eseguita una variazione diminutiva al rigo  55, codice !3</a:t>
            </a:r>
            <a:endParaRPr lang="it-IT" dirty="0"/>
          </a:p>
        </p:txBody>
      </p:sp>
      <p:sp>
        <p:nvSpPr>
          <p:cNvPr id="10" name="Freccia in su 9"/>
          <p:cNvSpPr/>
          <p:nvPr/>
        </p:nvSpPr>
        <p:spPr>
          <a:xfrm>
            <a:off x="9850071" y="3850547"/>
            <a:ext cx="359331" cy="12835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9437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Super ed </a:t>
            </a:r>
            <a:r>
              <a:rPr lang="it-IT" dirty="0" err="1"/>
              <a:t>iperammortamento</a:t>
            </a:r>
            <a:endParaRPr lang="it-IT" dirty="0"/>
          </a:p>
        </p:txBody>
      </p:sp>
      <p:sp>
        <p:nvSpPr>
          <p:cNvPr id="3" name="Segnaposto contenuto 2"/>
          <p:cNvSpPr>
            <a:spLocks noGrp="1"/>
          </p:cNvSpPr>
          <p:nvPr>
            <p:ph idx="1"/>
          </p:nvPr>
        </p:nvSpPr>
        <p:spPr/>
        <p:txBody>
          <a:bodyPr>
            <a:normAutofit/>
          </a:bodyPr>
          <a:lstStyle/>
          <a:p>
            <a:r>
              <a:rPr lang="it-IT" dirty="0"/>
              <a:t>Acconto per 2016 ( </a:t>
            </a:r>
            <a:r>
              <a:rPr lang="it-IT" dirty="0" err="1"/>
              <a:t>superammortamento</a:t>
            </a:r>
            <a:r>
              <a:rPr lang="it-IT" dirty="0"/>
              <a:t>) : va calcolato depurando l’imposta 2015 dell’effetto </a:t>
            </a:r>
            <a:r>
              <a:rPr lang="it-IT" dirty="0" err="1"/>
              <a:t>superammortamento</a:t>
            </a:r>
            <a:r>
              <a:rPr lang="it-IT" dirty="0"/>
              <a:t> ( L. 208/15)</a:t>
            </a:r>
          </a:p>
          <a:p>
            <a:r>
              <a:rPr lang="it-IT" dirty="0"/>
              <a:t>Acconto 2017 : l’imposta di riferimento 2016 può continuare a considerare il </a:t>
            </a:r>
            <a:r>
              <a:rPr lang="it-IT" dirty="0" err="1"/>
              <a:t>superammortamento</a:t>
            </a:r>
            <a:r>
              <a:rPr lang="it-IT" dirty="0"/>
              <a:t> , non deve essere rideterminata</a:t>
            </a:r>
          </a:p>
          <a:p>
            <a:r>
              <a:rPr lang="it-IT" dirty="0"/>
              <a:t>Acconto 2018 : l’imposta di riferimento 2017 va depurata dell’effetto a) proroga </a:t>
            </a:r>
            <a:r>
              <a:rPr lang="it-IT" dirty="0" err="1"/>
              <a:t>superammortamento</a:t>
            </a:r>
            <a:r>
              <a:rPr lang="it-IT" dirty="0"/>
              <a:t>, b) </a:t>
            </a:r>
            <a:r>
              <a:rPr lang="it-IT" dirty="0" err="1"/>
              <a:t>iperammortamento</a:t>
            </a:r>
            <a:r>
              <a:rPr lang="it-IT" dirty="0"/>
              <a:t>, c) </a:t>
            </a:r>
            <a:r>
              <a:rPr lang="it-IT" dirty="0" err="1"/>
              <a:t>superammortamento</a:t>
            </a:r>
            <a:r>
              <a:rPr lang="it-IT" dirty="0"/>
              <a:t> beni immateriali</a:t>
            </a:r>
          </a:p>
        </p:txBody>
      </p:sp>
    </p:spTree>
    <p:extLst>
      <p:ext uri="{BB962C8B-B14F-4D97-AF65-F5344CB8AC3E}">
        <p14:creationId xmlns:p14="http://schemas.microsoft.com/office/powerpoint/2010/main" val="420312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Correzione errori contabili alla luce del D.L. 193/16 e dell’ art. 13 bis D.L. 244/16</a:t>
            </a:r>
          </a:p>
        </p:txBody>
      </p:sp>
      <p:sp>
        <p:nvSpPr>
          <p:cNvPr id="3" name="Segnaposto contenuto 2"/>
          <p:cNvSpPr>
            <a:spLocks noGrp="1"/>
          </p:cNvSpPr>
          <p:nvPr>
            <p:ph idx="1"/>
          </p:nvPr>
        </p:nvSpPr>
        <p:spPr>
          <a:solidFill>
            <a:schemeClr val="accent4">
              <a:lumMod val="40000"/>
              <a:lumOff val="60000"/>
            </a:schemeClr>
          </a:solidFill>
        </p:spPr>
        <p:txBody>
          <a:bodyPr>
            <a:normAutofit fontScale="92500" lnSpcReduction="10000"/>
          </a:bodyPr>
          <a:lstStyle/>
          <a:p>
            <a:r>
              <a:rPr lang="it-IT" dirty="0"/>
              <a:t>Esempio :  Una SRL che redige il bilancio abbreviato nell’esercizio 2013 ha contabilizzato un costo di € 10.000, in realtà il costo è € 15.000, e l’errore viene corretto nel 2016.</a:t>
            </a:r>
          </a:p>
          <a:p>
            <a:r>
              <a:rPr lang="it-IT" dirty="0"/>
              <a:t>Scrittura contabile ex OIC 29 : dare riserve 5.000 avere debito 5.000</a:t>
            </a:r>
          </a:p>
          <a:p>
            <a:r>
              <a:rPr lang="it-IT" dirty="0"/>
              <a:t>Dare crediti fiscali 1.375 avere riserve 1.375 ( </a:t>
            </a:r>
            <a:r>
              <a:rPr lang="it-IT" dirty="0" err="1"/>
              <a:t>ires</a:t>
            </a:r>
            <a:r>
              <a:rPr lang="it-IT" dirty="0"/>
              <a:t> 27,5% su 5000)</a:t>
            </a:r>
          </a:p>
          <a:p>
            <a:r>
              <a:rPr lang="it-IT" dirty="0"/>
              <a:t>Dal punto di vista fiscale il maggior costo è riconosciuto anche senza passaggio a conto economico in forza del principio di derivazione rafforzata  </a:t>
            </a:r>
          </a:p>
          <a:p>
            <a:r>
              <a:rPr lang="it-IT" dirty="0"/>
              <a:t>Dichiarazione integrativa a favore ( eseguita dopo il 24 ottobre 2016)  per il 2013 e utilizzo in compensazione ( prima verticale, poi orizzontale) della somma di € 1375</a:t>
            </a:r>
          </a:p>
          <a:p>
            <a:r>
              <a:rPr lang="it-IT" dirty="0"/>
              <a:t>Saldo </a:t>
            </a:r>
            <a:r>
              <a:rPr lang="it-IT" dirty="0" err="1"/>
              <a:t>Ires</a:t>
            </a:r>
            <a:r>
              <a:rPr lang="it-IT" dirty="0"/>
              <a:t> per 2016 € 10.000</a:t>
            </a:r>
          </a:p>
        </p:txBody>
      </p:sp>
    </p:spTree>
    <p:extLst>
      <p:ext uri="{BB962C8B-B14F-4D97-AF65-F5344CB8AC3E}">
        <p14:creationId xmlns:p14="http://schemas.microsoft.com/office/powerpoint/2010/main" val="49183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838200" y="726777"/>
            <a:ext cx="10515600" cy="2052529"/>
          </a:xfrm>
          <a:prstGeom prst="rect">
            <a:avLst/>
          </a:prstGeom>
        </p:spPr>
      </p:pic>
      <p:sp>
        <p:nvSpPr>
          <p:cNvPr id="5" name="Rettangolo 4"/>
          <p:cNvSpPr/>
          <p:nvPr/>
        </p:nvSpPr>
        <p:spPr>
          <a:xfrm>
            <a:off x="5603848" y="2199312"/>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2.003</a:t>
            </a:r>
          </a:p>
        </p:txBody>
      </p:sp>
      <p:sp>
        <p:nvSpPr>
          <p:cNvPr id="6" name="Rettangolo 5"/>
          <p:cNvSpPr/>
          <p:nvPr/>
        </p:nvSpPr>
        <p:spPr>
          <a:xfrm>
            <a:off x="6603537" y="2192321"/>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2013</a:t>
            </a:r>
          </a:p>
        </p:txBody>
      </p:sp>
      <p:sp>
        <p:nvSpPr>
          <p:cNvPr id="7" name="Rettangolo 6"/>
          <p:cNvSpPr/>
          <p:nvPr/>
        </p:nvSpPr>
        <p:spPr>
          <a:xfrm>
            <a:off x="8089788" y="2210497"/>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1.375</a:t>
            </a:r>
          </a:p>
        </p:txBody>
      </p:sp>
      <p:sp>
        <p:nvSpPr>
          <p:cNvPr id="8" name="Rettangolo 7"/>
          <p:cNvSpPr/>
          <p:nvPr/>
        </p:nvSpPr>
        <p:spPr>
          <a:xfrm>
            <a:off x="9668318" y="2220284"/>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1.375</a:t>
            </a:r>
          </a:p>
        </p:txBody>
      </p:sp>
      <p:pic>
        <p:nvPicPr>
          <p:cNvPr id="9" name="Immagine 8"/>
          <p:cNvPicPr>
            <a:picLocks noChangeAspect="1"/>
          </p:cNvPicPr>
          <p:nvPr/>
        </p:nvPicPr>
        <p:blipFill>
          <a:blip r:embed="rId3"/>
          <a:stretch>
            <a:fillRect/>
          </a:stretch>
        </p:blipFill>
        <p:spPr>
          <a:xfrm>
            <a:off x="1115736" y="3128207"/>
            <a:ext cx="10461071" cy="1854854"/>
          </a:xfrm>
          <a:prstGeom prst="rect">
            <a:avLst/>
          </a:prstGeom>
        </p:spPr>
      </p:pic>
      <p:sp>
        <p:nvSpPr>
          <p:cNvPr id="10" name="Rettangolo 9"/>
          <p:cNvSpPr/>
          <p:nvPr/>
        </p:nvSpPr>
        <p:spPr>
          <a:xfrm>
            <a:off x="7319398" y="4032308"/>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8.625</a:t>
            </a:r>
          </a:p>
        </p:txBody>
      </p:sp>
      <p:pic>
        <p:nvPicPr>
          <p:cNvPr id="11" name="Immagine 10"/>
          <p:cNvPicPr>
            <a:picLocks noChangeAspect="1"/>
          </p:cNvPicPr>
          <p:nvPr/>
        </p:nvPicPr>
        <p:blipFill>
          <a:blip r:embed="rId4"/>
          <a:stretch>
            <a:fillRect/>
          </a:stretch>
        </p:blipFill>
        <p:spPr>
          <a:xfrm>
            <a:off x="0" y="5415524"/>
            <a:ext cx="12192000" cy="1026796"/>
          </a:xfrm>
          <a:prstGeom prst="rect">
            <a:avLst/>
          </a:prstGeom>
        </p:spPr>
      </p:pic>
      <p:sp>
        <p:nvSpPr>
          <p:cNvPr id="12" name="Rettangolo 11"/>
          <p:cNvSpPr/>
          <p:nvPr/>
        </p:nvSpPr>
        <p:spPr>
          <a:xfrm>
            <a:off x="10324058" y="5954787"/>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10.000</a:t>
            </a:r>
          </a:p>
        </p:txBody>
      </p:sp>
      <p:sp>
        <p:nvSpPr>
          <p:cNvPr id="13" name="Rettangolo 12"/>
          <p:cNvSpPr/>
          <p:nvPr/>
        </p:nvSpPr>
        <p:spPr>
          <a:xfrm>
            <a:off x="243281" y="4370664"/>
            <a:ext cx="4957893" cy="1275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tx1"/>
                </a:solidFill>
              </a:rPr>
              <a:t>Se è stato compilato almeno un rigo del quadro DI con il codice tributo 2003 (IRES), l’importo da riportare nella colonna 1 del quadro RX1 deve essere preventivamente diminuito del credito indicato in colonna 5 del quadro DI.</a:t>
            </a:r>
          </a:p>
        </p:txBody>
      </p:sp>
      <p:cxnSp>
        <p:nvCxnSpPr>
          <p:cNvPr id="15" name="Connettore 2 14"/>
          <p:cNvCxnSpPr/>
          <p:nvPr/>
        </p:nvCxnSpPr>
        <p:spPr>
          <a:xfrm>
            <a:off x="4580389" y="5645790"/>
            <a:ext cx="5377343" cy="4110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3464653" y="3128207"/>
            <a:ext cx="3322041" cy="91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Saldo </a:t>
            </a:r>
            <a:r>
              <a:rPr lang="it-IT" dirty="0" err="1"/>
              <a:t>ires</a:t>
            </a:r>
            <a:r>
              <a:rPr lang="it-IT" dirty="0"/>
              <a:t> 10.000 al netto del credito di 1375 </a:t>
            </a:r>
          </a:p>
        </p:txBody>
      </p:sp>
      <p:sp>
        <p:nvSpPr>
          <p:cNvPr id="17" name="Rettangolo 16"/>
          <p:cNvSpPr/>
          <p:nvPr/>
        </p:nvSpPr>
        <p:spPr>
          <a:xfrm>
            <a:off x="4757957" y="478681"/>
            <a:ext cx="3322041" cy="91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Anche per errori contabili relativi alla competenza il credito non può essere utilizzato immediatamente dopo aver compilato la dichiarazione integrativa ( 24 ottobre nel nostro esempio)  </a:t>
            </a:r>
          </a:p>
        </p:txBody>
      </p:sp>
      <p:cxnSp>
        <p:nvCxnSpPr>
          <p:cNvPr id="19" name="Connettore 2 18"/>
          <p:cNvCxnSpPr/>
          <p:nvPr/>
        </p:nvCxnSpPr>
        <p:spPr>
          <a:xfrm>
            <a:off x="6887361" y="1500229"/>
            <a:ext cx="1112945" cy="687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6887361" y="3858936"/>
            <a:ext cx="327171" cy="293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09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823535"/>
            <a:ext cx="10515600" cy="1325563"/>
          </a:xfrm>
          <a:solidFill>
            <a:schemeClr val="accent3">
              <a:lumMod val="40000"/>
              <a:lumOff val="60000"/>
            </a:schemeClr>
          </a:solidFill>
        </p:spPr>
        <p:txBody>
          <a:bodyPr/>
          <a:lstStyle/>
          <a:p>
            <a:r>
              <a:rPr lang="it-IT" dirty="0"/>
              <a:t>ACE E MODELLO REDDITI 2017</a:t>
            </a:r>
          </a:p>
        </p:txBody>
      </p:sp>
    </p:spTree>
    <p:extLst>
      <p:ext uri="{BB962C8B-B14F-4D97-AF65-F5344CB8AC3E}">
        <p14:creationId xmlns:p14="http://schemas.microsoft.com/office/powerpoint/2010/main" val="2759243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5210262" cy="943558"/>
          </a:xfrm>
          <a:solidFill>
            <a:schemeClr val="accent4">
              <a:lumMod val="40000"/>
              <a:lumOff val="60000"/>
            </a:schemeClr>
          </a:solidFill>
        </p:spPr>
        <p:txBody>
          <a:bodyPr>
            <a:normAutofit/>
          </a:bodyPr>
          <a:lstStyle/>
          <a:p>
            <a:r>
              <a:rPr lang="it-IT" sz="1400" dirty="0"/>
              <a:t>Nuova ipotesi di riduzione dell’incremento ACE: incremento dell’ammontare dei titoli e valori mobiliari tra 31.12.2010 e 31.12.2016</a:t>
            </a:r>
          </a:p>
        </p:txBody>
      </p:sp>
      <p:pic>
        <p:nvPicPr>
          <p:cNvPr id="4" name="Segnaposto contenuto 3"/>
          <p:cNvPicPr>
            <a:picLocks noGrp="1" noChangeAspect="1"/>
          </p:cNvPicPr>
          <p:nvPr>
            <p:ph idx="1"/>
          </p:nvPr>
        </p:nvPicPr>
        <p:blipFill>
          <a:blip r:embed="rId2"/>
          <a:stretch>
            <a:fillRect/>
          </a:stretch>
        </p:blipFill>
        <p:spPr>
          <a:xfrm>
            <a:off x="838200" y="2274856"/>
            <a:ext cx="10515600" cy="1171067"/>
          </a:xfrm>
          <a:prstGeom prst="rect">
            <a:avLst/>
          </a:prstGeom>
        </p:spPr>
      </p:pic>
      <p:cxnSp>
        <p:nvCxnSpPr>
          <p:cNvPr id="6" name="Connettore 2 5"/>
          <p:cNvCxnSpPr>
            <a:cxnSpLocks/>
          </p:cNvCxnSpPr>
          <p:nvPr/>
        </p:nvCxnSpPr>
        <p:spPr>
          <a:xfrm>
            <a:off x="4202884" y="1686187"/>
            <a:ext cx="3674378" cy="746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Freccia a destra 7"/>
          <p:cNvSpPr/>
          <p:nvPr/>
        </p:nvSpPr>
        <p:spPr>
          <a:xfrm>
            <a:off x="6233020" y="673071"/>
            <a:ext cx="360727" cy="291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1"/>
          <p:cNvSpPr txBox="1">
            <a:spLocks/>
          </p:cNvSpPr>
          <p:nvPr/>
        </p:nvSpPr>
        <p:spPr>
          <a:xfrm>
            <a:off x="6703509" y="366524"/>
            <a:ext cx="5210262" cy="943558"/>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400" dirty="0" err="1"/>
              <a:t>Telefisco</a:t>
            </a:r>
            <a:r>
              <a:rPr lang="it-IT" sz="1400" dirty="0"/>
              <a:t> 2017 : non è norma  antielusiva e non è soggetta ad interpello probatorio. Quindi dove va inserita , alla colonna 2 o alla colonna 4 ?</a:t>
            </a:r>
          </a:p>
        </p:txBody>
      </p:sp>
      <p:cxnSp>
        <p:nvCxnSpPr>
          <p:cNvPr id="11" name="Connettore 2 10"/>
          <p:cNvCxnSpPr/>
          <p:nvPr/>
        </p:nvCxnSpPr>
        <p:spPr>
          <a:xfrm>
            <a:off x="4202884" y="1744910"/>
            <a:ext cx="645953" cy="847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3"/>
          <a:stretch>
            <a:fillRect/>
          </a:stretch>
        </p:blipFill>
        <p:spPr>
          <a:xfrm>
            <a:off x="696285" y="4798646"/>
            <a:ext cx="11107025" cy="2080328"/>
          </a:xfrm>
          <a:prstGeom prst="rect">
            <a:avLst/>
          </a:prstGeom>
        </p:spPr>
      </p:pic>
      <p:sp>
        <p:nvSpPr>
          <p:cNvPr id="13" name="Titolo 1"/>
          <p:cNvSpPr txBox="1">
            <a:spLocks/>
          </p:cNvSpPr>
          <p:nvPr/>
        </p:nvSpPr>
        <p:spPr>
          <a:xfrm>
            <a:off x="990600" y="3420120"/>
            <a:ext cx="5210262" cy="943558"/>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400" dirty="0"/>
              <a:t>Non è ipotesi citata tra quelle per le quali vanno date informazioni in materia di interpello</a:t>
            </a:r>
          </a:p>
        </p:txBody>
      </p:sp>
      <p:sp>
        <p:nvSpPr>
          <p:cNvPr id="14" name="Freccia circolare a destra 13"/>
          <p:cNvSpPr/>
          <p:nvPr/>
        </p:nvSpPr>
        <p:spPr>
          <a:xfrm>
            <a:off x="696285" y="4152550"/>
            <a:ext cx="1853968" cy="18875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92473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448" y="365125"/>
            <a:ext cx="10514351" cy="1508645"/>
          </a:xfrm>
        </p:spPr>
        <p:txBody>
          <a:bodyPr>
            <a:normAutofit fontScale="90000"/>
          </a:bodyPr>
          <a:lstStyle/>
          <a:p>
            <a:r>
              <a:rPr lang="it-IT" dirty="0"/>
              <a:t>ACE E SOCIETA’ DI PERSONE &gt; </a:t>
            </a:r>
            <a:r>
              <a:rPr lang="it-IT" sz="3100" dirty="0"/>
              <a:t>nessuna particolare indicazione nelle istruzioni per il calcolo sulla base dei tre elementi patrimoniali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086" y="2068642"/>
            <a:ext cx="10298242" cy="412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663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Possibili situazioni: 1) società che esiste al 31.12.2010</a:t>
            </a:r>
          </a:p>
        </p:txBody>
      </p:sp>
      <p:sp>
        <p:nvSpPr>
          <p:cNvPr id="3" name="Segnaposto contenuto 2"/>
          <p:cNvSpPr>
            <a:spLocks noGrp="1"/>
          </p:cNvSpPr>
          <p:nvPr>
            <p:ph idx="1"/>
          </p:nvPr>
        </p:nvSpPr>
        <p:spPr>
          <a:xfrm>
            <a:off x="838200" y="1885585"/>
            <a:ext cx="10515600" cy="4351338"/>
          </a:xfrm>
          <a:solidFill>
            <a:schemeClr val="tx2">
              <a:lumMod val="20000"/>
              <a:lumOff val="80000"/>
            </a:schemeClr>
          </a:solidFill>
        </p:spPr>
        <p:txBody>
          <a:bodyPr/>
          <a:lstStyle/>
          <a:p>
            <a:r>
              <a:rPr lang="it-IT" dirty="0"/>
              <a:t>Es. netto 2010 = 100.000</a:t>
            </a:r>
          </a:p>
          <a:p>
            <a:r>
              <a:rPr lang="it-IT" dirty="0"/>
              <a:t>Utili 2011/2014 = 50.000</a:t>
            </a:r>
          </a:p>
          <a:p>
            <a:r>
              <a:rPr lang="it-IT" dirty="0"/>
              <a:t>Perdita 2015 = 30.000</a:t>
            </a:r>
          </a:p>
          <a:p>
            <a:r>
              <a:rPr lang="it-IT" dirty="0"/>
              <a:t>calcolo incremento patrimoniale 2011/2015</a:t>
            </a:r>
          </a:p>
          <a:p>
            <a:r>
              <a:rPr lang="it-IT" dirty="0"/>
              <a:t>Ipotesi 1) = 20.000</a:t>
            </a:r>
          </a:p>
          <a:p>
            <a:r>
              <a:rPr lang="it-IT" dirty="0"/>
              <a:t>Ipotesi 2) = 50.000</a:t>
            </a:r>
          </a:p>
        </p:txBody>
      </p:sp>
    </p:spTree>
    <p:extLst>
      <p:ext uri="{BB962C8B-B14F-4D97-AF65-F5344CB8AC3E}">
        <p14:creationId xmlns:p14="http://schemas.microsoft.com/office/powerpoint/2010/main" val="1393917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Possibili situazioni: 1) società che non esiste al 31.12.2010</a:t>
            </a:r>
          </a:p>
        </p:txBody>
      </p:sp>
      <p:sp>
        <p:nvSpPr>
          <p:cNvPr id="3" name="Segnaposto contenuto 2"/>
          <p:cNvSpPr>
            <a:spLocks noGrp="1"/>
          </p:cNvSpPr>
          <p:nvPr>
            <p:ph idx="1"/>
          </p:nvPr>
        </p:nvSpPr>
        <p:spPr>
          <a:xfrm>
            <a:off x="838200" y="1885585"/>
            <a:ext cx="10515600" cy="4351338"/>
          </a:xfrm>
          <a:solidFill>
            <a:schemeClr val="tx2">
              <a:lumMod val="20000"/>
              <a:lumOff val="80000"/>
            </a:schemeClr>
          </a:solidFill>
        </p:spPr>
        <p:txBody>
          <a:bodyPr/>
          <a:lstStyle/>
          <a:p>
            <a:r>
              <a:rPr lang="it-IT" dirty="0"/>
              <a:t>Es. netto 2010 = zero</a:t>
            </a:r>
          </a:p>
          <a:p>
            <a:r>
              <a:rPr lang="it-IT" dirty="0"/>
              <a:t>Utili 2011/2014 = 50.000</a:t>
            </a:r>
          </a:p>
          <a:p>
            <a:r>
              <a:rPr lang="it-IT" dirty="0"/>
              <a:t>Perdita 2015 = 30.000</a:t>
            </a:r>
          </a:p>
          <a:p>
            <a:r>
              <a:rPr lang="it-IT" dirty="0"/>
              <a:t>calcolo incremento patrimoniale 2011/2015</a:t>
            </a:r>
          </a:p>
          <a:p>
            <a:r>
              <a:rPr lang="it-IT" dirty="0"/>
              <a:t>Ipotesi 1) = 20.000</a:t>
            </a:r>
          </a:p>
        </p:txBody>
      </p:sp>
    </p:spTree>
    <p:extLst>
      <p:ext uri="{BB962C8B-B14F-4D97-AF65-F5344CB8AC3E}">
        <p14:creationId xmlns:p14="http://schemas.microsoft.com/office/powerpoint/2010/main" val="3803860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Possibili situazioni: 1) società che esiste al 31.12.2010</a:t>
            </a:r>
          </a:p>
        </p:txBody>
      </p:sp>
      <p:sp>
        <p:nvSpPr>
          <p:cNvPr id="3" name="Segnaposto contenuto 2"/>
          <p:cNvSpPr>
            <a:spLocks noGrp="1"/>
          </p:cNvSpPr>
          <p:nvPr>
            <p:ph idx="1"/>
          </p:nvPr>
        </p:nvSpPr>
        <p:spPr>
          <a:xfrm>
            <a:off x="838200" y="1885585"/>
            <a:ext cx="10515600" cy="4351338"/>
          </a:xfrm>
          <a:solidFill>
            <a:schemeClr val="tx2">
              <a:lumMod val="20000"/>
              <a:lumOff val="80000"/>
            </a:schemeClr>
          </a:solidFill>
        </p:spPr>
        <p:txBody>
          <a:bodyPr>
            <a:normAutofit fontScale="92500"/>
          </a:bodyPr>
          <a:lstStyle/>
          <a:p>
            <a:r>
              <a:rPr lang="it-IT" dirty="0"/>
              <a:t>Es. netto 2010 = 100.000</a:t>
            </a:r>
          </a:p>
          <a:p>
            <a:r>
              <a:rPr lang="it-IT" dirty="0"/>
              <a:t>Utili 2011/2015 = 50.000</a:t>
            </a:r>
          </a:p>
          <a:p>
            <a:r>
              <a:rPr lang="it-IT" dirty="0"/>
              <a:t>Prelevamenti  2016 = 30.000</a:t>
            </a:r>
          </a:p>
          <a:p>
            <a:r>
              <a:rPr lang="it-IT" dirty="0"/>
              <a:t>calcolo incremento patrimoniale 2011/2015 = 50.000</a:t>
            </a:r>
          </a:p>
          <a:p>
            <a:r>
              <a:rPr lang="it-IT" dirty="0"/>
              <a:t>Prelevamento 2016 = 20.000 può essere imputato al netto 2010 ( senza decrementare base Ace)  oppure decrementa sempre la base Ace ? Sembra potersi dire che resta fermo stock incrementale e siccome il netto finale 2016 è 120.000 , quindi superiore a 50.000, la base Ace non venga ridotta</a:t>
            </a:r>
          </a:p>
          <a:p>
            <a:r>
              <a:rPr lang="it-IT" b="1" dirty="0"/>
              <a:t>Attenzione all’utile 2015 destinato a riserva nel 2016 poiché il dato è già compreso nell’incremento 2011/2015</a:t>
            </a:r>
          </a:p>
        </p:txBody>
      </p:sp>
    </p:spTree>
    <p:extLst>
      <p:ext uri="{BB962C8B-B14F-4D97-AF65-F5344CB8AC3E}">
        <p14:creationId xmlns:p14="http://schemas.microsoft.com/office/powerpoint/2010/main" val="3969898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693988"/>
            <a:ext cx="10363200" cy="1470025"/>
          </a:xfrm>
        </p:spPr>
        <p:txBody>
          <a:bodyPr>
            <a:normAutofit fontScale="90000"/>
          </a:bodyPr>
          <a:lstStyle/>
          <a:p>
            <a:r>
              <a:rPr lang="it-IT" b="1" dirty="0">
                <a:latin typeface="Calibri" panose="020F0502020204030204" pitchFamily="34" charset="0"/>
              </a:rPr>
              <a:t>Quadro RV </a:t>
            </a:r>
            <a:br>
              <a:rPr lang="it-IT" b="1" dirty="0">
                <a:latin typeface="Calibri" panose="020F0502020204030204" pitchFamily="34" charset="0"/>
              </a:rPr>
            </a:br>
            <a:r>
              <a:rPr lang="it-IT" sz="3600" b="1" dirty="0">
                <a:latin typeface="Calibri" panose="020F0502020204030204" pitchFamily="34" charset="0"/>
              </a:rPr>
              <a:t>I disallineamenti tra valori civili e fiscali</a:t>
            </a:r>
            <a:br>
              <a:rPr lang="it-IT" sz="3600" b="1" dirty="0">
                <a:latin typeface="Calibri" panose="020F0502020204030204" pitchFamily="34" charset="0"/>
              </a:rPr>
            </a:br>
            <a:r>
              <a:rPr lang="it-IT" sz="3600" b="1" dirty="0">
                <a:latin typeface="Calibri" panose="020F0502020204030204" pitchFamily="34" charset="0"/>
              </a:rPr>
              <a:t>Obbligo di riconciliazione</a:t>
            </a:r>
          </a:p>
        </p:txBody>
      </p:sp>
    </p:spTree>
    <p:extLst>
      <p:ext uri="{BB962C8B-B14F-4D97-AF65-F5344CB8AC3E}">
        <p14:creationId xmlns:p14="http://schemas.microsoft.com/office/powerpoint/2010/main" val="10467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2016224"/>
          </a:xfrm>
          <a:solidFill>
            <a:schemeClr val="accent1">
              <a:lumMod val="20000"/>
              <a:lumOff val="80000"/>
            </a:schemeClr>
          </a:solidFill>
        </p:spPr>
        <p:txBody>
          <a:bodyPr>
            <a:normAutofit/>
          </a:bodyPr>
          <a:lstStyle/>
          <a:p>
            <a:r>
              <a:rPr lang="it-IT" dirty="0">
                <a:solidFill>
                  <a:schemeClr val="tx1"/>
                </a:solidFill>
              </a:rPr>
              <a:t>3 aspetti civilistici prevalgono sulle norme del </a:t>
            </a:r>
            <a:r>
              <a:rPr lang="it-IT" dirty="0" err="1">
                <a:solidFill>
                  <a:schemeClr val="tx1"/>
                </a:solidFill>
              </a:rPr>
              <a:t>Tuir</a:t>
            </a:r>
            <a:endParaRPr lang="it-IT" dirty="0">
              <a:solidFill>
                <a:schemeClr val="tx1"/>
              </a:solidFill>
            </a:endParaRPr>
          </a:p>
          <a:p>
            <a:pPr marL="514350" indent="-514350">
              <a:buAutoNum type="arabicParenR"/>
            </a:pPr>
            <a:r>
              <a:rPr lang="it-IT" dirty="0">
                <a:solidFill>
                  <a:schemeClr val="tx1"/>
                </a:solidFill>
              </a:rPr>
              <a:t>Criteri di qualificazione</a:t>
            </a:r>
          </a:p>
          <a:p>
            <a:pPr marL="514350" indent="-514350">
              <a:buAutoNum type="arabicParenR"/>
            </a:pPr>
            <a:r>
              <a:rPr lang="it-IT" dirty="0">
                <a:solidFill>
                  <a:schemeClr val="tx1"/>
                </a:solidFill>
              </a:rPr>
              <a:t>Imputazione temporale</a:t>
            </a:r>
          </a:p>
          <a:p>
            <a:pPr marL="514350" indent="-514350">
              <a:buAutoNum type="arabicParenR"/>
            </a:pPr>
            <a:r>
              <a:rPr lang="it-IT" dirty="0">
                <a:solidFill>
                  <a:schemeClr val="tx1"/>
                </a:solidFill>
              </a:rPr>
              <a:t>Classificazione in bilancio</a:t>
            </a:r>
          </a:p>
        </p:txBody>
      </p:sp>
      <p:sp>
        <p:nvSpPr>
          <p:cNvPr id="4" name="Sottotitolo 2"/>
          <p:cNvSpPr txBox="1">
            <a:spLocks/>
          </p:cNvSpPr>
          <p:nvPr/>
        </p:nvSpPr>
        <p:spPr>
          <a:xfrm>
            <a:off x="2855640" y="4293096"/>
            <a:ext cx="6440760" cy="2016224"/>
          </a:xfrm>
          <a:prstGeom prst="rect">
            <a:avLst/>
          </a:prstGeom>
          <a:solidFill>
            <a:schemeClr val="accent1">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Principio esteso anche ai soggetti che applicano i principi contabili nazionali, </a:t>
            </a:r>
            <a:r>
              <a:rPr lang="it-IT" b="1" dirty="0">
                <a:solidFill>
                  <a:schemeClr val="tx1"/>
                </a:solidFill>
              </a:rPr>
              <a:t>escluse le micro imprese</a:t>
            </a:r>
            <a:endParaRPr lang="it-IT" dirty="0">
              <a:solidFill>
                <a:schemeClr val="tx1"/>
              </a:solidFill>
            </a:endParaRPr>
          </a:p>
        </p:txBody>
      </p:sp>
    </p:spTree>
    <p:extLst>
      <p:ext uri="{BB962C8B-B14F-4D97-AF65-F5344CB8AC3E}">
        <p14:creationId xmlns:p14="http://schemas.microsoft.com/office/powerpoint/2010/main" val="95420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997525" y="1219201"/>
            <a:ext cx="8405091" cy="533766"/>
          </a:xfrm>
          <a:prstGeom prst="rect">
            <a:avLst/>
          </a:prstGeom>
        </p:spPr>
      </p:pic>
      <p:pic>
        <p:nvPicPr>
          <p:cNvPr id="5" name="Immagine 4"/>
          <p:cNvPicPr>
            <a:picLocks noChangeAspect="1"/>
          </p:cNvPicPr>
          <p:nvPr/>
        </p:nvPicPr>
        <p:blipFill>
          <a:blip r:embed="rId3"/>
          <a:stretch>
            <a:fillRect/>
          </a:stretch>
        </p:blipFill>
        <p:spPr>
          <a:xfrm>
            <a:off x="704817" y="3616037"/>
            <a:ext cx="11117728" cy="2189018"/>
          </a:xfrm>
          <a:prstGeom prst="rect">
            <a:avLst/>
          </a:prstGeom>
          <a:ln>
            <a:noFill/>
          </a:ln>
        </p:spPr>
      </p:pic>
      <p:sp>
        <p:nvSpPr>
          <p:cNvPr id="9" name="Rettangolo 8"/>
          <p:cNvSpPr/>
          <p:nvPr/>
        </p:nvSpPr>
        <p:spPr>
          <a:xfrm>
            <a:off x="997526" y="1839375"/>
            <a:ext cx="7943273" cy="1776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600" b="1" dirty="0">
                <a:solidFill>
                  <a:schemeClr val="tx1"/>
                </a:solidFill>
              </a:rPr>
              <a:t>Conferimenti d’azienda, fusioni e scissioni</a:t>
            </a:r>
          </a:p>
          <a:p>
            <a:pPr marL="285750" indent="-285750">
              <a:buFont typeface="Arial" panose="020B0604020202020204" pitchFamily="34" charset="0"/>
              <a:buChar char="•"/>
            </a:pPr>
            <a:r>
              <a:rPr lang="it-IT" sz="1600" b="1" dirty="0">
                <a:solidFill>
                  <a:schemeClr val="tx1"/>
                </a:solidFill>
              </a:rPr>
              <a:t>Rivalutazione dei beni</a:t>
            </a:r>
          </a:p>
          <a:p>
            <a:pPr marL="285750" indent="-285750">
              <a:buFont typeface="Arial" panose="020B0604020202020204" pitchFamily="34" charset="0"/>
              <a:buChar char="•"/>
            </a:pPr>
            <a:r>
              <a:rPr lang="it-IT" sz="1600" b="1" dirty="0">
                <a:solidFill>
                  <a:srgbClr val="FF0000"/>
                </a:solidFill>
              </a:rPr>
              <a:t>Disallineamenti OIC </a:t>
            </a:r>
          </a:p>
          <a:p>
            <a:pPr marL="285750" indent="-285750">
              <a:buFont typeface="Arial" panose="020B0604020202020204" pitchFamily="34" charset="0"/>
              <a:buChar char="•"/>
            </a:pPr>
            <a:r>
              <a:rPr lang="it-IT" sz="1600" b="1" dirty="0">
                <a:solidFill>
                  <a:srgbClr val="0070C0"/>
                </a:solidFill>
              </a:rPr>
              <a:t>Utile e/o Perdite su cambi crediti/debiti in valuta</a:t>
            </a:r>
          </a:p>
          <a:p>
            <a:pPr marL="285750" indent="-285750">
              <a:buFont typeface="Arial" panose="020B0604020202020204" pitchFamily="34" charset="0"/>
              <a:buChar char="•"/>
            </a:pPr>
            <a:r>
              <a:rPr lang="it-IT" sz="1600" b="1" dirty="0">
                <a:solidFill>
                  <a:schemeClr val="tx1"/>
                </a:solidFill>
              </a:rPr>
              <a:t>Conferimenti agevolati L. 218 (enti creditizi)</a:t>
            </a:r>
          </a:p>
          <a:p>
            <a:pPr marL="285750" indent="-285750">
              <a:buFont typeface="Arial" panose="020B0604020202020204" pitchFamily="34" charset="0"/>
              <a:buChar char="•"/>
            </a:pPr>
            <a:r>
              <a:rPr lang="it-IT" sz="1600" b="1" dirty="0">
                <a:solidFill>
                  <a:schemeClr val="tx1"/>
                </a:solidFill>
              </a:rPr>
              <a:t>Disallineamenti civili/fiscali IAS/IFRS</a:t>
            </a:r>
          </a:p>
          <a:p>
            <a:pPr marL="285750" indent="-285750">
              <a:buFont typeface="Arial" panose="020B0604020202020204" pitchFamily="34" charset="0"/>
              <a:buChar char="•"/>
            </a:pPr>
            <a:r>
              <a:rPr lang="it-IT" sz="1600" b="1" dirty="0">
                <a:solidFill>
                  <a:schemeClr val="tx1"/>
                </a:solidFill>
              </a:rPr>
              <a:t>Altre operazioni</a:t>
            </a:r>
          </a:p>
        </p:txBody>
      </p:sp>
      <p:sp>
        <p:nvSpPr>
          <p:cNvPr id="10" name="Rettangolo 9"/>
          <p:cNvSpPr/>
          <p:nvPr/>
        </p:nvSpPr>
        <p:spPr>
          <a:xfrm>
            <a:off x="9458036" y="3990111"/>
            <a:ext cx="665019" cy="3879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3</a:t>
            </a:r>
          </a:p>
        </p:txBody>
      </p:sp>
      <p:cxnSp>
        <p:nvCxnSpPr>
          <p:cNvPr id="12" name="Connettore diritto 11"/>
          <p:cNvCxnSpPr>
            <a:cxnSpLocks/>
          </p:cNvCxnSpPr>
          <p:nvPr/>
        </p:nvCxnSpPr>
        <p:spPr>
          <a:xfrm>
            <a:off x="4100943" y="2464470"/>
            <a:ext cx="5578767" cy="29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2 13"/>
          <p:cNvCxnSpPr>
            <a:cxnSpLocks/>
          </p:cNvCxnSpPr>
          <p:nvPr/>
        </p:nvCxnSpPr>
        <p:spPr>
          <a:xfrm>
            <a:off x="9679709" y="2493819"/>
            <a:ext cx="0" cy="11222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3602181" y="3990111"/>
            <a:ext cx="5338617" cy="3879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Spese ricerca/pubblicità</a:t>
            </a:r>
          </a:p>
        </p:txBody>
      </p:sp>
      <p:sp>
        <p:nvSpPr>
          <p:cNvPr id="20" name="Rettangolo 19"/>
          <p:cNvSpPr/>
          <p:nvPr/>
        </p:nvSpPr>
        <p:spPr>
          <a:xfrm>
            <a:off x="10178474" y="3990111"/>
            <a:ext cx="1551708" cy="3879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20.000</a:t>
            </a:r>
          </a:p>
        </p:txBody>
      </p:sp>
      <p:sp>
        <p:nvSpPr>
          <p:cNvPr id="22" name="Callout: freccia in giù 21"/>
          <p:cNvSpPr/>
          <p:nvPr/>
        </p:nvSpPr>
        <p:spPr>
          <a:xfrm>
            <a:off x="10123055" y="3311611"/>
            <a:ext cx="1477819" cy="456827"/>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31/12/15</a:t>
            </a:r>
          </a:p>
        </p:txBody>
      </p:sp>
      <p:sp>
        <p:nvSpPr>
          <p:cNvPr id="23" name="Rettangolo 22"/>
          <p:cNvSpPr/>
          <p:nvPr/>
        </p:nvSpPr>
        <p:spPr>
          <a:xfrm>
            <a:off x="3777668" y="5351138"/>
            <a:ext cx="6520875" cy="38792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FF0000"/>
                </a:solidFill>
              </a:rPr>
              <a:t>20.000                            10.000         10.000</a:t>
            </a:r>
          </a:p>
        </p:txBody>
      </p:sp>
      <p:pic>
        <p:nvPicPr>
          <p:cNvPr id="24" name="Immagine 23"/>
          <p:cNvPicPr>
            <a:picLocks noChangeAspect="1"/>
          </p:cNvPicPr>
          <p:nvPr/>
        </p:nvPicPr>
        <p:blipFill>
          <a:blip r:embed="rId4"/>
          <a:stretch>
            <a:fillRect/>
          </a:stretch>
        </p:blipFill>
        <p:spPr>
          <a:xfrm>
            <a:off x="10080313" y="1130699"/>
            <a:ext cx="1520561" cy="987408"/>
          </a:xfrm>
          <a:prstGeom prst="rect">
            <a:avLst/>
          </a:prstGeom>
        </p:spPr>
      </p:pic>
      <p:sp>
        <p:nvSpPr>
          <p:cNvPr id="15" name="Rettangolo 14"/>
          <p:cNvSpPr/>
          <p:nvPr/>
        </p:nvSpPr>
        <p:spPr>
          <a:xfrm>
            <a:off x="3602180" y="4752110"/>
            <a:ext cx="5975680" cy="33250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B0F0"/>
                </a:solidFill>
              </a:rPr>
              <a:t>NON                   COMPILARE</a:t>
            </a:r>
          </a:p>
        </p:txBody>
      </p:sp>
      <p:sp>
        <p:nvSpPr>
          <p:cNvPr id="16" name="Rettangolo 15"/>
          <p:cNvSpPr/>
          <p:nvPr/>
        </p:nvSpPr>
        <p:spPr>
          <a:xfrm>
            <a:off x="824583" y="4997389"/>
            <a:ext cx="1416660" cy="807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rgbClr val="FF0000"/>
                </a:solidFill>
              </a:rPr>
              <a:t>Un rigo x ogni categoria di bene</a:t>
            </a:r>
          </a:p>
        </p:txBody>
      </p:sp>
      <p:sp>
        <p:nvSpPr>
          <p:cNvPr id="17" name="Rettangolo 16"/>
          <p:cNvSpPr/>
          <p:nvPr/>
        </p:nvSpPr>
        <p:spPr>
          <a:xfrm>
            <a:off x="10132262" y="2503944"/>
            <a:ext cx="1468612" cy="807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rgbClr val="FF0000"/>
                </a:solidFill>
              </a:rPr>
              <a:t>Costo: 50,000</a:t>
            </a:r>
          </a:p>
          <a:p>
            <a:pPr algn="ctr"/>
            <a:r>
              <a:rPr lang="it-IT" sz="1000" b="1" u="sng" dirty="0">
                <a:solidFill>
                  <a:srgbClr val="FF0000"/>
                </a:solidFill>
              </a:rPr>
              <a:t>Fondo:30,000</a:t>
            </a:r>
          </a:p>
          <a:p>
            <a:pPr algn="ctr"/>
            <a:r>
              <a:rPr lang="it-IT" sz="1000" b="1" dirty="0">
                <a:solidFill>
                  <a:srgbClr val="FF0000"/>
                </a:solidFill>
              </a:rPr>
              <a:t>Netto: 20,000</a:t>
            </a:r>
          </a:p>
        </p:txBody>
      </p:sp>
    </p:spTree>
    <p:extLst>
      <p:ext uri="{BB962C8B-B14F-4D97-AF65-F5344CB8AC3E}">
        <p14:creationId xmlns:p14="http://schemas.microsoft.com/office/powerpoint/2010/main" val="2488539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18369" y="1967344"/>
            <a:ext cx="10141528" cy="2090704"/>
          </a:xfrm>
          <a:prstGeom prst="rect">
            <a:avLst/>
          </a:prstGeom>
        </p:spPr>
      </p:pic>
      <p:sp>
        <p:nvSpPr>
          <p:cNvPr id="5" name="Titolo 4"/>
          <p:cNvSpPr>
            <a:spLocks noGrp="1"/>
          </p:cNvSpPr>
          <p:nvPr>
            <p:ph type="title"/>
          </p:nvPr>
        </p:nvSpPr>
        <p:spPr>
          <a:xfrm>
            <a:off x="739683" y="1162916"/>
            <a:ext cx="10972800" cy="666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rPr>
              <a:t>Spese di ricerca/pubblicità  – anni successivi al 2016</a:t>
            </a:r>
          </a:p>
        </p:txBody>
      </p:sp>
      <p:sp>
        <p:nvSpPr>
          <p:cNvPr id="7" name="Callout: freccia in su 6"/>
          <p:cNvSpPr/>
          <p:nvPr/>
        </p:nvSpPr>
        <p:spPr>
          <a:xfrm>
            <a:off x="7536873" y="4071951"/>
            <a:ext cx="3723025" cy="432056"/>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RW – Sezione I</a:t>
            </a:r>
          </a:p>
        </p:txBody>
      </p:sp>
      <p:pic>
        <p:nvPicPr>
          <p:cNvPr id="8" name="Immagine 7"/>
          <p:cNvPicPr>
            <a:picLocks noChangeAspect="1"/>
          </p:cNvPicPr>
          <p:nvPr/>
        </p:nvPicPr>
        <p:blipFill>
          <a:blip r:embed="rId3"/>
          <a:stretch>
            <a:fillRect/>
          </a:stretch>
        </p:blipFill>
        <p:spPr>
          <a:xfrm>
            <a:off x="851171" y="4682835"/>
            <a:ext cx="11117728" cy="1108365"/>
          </a:xfrm>
          <a:prstGeom prst="rect">
            <a:avLst/>
          </a:prstGeom>
          <a:ln>
            <a:noFill/>
          </a:ln>
        </p:spPr>
      </p:pic>
      <p:sp>
        <p:nvSpPr>
          <p:cNvPr id="10" name="Freccia a destra 9"/>
          <p:cNvSpPr/>
          <p:nvPr/>
        </p:nvSpPr>
        <p:spPr>
          <a:xfrm>
            <a:off x="480292" y="5458690"/>
            <a:ext cx="2124363" cy="3740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FF0000"/>
                </a:solidFill>
              </a:rPr>
              <a:t>Solo questo</a:t>
            </a:r>
          </a:p>
        </p:txBody>
      </p:sp>
      <p:sp>
        <p:nvSpPr>
          <p:cNvPr id="11" name="Rettangolo 10"/>
          <p:cNvSpPr/>
          <p:nvPr/>
        </p:nvSpPr>
        <p:spPr>
          <a:xfrm>
            <a:off x="2890979" y="5472545"/>
            <a:ext cx="7342911" cy="318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b="1" dirty="0">
              <a:solidFill>
                <a:schemeClr val="tx1"/>
              </a:solidFill>
            </a:endParaRPr>
          </a:p>
        </p:txBody>
      </p:sp>
      <p:sp>
        <p:nvSpPr>
          <p:cNvPr id="13" name="Rettangolo 12"/>
          <p:cNvSpPr/>
          <p:nvPr/>
        </p:nvSpPr>
        <p:spPr>
          <a:xfrm>
            <a:off x="7536873" y="2202874"/>
            <a:ext cx="3723025" cy="1855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it-IT" b="1" dirty="0">
              <a:solidFill>
                <a:schemeClr val="tx1"/>
              </a:solidFill>
            </a:endParaRPr>
          </a:p>
        </p:txBody>
      </p:sp>
      <p:cxnSp>
        <p:nvCxnSpPr>
          <p:cNvPr id="18" name="Connettore 2 17"/>
          <p:cNvCxnSpPr/>
          <p:nvPr/>
        </p:nvCxnSpPr>
        <p:spPr>
          <a:xfrm flipH="1">
            <a:off x="2604656" y="4058049"/>
            <a:ext cx="4932217" cy="14006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69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28819"/>
            <a:ext cx="10515600" cy="1325563"/>
          </a:xfrm>
          <a:solidFill>
            <a:schemeClr val="accent3">
              <a:lumMod val="40000"/>
              <a:lumOff val="60000"/>
            </a:schemeClr>
          </a:solidFill>
        </p:spPr>
        <p:txBody>
          <a:bodyPr>
            <a:normAutofit/>
          </a:bodyPr>
          <a:lstStyle/>
          <a:p>
            <a:r>
              <a:rPr lang="it-IT" sz="7200" dirty="0"/>
              <a:t>Società di persone</a:t>
            </a:r>
          </a:p>
        </p:txBody>
      </p:sp>
    </p:spTree>
    <p:extLst>
      <p:ext uri="{BB962C8B-B14F-4D97-AF65-F5344CB8AC3E}">
        <p14:creationId xmlns:p14="http://schemas.microsoft.com/office/powerpoint/2010/main" val="3606680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49943"/>
          </a:xfrm>
          <a:solidFill>
            <a:srgbClr val="FFFF00"/>
          </a:solidFill>
        </p:spPr>
        <p:txBody>
          <a:bodyPr>
            <a:normAutofit fontScale="90000"/>
          </a:bodyPr>
          <a:lstStyle/>
          <a:p>
            <a:r>
              <a:rPr lang="it-IT" sz="1400" b="1" dirty="0"/>
              <a:t>Prospetto non presente in Unico 2016. </a:t>
            </a:r>
            <a:r>
              <a:rPr lang="it-IT" sz="1400" dirty="0"/>
              <a:t>Le società che hanno eseguito l’assegnazione e entro il 31.12.2016 hanno cessato attività ( es. per messa in liquidazione) compilano prospetto a parte da tenere a disposizione dell’Agenzia, MA L’OPERAZIONE IN QUESTI CASI SI PERFEZIONA CON IL COMPORTAMENTO CONCLUDENTE &gt; RIS 54 DEL 2 MAGGIO 2017</a:t>
            </a:r>
          </a:p>
        </p:txBody>
      </p:sp>
      <p:pic>
        <p:nvPicPr>
          <p:cNvPr id="4" name="Segnaposto contenuto 3"/>
          <p:cNvPicPr>
            <a:picLocks noGrp="1" noChangeAspect="1"/>
          </p:cNvPicPr>
          <p:nvPr>
            <p:ph idx="1"/>
          </p:nvPr>
        </p:nvPicPr>
        <p:blipFill>
          <a:blip r:embed="rId2"/>
          <a:stretch>
            <a:fillRect/>
          </a:stretch>
        </p:blipFill>
        <p:spPr>
          <a:xfrm>
            <a:off x="838200" y="2434589"/>
            <a:ext cx="10515600" cy="3133410"/>
          </a:xfrm>
          <a:prstGeom prst="rect">
            <a:avLst/>
          </a:prstGeom>
        </p:spPr>
      </p:pic>
    </p:spTree>
    <p:extLst>
      <p:ext uri="{BB962C8B-B14F-4D97-AF65-F5344CB8AC3E}">
        <p14:creationId xmlns:p14="http://schemas.microsoft.com/office/powerpoint/2010/main" val="1373053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Trasformazione società di persone in società semplice</a:t>
            </a:r>
          </a:p>
        </p:txBody>
      </p:sp>
      <p:sp>
        <p:nvSpPr>
          <p:cNvPr id="3" name="Segnaposto contenuto 2"/>
          <p:cNvSpPr>
            <a:spLocks noGrp="1"/>
          </p:cNvSpPr>
          <p:nvPr>
            <p:ph idx="1"/>
          </p:nvPr>
        </p:nvSpPr>
        <p:spPr>
          <a:xfrm>
            <a:off x="838200" y="1825626"/>
            <a:ext cx="10515600" cy="909186"/>
          </a:xfrm>
          <a:solidFill>
            <a:schemeClr val="accent4">
              <a:lumMod val="75000"/>
            </a:schemeClr>
          </a:solidFill>
        </p:spPr>
        <p:txBody>
          <a:bodyPr>
            <a:normAutofit fontScale="55000" lnSpcReduction="20000"/>
          </a:bodyPr>
          <a:lstStyle/>
          <a:p>
            <a:r>
              <a:rPr lang="it-IT" dirty="0"/>
              <a:t>Interpello DRE Piemonte n. 901/533/2016 &gt; la dichiarazione è unica per l’intero periodo d’imposta con due quadri RF/</a:t>
            </a:r>
            <a:r>
              <a:rPr lang="it-IT" dirty="0" err="1"/>
              <a:t>Rg</a:t>
            </a:r>
            <a:r>
              <a:rPr lang="it-IT" dirty="0"/>
              <a:t> e RB, posto che non vi è mutamento di imposta ( </a:t>
            </a:r>
            <a:r>
              <a:rPr lang="it-IT" dirty="0" err="1"/>
              <a:t>Ires</a:t>
            </a:r>
            <a:r>
              <a:rPr lang="it-IT" dirty="0"/>
              <a:t>/Irpef)</a:t>
            </a:r>
          </a:p>
          <a:p>
            <a:r>
              <a:rPr lang="it-IT" dirty="0"/>
              <a:t>Es. Trasformazione di </a:t>
            </a:r>
            <a:r>
              <a:rPr lang="it-IT" dirty="0" err="1"/>
              <a:t>snc</a:t>
            </a:r>
            <a:r>
              <a:rPr lang="it-IT" dirty="0"/>
              <a:t> in società semplice con Immobile che ha valore catastale pari a € 100.000 e valore fiscale € 80.000. Sostitutiva = € 1.600</a:t>
            </a:r>
          </a:p>
        </p:txBody>
      </p:sp>
      <p:pic>
        <p:nvPicPr>
          <p:cNvPr id="4" name="Segnaposto contenuto 3"/>
          <p:cNvPicPr>
            <a:picLocks noChangeAspect="1"/>
          </p:cNvPicPr>
          <p:nvPr/>
        </p:nvPicPr>
        <p:blipFill>
          <a:blip r:embed="rId2"/>
          <a:stretch>
            <a:fillRect/>
          </a:stretch>
        </p:blipFill>
        <p:spPr>
          <a:xfrm>
            <a:off x="838200" y="2869749"/>
            <a:ext cx="10515600" cy="2281091"/>
          </a:xfrm>
          <a:prstGeom prst="rect">
            <a:avLst/>
          </a:prstGeom>
        </p:spPr>
      </p:pic>
      <p:sp>
        <p:nvSpPr>
          <p:cNvPr id="5" name="Rettangolo 4"/>
          <p:cNvSpPr/>
          <p:nvPr/>
        </p:nvSpPr>
        <p:spPr>
          <a:xfrm>
            <a:off x="6178494" y="3126296"/>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100.000</a:t>
            </a:r>
          </a:p>
        </p:txBody>
      </p:sp>
      <p:sp>
        <p:nvSpPr>
          <p:cNvPr id="6" name="Rettangolo 5"/>
          <p:cNvSpPr/>
          <p:nvPr/>
        </p:nvSpPr>
        <p:spPr>
          <a:xfrm>
            <a:off x="8310698" y="3136083"/>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80.000</a:t>
            </a:r>
          </a:p>
        </p:txBody>
      </p:sp>
      <p:sp>
        <p:nvSpPr>
          <p:cNvPr id="7" name="Rettangolo 6"/>
          <p:cNvSpPr/>
          <p:nvPr/>
        </p:nvSpPr>
        <p:spPr>
          <a:xfrm>
            <a:off x="9721448" y="3145870"/>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20.000</a:t>
            </a:r>
          </a:p>
        </p:txBody>
      </p:sp>
      <p:sp>
        <p:nvSpPr>
          <p:cNvPr id="8" name="Rettangolo 7"/>
          <p:cNvSpPr/>
          <p:nvPr/>
        </p:nvSpPr>
        <p:spPr>
          <a:xfrm>
            <a:off x="6097400" y="4102216"/>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20.000</a:t>
            </a:r>
          </a:p>
        </p:txBody>
      </p:sp>
      <p:sp>
        <p:nvSpPr>
          <p:cNvPr id="9" name="Rettangolo 8"/>
          <p:cNvSpPr/>
          <p:nvPr/>
        </p:nvSpPr>
        <p:spPr>
          <a:xfrm>
            <a:off x="8313494" y="4095225"/>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1.600</a:t>
            </a:r>
          </a:p>
        </p:txBody>
      </p:sp>
      <p:pic>
        <p:nvPicPr>
          <p:cNvPr id="10" name="Immagine 9"/>
          <p:cNvPicPr>
            <a:picLocks noChangeAspect="1"/>
          </p:cNvPicPr>
          <p:nvPr/>
        </p:nvPicPr>
        <p:blipFill>
          <a:blip r:embed="rId3"/>
          <a:stretch>
            <a:fillRect/>
          </a:stretch>
        </p:blipFill>
        <p:spPr>
          <a:xfrm>
            <a:off x="0" y="5249991"/>
            <a:ext cx="12192000" cy="1542420"/>
          </a:xfrm>
          <a:prstGeom prst="rect">
            <a:avLst/>
          </a:prstGeom>
        </p:spPr>
      </p:pic>
      <p:sp>
        <p:nvSpPr>
          <p:cNvPr id="11" name="Segnaposto contenuto 2"/>
          <p:cNvSpPr txBox="1">
            <a:spLocks/>
          </p:cNvSpPr>
          <p:nvPr/>
        </p:nvSpPr>
        <p:spPr>
          <a:xfrm>
            <a:off x="688596" y="4595394"/>
            <a:ext cx="10515600" cy="909186"/>
          </a:xfrm>
          <a:prstGeom prst="rect">
            <a:avLst/>
          </a:prstGeom>
          <a:solidFill>
            <a:schemeClr val="accent4">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Normale compilazione reddito da fabbricato</a:t>
            </a:r>
          </a:p>
        </p:txBody>
      </p:sp>
      <p:sp>
        <p:nvSpPr>
          <p:cNvPr id="12" name="Freccia circolare a destra 11"/>
          <p:cNvSpPr/>
          <p:nvPr/>
        </p:nvSpPr>
        <p:spPr>
          <a:xfrm>
            <a:off x="515806" y="2734694"/>
            <a:ext cx="1543575" cy="15100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a destra 12"/>
          <p:cNvSpPr/>
          <p:nvPr/>
        </p:nvSpPr>
        <p:spPr>
          <a:xfrm>
            <a:off x="838200" y="5092117"/>
            <a:ext cx="1217103" cy="11996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181728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740512"/>
          </a:xfrm>
          <a:solidFill>
            <a:schemeClr val="accent4">
              <a:lumMod val="40000"/>
              <a:lumOff val="60000"/>
            </a:schemeClr>
          </a:solidFill>
        </p:spPr>
        <p:txBody>
          <a:bodyPr>
            <a:normAutofit fontScale="90000"/>
          </a:bodyPr>
          <a:lstStyle/>
          <a:p>
            <a:r>
              <a:rPr lang="it-IT" sz="2000" dirty="0"/>
              <a:t>In caso di trasformazione agevolata da SRL a SS le riserve di utile della SRL vanno considerate distribuite ai soci, ma se indicate nel rigo RN 10 determinano reddito per il totale del loro ammontare ??</a:t>
            </a:r>
            <a:br>
              <a:rPr lang="it-IT" sz="2000" dirty="0"/>
            </a:br>
            <a:r>
              <a:rPr lang="it-IT" sz="1800" i="1" dirty="0"/>
              <a:t>Nel </a:t>
            </a:r>
            <a:r>
              <a:rPr lang="it-IT" sz="1800" b="1" i="1" dirty="0"/>
              <a:t>rigo RN10</a:t>
            </a:r>
            <a:r>
              <a:rPr lang="it-IT" sz="1800" i="1" dirty="0"/>
              <a:t>, le società che risultano dalla trasformazione di una società soggetta all’IRES in società non</a:t>
            </a:r>
            <a:br>
              <a:rPr lang="it-IT" sz="1800" i="1" dirty="0"/>
            </a:br>
            <a:r>
              <a:rPr lang="it-IT" sz="1800" i="1" dirty="0"/>
              <a:t>soggetta a tale imposta, devono indicare l’ammontare delle riserve costituite prima della trasformazione,</a:t>
            </a:r>
            <a:br>
              <a:rPr lang="it-IT" sz="1800" i="1" dirty="0"/>
            </a:br>
            <a:r>
              <a:rPr lang="it-IT" sz="1800" i="1" dirty="0"/>
              <a:t>escluse quelle di cui al comma 5, dell’art. 47 del TUIR, da imputare ai soci qualora si verifichino le ipotesi di</a:t>
            </a:r>
            <a:br>
              <a:rPr lang="it-IT" sz="1800" i="1" dirty="0"/>
            </a:br>
            <a:r>
              <a:rPr lang="it-IT" sz="1800" i="1" dirty="0"/>
              <a:t>cui all’art. 170, comma 4, lett. a) e b), del TUIR.</a:t>
            </a:r>
            <a:br>
              <a:rPr lang="it-IT" sz="1800" i="1" dirty="0"/>
            </a:br>
            <a:endParaRPr lang="it-IT" sz="2000" i="1" dirty="0"/>
          </a:p>
        </p:txBody>
      </p:sp>
      <p:pic>
        <p:nvPicPr>
          <p:cNvPr id="4" name="Segnaposto contenuto 3"/>
          <p:cNvPicPr>
            <a:picLocks noGrp="1" noChangeAspect="1"/>
          </p:cNvPicPr>
          <p:nvPr>
            <p:ph idx="1"/>
          </p:nvPr>
        </p:nvPicPr>
        <p:blipFill>
          <a:blip r:embed="rId2"/>
          <a:stretch>
            <a:fillRect/>
          </a:stretch>
        </p:blipFill>
        <p:spPr>
          <a:xfrm>
            <a:off x="838200" y="3558151"/>
            <a:ext cx="10515600" cy="886285"/>
          </a:xfrm>
          <a:prstGeom prst="rect">
            <a:avLst/>
          </a:prstGeom>
        </p:spPr>
      </p:pic>
      <p:sp>
        <p:nvSpPr>
          <p:cNvPr id="5" name="Freccia circolare a destra 4"/>
          <p:cNvSpPr/>
          <p:nvPr/>
        </p:nvSpPr>
        <p:spPr>
          <a:xfrm>
            <a:off x="771787" y="1610686"/>
            <a:ext cx="796954" cy="23069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Titolo 1"/>
          <p:cNvSpPr txBox="1">
            <a:spLocks/>
          </p:cNvSpPr>
          <p:nvPr/>
        </p:nvSpPr>
        <p:spPr>
          <a:xfrm>
            <a:off x="646651" y="4804304"/>
            <a:ext cx="10515600" cy="1740512"/>
          </a:xfrm>
          <a:prstGeom prst="rect">
            <a:avLst/>
          </a:prstGeom>
          <a:solidFill>
            <a:schemeClr val="accent4">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dirty="0"/>
              <a:t>Alternativa possibile è non considerare tale rigo ed imputare il dividendo al socio con le regole ordinarie ( RL 1 del modello Redditi PF o ritenuta d’imposta del 26% in caso di partecipazione non qualificata)</a:t>
            </a:r>
            <a:r>
              <a:rPr lang="it-IT" sz="1800" i="1" dirty="0"/>
              <a:t/>
            </a:r>
            <a:br>
              <a:rPr lang="it-IT" sz="1800" i="1" dirty="0"/>
            </a:br>
            <a:endParaRPr lang="it-IT" sz="2000" i="1" dirty="0"/>
          </a:p>
        </p:txBody>
      </p:sp>
    </p:spTree>
    <p:extLst>
      <p:ext uri="{BB962C8B-B14F-4D97-AF65-F5344CB8AC3E}">
        <p14:creationId xmlns:p14="http://schemas.microsoft.com/office/powerpoint/2010/main" val="1464903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764379"/>
            <a:ext cx="10515600" cy="1325563"/>
          </a:xfrm>
          <a:solidFill>
            <a:schemeClr val="bg1">
              <a:lumMod val="85000"/>
            </a:schemeClr>
          </a:solidFill>
        </p:spPr>
        <p:txBody>
          <a:bodyPr/>
          <a:lstStyle/>
          <a:p>
            <a:r>
              <a:rPr lang="it-IT" dirty="0"/>
              <a:t>REDDITI PERSONA FISICA</a:t>
            </a:r>
          </a:p>
        </p:txBody>
      </p:sp>
    </p:spTree>
    <p:extLst>
      <p:ext uri="{BB962C8B-B14F-4D97-AF65-F5344CB8AC3E}">
        <p14:creationId xmlns:p14="http://schemas.microsoft.com/office/powerpoint/2010/main" val="2089203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Estromissione immobile eseguita nel 2016</a:t>
            </a:r>
          </a:p>
        </p:txBody>
      </p:sp>
      <p:sp>
        <p:nvSpPr>
          <p:cNvPr id="3" name="Segnaposto contenuto 2"/>
          <p:cNvSpPr>
            <a:spLocks noGrp="1"/>
          </p:cNvSpPr>
          <p:nvPr>
            <p:ph idx="1"/>
          </p:nvPr>
        </p:nvSpPr>
        <p:spPr>
          <a:solidFill>
            <a:schemeClr val="accent2">
              <a:lumMod val="20000"/>
              <a:lumOff val="80000"/>
            </a:schemeClr>
          </a:solidFill>
        </p:spPr>
        <p:txBody>
          <a:bodyPr>
            <a:normAutofit fontScale="85000" lnSpcReduction="20000"/>
          </a:bodyPr>
          <a:lstStyle/>
          <a:p>
            <a:r>
              <a:rPr lang="it-IT" dirty="0"/>
              <a:t>Condizioni: immobile detenuto quale strumentale al 31.10.2015</a:t>
            </a:r>
          </a:p>
          <a:p>
            <a:r>
              <a:rPr lang="it-IT" dirty="0"/>
              <a:t>Nel caso in cui l’immobile sia posseduto in comunione, rileva solo la quota parte del valore normale di pertinenza dell’imprenditore.</a:t>
            </a:r>
          </a:p>
          <a:p>
            <a:r>
              <a:rPr lang="it-IT" dirty="0"/>
              <a:t>L’esercizio dell’opzione deve ritenersi perfezionato con l’indicazione nel presente prospetto dei valori dei beni immobili estromessi e della relativa imposta sostitutiva.</a:t>
            </a:r>
          </a:p>
          <a:p>
            <a:r>
              <a:rPr lang="it-IT" dirty="0"/>
              <a:t> La mancanza di base imponibile non preclude la possibilità di fruire della disciplina agevolativa (Circolare dell’Agenzia delle entrate n. 26 del 1° giugno 2016).</a:t>
            </a:r>
          </a:p>
          <a:p>
            <a:r>
              <a:rPr lang="it-IT" dirty="0"/>
              <a:t>In caso di contemporanea esclusione di beni che producono componenti positivi e negativi, le componenti negative di reddito devono essere scomputate dall’importo di quelle positive sulla quali è applicabile l’imposta sostitutiva (Circolare dell’Agenzia delle entrate n. 37 del16 settembre 2016).</a:t>
            </a:r>
          </a:p>
          <a:p>
            <a:r>
              <a:rPr lang="it-IT" dirty="0"/>
              <a:t>L’estromissione eseguita entro 31.5.16 ha efficacia dall’1.1.206</a:t>
            </a:r>
          </a:p>
        </p:txBody>
      </p:sp>
    </p:spTree>
    <p:extLst>
      <p:ext uri="{BB962C8B-B14F-4D97-AF65-F5344CB8AC3E}">
        <p14:creationId xmlns:p14="http://schemas.microsoft.com/office/powerpoint/2010/main" val="2489367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532497"/>
          </a:xfrm>
        </p:spPr>
        <p:txBody>
          <a:bodyPr>
            <a:normAutofit/>
          </a:bodyPr>
          <a:lstStyle/>
          <a:p>
            <a:r>
              <a:rPr lang="it-IT" sz="1800" dirty="0"/>
              <a:t>Es. Immobile che presenta valore fiscale pari a 100.000 e valore catastale pari a 80.000. Locato a terzi . </a:t>
            </a:r>
          </a:p>
        </p:txBody>
      </p:sp>
      <p:pic>
        <p:nvPicPr>
          <p:cNvPr id="4" name="Segnaposto contenuto 3"/>
          <p:cNvPicPr>
            <a:picLocks noGrp="1" noChangeAspect="1"/>
          </p:cNvPicPr>
          <p:nvPr>
            <p:ph idx="1"/>
          </p:nvPr>
        </p:nvPicPr>
        <p:blipFill>
          <a:blip r:embed="rId2"/>
          <a:stretch>
            <a:fillRect/>
          </a:stretch>
        </p:blipFill>
        <p:spPr>
          <a:xfrm>
            <a:off x="838200" y="1441162"/>
            <a:ext cx="10515600" cy="1781442"/>
          </a:xfrm>
          <a:prstGeom prst="rect">
            <a:avLst/>
          </a:prstGeom>
        </p:spPr>
      </p:pic>
      <p:sp>
        <p:nvSpPr>
          <p:cNvPr id="5" name="Rettangolo 4"/>
          <p:cNvSpPr/>
          <p:nvPr/>
        </p:nvSpPr>
        <p:spPr>
          <a:xfrm>
            <a:off x="8242188" y="1876335"/>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100.000</a:t>
            </a:r>
          </a:p>
        </p:txBody>
      </p:sp>
      <p:sp>
        <p:nvSpPr>
          <p:cNvPr id="6" name="Rettangolo 5"/>
          <p:cNvSpPr/>
          <p:nvPr/>
        </p:nvSpPr>
        <p:spPr>
          <a:xfrm>
            <a:off x="6178494" y="1851168"/>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80.000</a:t>
            </a:r>
          </a:p>
        </p:txBody>
      </p:sp>
      <p:sp>
        <p:nvSpPr>
          <p:cNvPr id="7" name="Rettangolo 6"/>
          <p:cNvSpPr/>
          <p:nvPr/>
        </p:nvSpPr>
        <p:spPr>
          <a:xfrm>
            <a:off x="9787162" y="1869344"/>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-20.000</a:t>
            </a:r>
          </a:p>
        </p:txBody>
      </p:sp>
      <p:pic>
        <p:nvPicPr>
          <p:cNvPr id="8" name="Immagine 7"/>
          <p:cNvPicPr>
            <a:picLocks noChangeAspect="1"/>
          </p:cNvPicPr>
          <p:nvPr/>
        </p:nvPicPr>
        <p:blipFill>
          <a:blip r:embed="rId3"/>
          <a:stretch>
            <a:fillRect/>
          </a:stretch>
        </p:blipFill>
        <p:spPr>
          <a:xfrm>
            <a:off x="201336" y="4221605"/>
            <a:ext cx="11610363" cy="1535498"/>
          </a:xfrm>
          <a:prstGeom prst="rect">
            <a:avLst/>
          </a:prstGeom>
        </p:spPr>
      </p:pic>
      <p:sp>
        <p:nvSpPr>
          <p:cNvPr id="9" name="Titolo 1"/>
          <p:cNvSpPr txBox="1">
            <a:spLocks/>
          </p:cNvSpPr>
          <p:nvPr/>
        </p:nvSpPr>
        <p:spPr>
          <a:xfrm>
            <a:off x="990600" y="3411730"/>
            <a:ext cx="10515600" cy="532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dirty="0"/>
              <a:t>Reddito fondiario da locazione che decorre dall’1.1.2016 </a:t>
            </a:r>
          </a:p>
        </p:txBody>
      </p:sp>
      <p:cxnSp>
        <p:nvCxnSpPr>
          <p:cNvPr id="11" name="Connettore 2 10"/>
          <p:cNvCxnSpPr/>
          <p:nvPr/>
        </p:nvCxnSpPr>
        <p:spPr>
          <a:xfrm>
            <a:off x="5016617" y="4018327"/>
            <a:ext cx="1996579" cy="914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96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Conseguenze reddituali per il socio a seguito di assegnazione agevolata</a:t>
            </a:r>
          </a:p>
        </p:txBody>
      </p:sp>
      <p:sp>
        <p:nvSpPr>
          <p:cNvPr id="3" name="Segnaposto contenuto 2"/>
          <p:cNvSpPr>
            <a:spLocks noGrp="1"/>
          </p:cNvSpPr>
          <p:nvPr>
            <p:ph idx="1"/>
          </p:nvPr>
        </p:nvSpPr>
        <p:spPr/>
        <p:txBody>
          <a:bodyPr>
            <a:normAutofit fontScale="55000" lnSpcReduction="20000"/>
          </a:bodyPr>
          <a:lstStyle/>
          <a:p>
            <a:pPr lvl="0"/>
            <a:r>
              <a:rPr lang="it-IT" b="1" dirty="0"/>
              <a:t>ESEMPIO 1 ) SRL Valore normale superiore al valore fiscalmente riconosciuto e l’immobile non è stato rivalutato nel 2008</a:t>
            </a:r>
            <a:endParaRPr lang="it-IT" dirty="0"/>
          </a:p>
          <a:p>
            <a:r>
              <a:rPr lang="it-IT" dirty="0"/>
              <a:t>Immobile valore contabile e fiscale  = 1000</a:t>
            </a:r>
          </a:p>
          <a:p>
            <a:r>
              <a:rPr lang="it-IT" dirty="0"/>
              <a:t>Valore normale/catastale = 1500</a:t>
            </a:r>
          </a:p>
          <a:p>
            <a:r>
              <a:rPr lang="it-IT" dirty="0"/>
              <a:t>Differenza su cui viene versata imposta sostitutiva = 500</a:t>
            </a:r>
          </a:p>
          <a:p>
            <a:r>
              <a:rPr lang="it-IT" dirty="0"/>
              <a:t>Riserva di utili attribuita per effetto dell’assegnazione = 1000</a:t>
            </a:r>
          </a:p>
          <a:p>
            <a:r>
              <a:rPr lang="it-IT" b="1" dirty="0"/>
              <a:t>Dividendo tassabile in capo al socio = 1000 ( 1500 -  500 )  x 5% se socio è </a:t>
            </a:r>
            <a:r>
              <a:rPr lang="it-IT" b="1" dirty="0" err="1"/>
              <a:t>soc</a:t>
            </a:r>
            <a:r>
              <a:rPr lang="it-IT" b="1" dirty="0"/>
              <a:t>. capitali, x 49,72% persona fisica qualificata, ritenuta 26% da versare a cura del socio contestualmente alla consegna del bene se socio è persona fisica non qualificata</a:t>
            </a:r>
            <a:endParaRPr lang="it-IT" dirty="0"/>
          </a:p>
          <a:p>
            <a:r>
              <a:rPr lang="it-IT" b="1" dirty="0"/>
              <a:t> </a:t>
            </a:r>
            <a:endParaRPr lang="it-IT" dirty="0"/>
          </a:p>
          <a:p>
            <a:pPr lvl="0"/>
            <a:r>
              <a:rPr lang="it-IT" b="1" dirty="0"/>
              <a:t>ESEMPIO 2 ) SRL Valore normale inferiore al valore fiscalmente riconosciuto e immobile non è stato rivalutato nel 2008</a:t>
            </a:r>
            <a:endParaRPr lang="it-IT" dirty="0"/>
          </a:p>
          <a:p>
            <a:r>
              <a:rPr lang="it-IT" dirty="0"/>
              <a:t>Immobile valore contabile e fiscale = 1000</a:t>
            </a:r>
          </a:p>
          <a:p>
            <a:r>
              <a:rPr lang="it-IT" dirty="0"/>
              <a:t>Valore normale/catastale = 800</a:t>
            </a:r>
          </a:p>
          <a:p>
            <a:r>
              <a:rPr lang="it-IT" dirty="0"/>
              <a:t>Differenza  su cui è versata sostitutiva = 0</a:t>
            </a:r>
          </a:p>
          <a:p>
            <a:r>
              <a:rPr lang="it-IT" dirty="0"/>
              <a:t>Riserva di utile attribuita per effetto dell’assegnazione = 1000</a:t>
            </a:r>
          </a:p>
          <a:p>
            <a:r>
              <a:rPr lang="it-IT" b="1" dirty="0"/>
              <a:t>Dividendo tassabile in capo al socio = 800</a:t>
            </a:r>
            <a:endParaRPr lang="it-IT" dirty="0"/>
          </a:p>
          <a:p>
            <a:endParaRPr lang="it-IT" dirty="0"/>
          </a:p>
        </p:txBody>
      </p:sp>
    </p:spTree>
    <p:extLst>
      <p:ext uri="{BB962C8B-B14F-4D97-AF65-F5344CB8AC3E}">
        <p14:creationId xmlns:p14="http://schemas.microsoft.com/office/powerpoint/2010/main" val="198936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1152128"/>
          </a:xfrm>
          <a:solidFill>
            <a:schemeClr val="accent1">
              <a:lumMod val="20000"/>
              <a:lumOff val="80000"/>
            </a:schemeClr>
          </a:solidFill>
        </p:spPr>
        <p:txBody>
          <a:bodyPr>
            <a:normAutofit/>
          </a:bodyPr>
          <a:lstStyle/>
          <a:p>
            <a:r>
              <a:rPr lang="it-IT" dirty="0">
                <a:solidFill>
                  <a:schemeClr val="tx1"/>
                </a:solidFill>
              </a:rPr>
              <a:t>Quindi ( comma 1 bis art. 83 </a:t>
            </a:r>
            <a:r>
              <a:rPr lang="it-IT" dirty="0" err="1">
                <a:solidFill>
                  <a:schemeClr val="tx1"/>
                </a:solidFill>
              </a:rPr>
              <a:t>Tuir</a:t>
            </a:r>
            <a:r>
              <a:rPr lang="it-IT" dirty="0">
                <a:solidFill>
                  <a:schemeClr val="tx1"/>
                </a:solidFill>
              </a:rPr>
              <a:t>) si applicano le norme di attuazione già promulgate per i soggetti </a:t>
            </a:r>
            <a:r>
              <a:rPr lang="it-IT" dirty="0" err="1">
                <a:solidFill>
                  <a:schemeClr val="tx1"/>
                </a:solidFill>
              </a:rPr>
              <a:t>Ias</a:t>
            </a:r>
            <a:r>
              <a:rPr lang="it-IT" dirty="0">
                <a:solidFill>
                  <a:schemeClr val="tx1"/>
                </a:solidFill>
              </a:rPr>
              <a:t> </a:t>
            </a:r>
            <a:r>
              <a:rPr lang="it-IT" dirty="0" err="1">
                <a:solidFill>
                  <a:schemeClr val="tx1"/>
                </a:solidFill>
              </a:rPr>
              <a:t>Adopter</a:t>
            </a:r>
            <a:endParaRPr lang="it-IT" dirty="0">
              <a:solidFill>
                <a:schemeClr val="tx1"/>
              </a:solidFill>
            </a:endParaRPr>
          </a:p>
        </p:txBody>
      </p:sp>
      <p:sp>
        <p:nvSpPr>
          <p:cNvPr id="4" name="Sottotitolo 2"/>
          <p:cNvSpPr txBox="1">
            <a:spLocks/>
          </p:cNvSpPr>
          <p:nvPr/>
        </p:nvSpPr>
        <p:spPr>
          <a:xfrm>
            <a:off x="1847528" y="4293096"/>
            <a:ext cx="2016224" cy="1800200"/>
          </a:xfrm>
          <a:prstGeom prst="rect">
            <a:avLst/>
          </a:prstGeom>
          <a:solidFill>
            <a:schemeClr val="accent1">
              <a:lumMod val="20000"/>
              <a:lumOff val="80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In particolare il D.M. 48/2009</a:t>
            </a:r>
          </a:p>
          <a:p>
            <a:r>
              <a:rPr lang="it-IT" dirty="0">
                <a:solidFill>
                  <a:schemeClr val="tx1"/>
                </a:solidFill>
              </a:rPr>
              <a:t>E circ. 7/2011</a:t>
            </a:r>
          </a:p>
        </p:txBody>
      </p:sp>
      <p:sp>
        <p:nvSpPr>
          <p:cNvPr id="5" name="Freccia in giù 4"/>
          <p:cNvSpPr/>
          <p:nvPr/>
        </p:nvSpPr>
        <p:spPr>
          <a:xfrm>
            <a:off x="2639616" y="3284984"/>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4151784" y="4941168"/>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ottotitolo 2"/>
          <p:cNvSpPr txBox="1">
            <a:spLocks/>
          </p:cNvSpPr>
          <p:nvPr/>
        </p:nvSpPr>
        <p:spPr>
          <a:xfrm>
            <a:off x="5087888" y="3717032"/>
            <a:ext cx="5544616" cy="2592288"/>
          </a:xfrm>
          <a:prstGeom prst="rect">
            <a:avLst/>
          </a:prstGeom>
          <a:solidFill>
            <a:schemeClr val="accent1">
              <a:lumMod val="20000"/>
              <a:lumOff val="80000"/>
            </a:schemeClr>
          </a:solidFill>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buAutoNum type="arabicParenR"/>
            </a:pPr>
            <a:r>
              <a:rPr lang="it-IT" dirty="0">
                <a:solidFill>
                  <a:schemeClr val="tx1"/>
                </a:solidFill>
              </a:rPr>
              <a:t>Non si applica art. 109 commi 1 e 2 </a:t>
            </a:r>
            <a:r>
              <a:rPr lang="it-IT" dirty="0" err="1">
                <a:solidFill>
                  <a:schemeClr val="tx1"/>
                </a:solidFill>
              </a:rPr>
              <a:t>Tuir</a:t>
            </a:r>
            <a:r>
              <a:rPr lang="it-IT" dirty="0">
                <a:solidFill>
                  <a:schemeClr val="tx1"/>
                </a:solidFill>
              </a:rPr>
              <a:t> ( competenza) </a:t>
            </a:r>
          </a:p>
          <a:p>
            <a:pPr marL="514350" indent="-514350">
              <a:buAutoNum type="arabicParenR"/>
            </a:pPr>
            <a:r>
              <a:rPr lang="it-IT" dirty="0">
                <a:solidFill>
                  <a:schemeClr val="tx1"/>
                </a:solidFill>
              </a:rPr>
              <a:t>Nessuna deroga per le operazioni contabilizzate in base a valutazione</a:t>
            </a:r>
          </a:p>
          <a:p>
            <a:pPr marL="514350" indent="-514350">
              <a:buAutoNum type="arabicParenR"/>
            </a:pPr>
            <a:r>
              <a:rPr lang="it-IT" dirty="0">
                <a:solidFill>
                  <a:schemeClr val="tx1"/>
                </a:solidFill>
              </a:rPr>
              <a:t>Restano fermi i criteri di deducibilità limitata fissati dal </a:t>
            </a:r>
            <a:r>
              <a:rPr lang="it-IT" dirty="0" err="1">
                <a:solidFill>
                  <a:schemeClr val="tx1"/>
                </a:solidFill>
              </a:rPr>
              <a:t>Tuir</a:t>
            </a:r>
            <a:r>
              <a:rPr lang="it-IT" dirty="0">
                <a:solidFill>
                  <a:schemeClr val="tx1"/>
                </a:solidFill>
              </a:rPr>
              <a:t>, o ripartizione in periodi d’imposta</a:t>
            </a:r>
          </a:p>
          <a:p>
            <a:pPr marL="514350" indent="-514350">
              <a:buAutoNum type="arabicParenR"/>
            </a:pPr>
            <a:r>
              <a:rPr lang="it-IT" dirty="0">
                <a:solidFill>
                  <a:schemeClr val="tx1"/>
                </a:solidFill>
              </a:rPr>
              <a:t>Restano ferme le regole fiscali che condizionano la rilevanza nell’imponibile in base al momento del pagamento </a:t>
            </a:r>
          </a:p>
        </p:txBody>
      </p:sp>
    </p:spTree>
    <p:extLst>
      <p:ext uri="{BB962C8B-B14F-4D97-AF65-F5344CB8AC3E}">
        <p14:creationId xmlns:p14="http://schemas.microsoft.com/office/powerpoint/2010/main" val="1235454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3"/>
          <p:cNvPicPr>
            <a:picLocks noChangeAspect="1"/>
          </p:cNvPicPr>
          <p:nvPr/>
        </p:nvPicPr>
        <p:blipFill>
          <a:blip r:embed="rId2"/>
          <a:stretch>
            <a:fillRect/>
          </a:stretch>
        </p:blipFill>
        <p:spPr>
          <a:xfrm>
            <a:off x="822820" y="1525195"/>
            <a:ext cx="10515600" cy="1230277"/>
          </a:xfrm>
          <a:prstGeom prst="rect">
            <a:avLst/>
          </a:prstGeom>
        </p:spPr>
      </p:pic>
      <p:sp>
        <p:nvSpPr>
          <p:cNvPr id="7" name="Rettangolo 6"/>
          <p:cNvSpPr/>
          <p:nvPr/>
        </p:nvSpPr>
        <p:spPr>
          <a:xfrm>
            <a:off x="6832836" y="1834390"/>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 / 5</a:t>
            </a:r>
          </a:p>
        </p:txBody>
      </p:sp>
      <p:sp>
        <p:nvSpPr>
          <p:cNvPr id="10" name="Rettangolo 9"/>
          <p:cNvSpPr/>
          <p:nvPr/>
        </p:nvSpPr>
        <p:spPr>
          <a:xfrm>
            <a:off x="570451" y="444615"/>
            <a:ext cx="5494789" cy="687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Codice 1 o 5 a seconda che la riserva sia stata prelevata da utili ante o post 2008</a:t>
            </a:r>
          </a:p>
        </p:txBody>
      </p:sp>
      <p:cxnSp>
        <p:nvCxnSpPr>
          <p:cNvPr id="12" name="Connettore 2 11"/>
          <p:cNvCxnSpPr>
            <a:cxnSpLocks/>
          </p:cNvCxnSpPr>
          <p:nvPr/>
        </p:nvCxnSpPr>
        <p:spPr>
          <a:xfrm>
            <a:off x="3137483" y="1247704"/>
            <a:ext cx="3624044" cy="555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8168085" y="1835788"/>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497/400</a:t>
            </a:r>
          </a:p>
        </p:txBody>
      </p:sp>
      <p:pic>
        <p:nvPicPr>
          <p:cNvPr id="15" name="Segnaposto contenuto 3"/>
          <p:cNvPicPr>
            <a:picLocks noChangeAspect="1"/>
          </p:cNvPicPr>
          <p:nvPr/>
        </p:nvPicPr>
        <p:blipFill>
          <a:blip r:embed="rId2"/>
          <a:stretch>
            <a:fillRect/>
          </a:stretch>
        </p:blipFill>
        <p:spPr>
          <a:xfrm>
            <a:off x="807440" y="3162448"/>
            <a:ext cx="10515600" cy="1230277"/>
          </a:xfrm>
          <a:prstGeom prst="rect">
            <a:avLst/>
          </a:prstGeom>
        </p:spPr>
      </p:pic>
      <p:sp>
        <p:nvSpPr>
          <p:cNvPr id="16" name="Rettangolo 15"/>
          <p:cNvSpPr/>
          <p:nvPr/>
        </p:nvSpPr>
        <p:spPr>
          <a:xfrm>
            <a:off x="6683232" y="3463254"/>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 / 5</a:t>
            </a:r>
          </a:p>
        </p:txBody>
      </p:sp>
      <p:sp>
        <p:nvSpPr>
          <p:cNvPr id="17" name="Rettangolo 16"/>
          <p:cNvSpPr/>
          <p:nvPr/>
        </p:nvSpPr>
        <p:spPr>
          <a:xfrm>
            <a:off x="8060426" y="3464652"/>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397/320</a:t>
            </a:r>
          </a:p>
        </p:txBody>
      </p:sp>
    </p:spTree>
    <p:extLst>
      <p:ext uri="{BB962C8B-B14F-4D97-AF65-F5344CB8AC3E}">
        <p14:creationId xmlns:p14="http://schemas.microsoft.com/office/powerpoint/2010/main" val="1974631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8564" y="265270"/>
            <a:ext cx="5142453" cy="2184315"/>
          </a:xfrm>
          <a:solidFill>
            <a:schemeClr val="accent5">
              <a:lumMod val="20000"/>
              <a:lumOff val="80000"/>
            </a:schemeClr>
          </a:solidFill>
        </p:spPr>
        <p:txBody>
          <a:bodyPr>
            <a:normAutofit fontScale="25000" lnSpcReduction="20000"/>
          </a:bodyPr>
          <a:lstStyle/>
          <a:p>
            <a:r>
              <a:rPr lang="it-IT" sz="4800" dirty="0"/>
              <a:t>Valore normale del bene assegnato: 100.000; </a:t>
            </a:r>
          </a:p>
          <a:p>
            <a:r>
              <a:rPr lang="it-IT" sz="4800" dirty="0"/>
              <a:t>- Valore catastale del bene assegnato: 95.000 </a:t>
            </a:r>
          </a:p>
          <a:p>
            <a:r>
              <a:rPr lang="it-IT" sz="4800" dirty="0"/>
              <a:t>- Valore fiscale del bene: </a:t>
            </a:r>
            <a:r>
              <a:rPr lang="it-IT" sz="4800" dirty="0" smtClean="0"/>
              <a:t>90.000, altri elementi attivo  90.000; </a:t>
            </a:r>
            <a:endParaRPr lang="it-IT" sz="4800" dirty="0"/>
          </a:p>
          <a:p>
            <a:r>
              <a:rPr lang="it-IT" sz="4800" dirty="0"/>
              <a:t>- Differenza su cui si applica l’imposta sostitutiva: 5.000  </a:t>
            </a:r>
          </a:p>
          <a:p>
            <a:r>
              <a:rPr lang="it-IT" sz="4800" dirty="0"/>
              <a:t>- Costo della partecipazione del socio ante assegnazione: 80.000; </a:t>
            </a:r>
          </a:p>
          <a:p>
            <a:r>
              <a:rPr lang="it-IT" sz="4800" dirty="0"/>
              <a:t>- Costo della partecipazione del socio post assegnazione: 0 (80.000 + 5.000 – 95.000); </a:t>
            </a:r>
          </a:p>
          <a:p>
            <a:r>
              <a:rPr lang="it-IT" sz="4800" dirty="0"/>
              <a:t>- Differenza da assoggettare a tassazione: 10.000; </a:t>
            </a:r>
          </a:p>
          <a:p>
            <a:r>
              <a:rPr lang="it-IT" sz="4800" dirty="0"/>
              <a:t>- Costo fiscale del bene in capo al socio: 95.000. </a:t>
            </a:r>
          </a:p>
          <a:p>
            <a:endParaRPr lang="it-IT" dirty="0"/>
          </a:p>
        </p:txBody>
      </p:sp>
      <p:pic>
        <p:nvPicPr>
          <p:cNvPr id="4" name="Immagine 3"/>
          <p:cNvPicPr>
            <a:picLocks noChangeAspect="1"/>
          </p:cNvPicPr>
          <p:nvPr/>
        </p:nvPicPr>
        <p:blipFill>
          <a:blip r:embed="rId2"/>
          <a:stretch>
            <a:fillRect/>
          </a:stretch>
        </p:blipFill>
        <p:spPr>
          <a:xfrm>
            <a:off x="0" y="2772561"/>
            <a:ext cx="12192000" cy="1933664"/>
          </a:xfrm>
          <a:prstGeom prst="rect">
            <a:avLst/>
          </a:prstGeom>
        </p:spPr>
      </p:pic>
      <p:sp>
        <p:nvSpPr>
          <p:cNvPr id="5" name="Rettangolo 4"/>
          <p:cNvSpPr/>
          <p:nvPr/>
        </p:nvSpPr>
        <p:spPr>
          <a:xfrm>
            <a:off x="2311165" y="3101129"/>
            <a:ext cx="680908"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F</a:t>
            </a:r>
          </a:p>
        </p:txBody>
      </p:sp>
      <p:sp>
        <p:nvSpPr>
          <p:cNvPr id="6" name="Rettangolo 5"/>
          <p:cNvSpPr/>
          <p:nvPr/>
        </p:nvSpPr>
        <p:spPr>
          <a:xfrm>
            <a:off x="3101128" y="3085749"/>
            <a:ext cx="506137" cy="251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2016</a:t>
            </a:r>
          </a:p>
        </p:txBody>
      </p:sp>
      <p:sp>
        <p:nvSpPr>
          <p:cNvPr id="7" name="Rettangolo 6"/>
          <p:cNvSpPr/>
          <p:nvPr/>
        </p:nvSpPr>
        <p:spPr>
          <a:xfrm>
            <a:off x="4177718" y="3075962"/>
            <a:ext cx="806742"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chemeClr val="tx1"/>
                </a:solidFill>
              </a:rPr>
              <a:t>10.000</a:t>
            </a:r>
          </a:p>
        </p:txBody>
      </p:sp>
      <p:sp>
        <p:nvSpPr>
          <p:cNvPr id="8" name="Rettangolo 7"/>
          <p:cNvSpPr/>
          <p:nvPr/>
        </p:nvSpPr>
        <p:spPr>
          <a:xfrm>
            <a:off x="604007" y="5167618"/>
            <a:ext cx="5142452" cy="82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istruzioni avvertono che in caso di opzione per tassazione ordinaria va compilato il quadro RH ( reddito partecipativo di impresa ( circ. 6/2006)</a:t>
            </a:r>
          </a:p>
        </p:txBody>
      </p:sp>
      <p:sp>
        <p:nvSpPr>
          <p:cNvPr id="9" name="Freccia a destra 8"/>
          <p:cNvSpPr/>
          <p:nvPr/>
        </p:nvSpPr>
        <p:spPr>
          <a:xfrm>
            <a:off x="6174297" y="1115736"/>
            <a:ext cx="922789" cy="604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2"/>
          <p:cNvSpPr txBox="1">
            <a:spLocks/>
          </p:cNvSpPr>
          <p:nvPr/>
        </p:nvSpPr>
        <p:spPr>
          <a:xfrm>
            <a:off x="7340366" y="543505"/>
            <a:ext cx="4741186" cy="1654411"/>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400" dirty="0" smtClean="0"/>
              <a:t>Se i soci sono due e uno solo è assegnatario: valore globale delle  partecipazioni è  uguale a valore fiscale e contabile dei beni cioè 90.000. per ciascun socio</a:t>
            </a:r>
          </a:p>
          <a:p>
            <a:r>
              <a:rPr lang="it-IT" sz="1400" dirty="0" smtClean="0"/>
              <a:t>Socio assegnatario &gt; partecipazione € 90.000 più 50% di 5000, cioè 2.500 = 92.500.  valore immobile assegnato = 95.000 &gt; 2.500 reddito da partecipazione </a:t>
            </a:r>
            <a:endParaRPr lang="it-IT" sz="1400" dirty="0"/>
          </a:p>
        </p:txBody>
      </p:sp>
    </p:spTree>
    <p:extLst>
      <p:ext uri="{BB962C8B-B14F-4D97-AF65-F5344CB8AC3E}">
        <p14:creationId xmlns:p14="http://schemas.microsoft.com/office/powerpoint/2010/main" val="1597322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Forfettari e Stabilità 2016</a:t>
            </a:r>
          </a:p>
        </p:txBody>
      </p:sp>
      <p:sp>
        <p:nvSpPr>
          <p:cNvPr id="3" name="Segnaposto contenuto 2"/>
          <p:cNvSpPr>
            <a:spLocks noGrp="1"/>
          </p:cNvSpPr>
          <p:nvPr>
            <p:ph idx="1"/>
          </p:nvPr>
        </p:nvSpPr>
        <p:spPr>
          <a:solidFill>
            <a:schemeClr val="accent1">
              <a:lumMod val="20000"/>
              <a:lumOff val="80000"/>
            </a:schemeClr>
          </a:solidFill>
        </p:spPr>
        <p:txBody>
          <a:bodyPr>
            <a:normAutofit/>
          </a:bodyPr>
          <a:lstStyle/>
          <a:p>
            <a:r>
              <a:rPr lang="it-IT" dirty="0"/>
              <a:t>Incremento tetti soglia ( professionisti passano a € 30.000)</a:t>
            </a:r>
          </a:p>
          <a:p>
            <a:r>
              <a:rPr lang="it-IT" dirty="0"/>
              <a:t>Viene rimossa la regola di necessario superamento del reddito </a:t>
            </a:r>
            <a:r>
              <a:rPr lang="it-IT" dirty="0" err="1"/>
              <a:t>lav</a:t>
            </a:r>
            <a:r>
              <a:rPr lang="it-IT" dirty="0"/>
              <a:t> autonomo rispetto a quello lavoro </a:t>
            </a:r>
            <a:r>
              <a:rPr lang="it-IT" dirty="0" err="1"/>
              <a:t>dip</a:t>
            </a:r>
            <a:r>
              <a:rPr lang="it-IT" dirty="0"/>
              <a:t>.</a:t>
            </a:r>
          </a:p>
          <a:p>
            <a:r>
              <a:rPr lang="it-IT" dirty="0"/>
              <a:t>Nuova regola di inapplicabilità per redditi da </a:t>
            </a:r>
            <a:r>
              <a:rPr lang="it-IT" dirty="0" err="1"/>
              <a:t>lav</a:t>
            </a:r>
            <a:r>
              <a:rPr lang="it-IT" dirty="0"/>
              <a:t> dipendente e assimilati </a:t>
            </a:r>
            <a:r>
              <a:rPr lang="it-IT" dirty="0" err="1"/>
              <a:t>sup</a:t>
            </a:r>
            <a:r>
              <a:rPr lang="it-IT" dirty="0"/>
              <a:t>. a € 30.000 ( eccezione per i rapporti di lavoro cessati)</a:t>
            </a:r>
          </a:p>
          <a:p>
            <a:r>
              <a:rPr lang="it-IT" dirty="0"/>
              <a:t>Per le nuove iniziative produttive sostitutiva al 5% per 5 anni ( non previsto tetto del 35° anno di età)</a:t>
            </a:r>
          </a:p>
          <a:p>
            <a:r>
              <a:rPr lang="it-IT" dirty="0"/>
              <a:t>Decontribuzione facoltativa con sconto del 35% della contributi  </a:t>
            </a:r>
          </a:p>
        </p:txBody>
      </p:sp>
    </p:spTree>
    <p:extLst>
      <p:ext uri="{BB962C8B-B14F-4D97-AF65-F5344CB8AC3E}">
        <p14:creationId xmlns:p14="http://schemas.microsoft.com/office/powerpoint/2010/main" val="263717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nvPr>
        </p:nvGraphicFramePr>
        <p:xfrm>
          <a:off x="2993572" y="1918607"/>
          <a:ext cx="7326698" cy="3716379"/>
        </p:xfrm>
        <a:graphic>
          <a:graphicData uri="http://schemas.openxmlformats.org/drawingml/2006/table">
            <a:tbl>
              <a:tblPr firstRow="1" firstCol="1" bandRow="1"/>
              <a:tblGrid>
                <a:gridCol w="3667246">
                  <a:extLst>
                    <a:ext uri="{9D8B030D-6E8A-4147-A177-3AD203B41FA5}">
                      <a16:colId xmlns:a16="http://schemas.microsoft.com/office/drawing/2014/main" xmlns="" val="20000"/>
                    </a:ext>
                  </a:extLst>
                </a:gridCol>
                <a:gridCol w="2426246">
                  <a:extLst>
                    <a:ext uri="{9D8B030D-6E8A-4147-A177-3AD203B41FA5}">
                      <a16:colId xmlns:a16="http://schemas.microsoft.com/office/drawing/2014/main" xmlns="" val="20001"/>
                    </a:ext>
                  </a:extLst>
                </a:gridCol>
                <a:gridCol w="1233206">
                  <a:extLst>
                    <a:ext uri="{9D8B030D-6E8A-4147-A177-3AD203B41FA5}">
                      <a16:colId xmlns:a16="http://schemas.microsoft.com/office/drawing/2014/main" xmlns="" val="20002"/>
                    </a:ext>
                  </a:extLst>
                </a:gridCol>
              </a:tblGrid>
              <a:tr h="167529">
                <a:tc gridSpan="3">
                  <a:txBody>
                    <a:bodyPr/>
                    <a:lstStyle/>
                    <a:p>
                      <a:pPr algn="just">
                        <a:lnSpc>
                          <a:spcPts val="1500"/>
                        </a:lnSpc>
                        <a:spcAft>
                          <a:spcPts val="0"/>
                        </a:spcAft>
                      </a:pPr>
                      <a:r>
                        <a:rPr lang="it-IT" sz="1400" b="1" dirty="0">
                          <a:solidFill>
                            <a:srgbClr val="FFFFFF"/>
                          </a:solidFill>
                          <a:effectLst/>
                          <a:latin typeface="Calibri" panose="020F0502020204030204" pitchFamily="34" charset="0"/>
                          <a:ea typeface="Times New Roman"/>
                        </a:rPr>
                        <a:t>LIMITI RICAVI</a:t>
                      </a:r>
                      <a:r>
                        <a:rPr lang="it-IT" sz="1400" b="1" baseline="0" dirty="0">
                          <a:solidFill>
                            <a:srgbClr val="FFFFFF"/>
                          </a:solidFill>
                          <a:effectLst/>
                          <a:latin typeface="Calibri" panose="020F0502020204030204" pitchFamily="34" charset="0"/>
                          <a:ea typeface="Times New Roman"/>
                        </a:rPr>
                        <a:t> </a:t>
                      </a:r>
                      <a:endParaRPr lang="it-IT" sz="1400" b="1" dirty="0">
                        <a:solidFill>
                          <a:srgbClr val="FFFFFF"/>
                        </a:solidFill>
                        <a:effectLst/>
                        <a:latin typeface="Calibri" panose="020F0502020204030204" pitchFamily="34" charset="0"/>
                        <a:ea typeface="Times New Roman"/>
                      </a:endParaRPr>
                    </a:p>
                  </a:txBody>
                  <a:tcPr marL="54312" marR="54312"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595959"/>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371366">
                <a:tc>
                  <a:txBody>
                    <a:bodyPr/>
                    <a:lstStyle/>
                    <a:p>
                      <a:pPr algn="ctr">
                        <a:lnSpc>
                          <a:spcPts val="1500"/>
                        </a:lnSpc>
                        <a:spcAft>
                          <a:spcPts val="0"/>
                        </a:spcAft>
                      </a:pPr>
                      <a:r>
                        <a:rPr lang="it-IT" sz="1400" b="1" dirty="0">
                          <a:effectLst/>
                          <a:latin typeface="Calibri" panose="020F0502020204030204" pitchFamily="34" charset="0"/>
                          <a:ea typeface="Times New Roman"/>
                        </a:rPr>
                        <a:t>Attività</a:t>
                      </a:r>
                      <a:endParaRPr lang="it-IT" sz="1400" dirty="0">
                        <a:effectLst/>
                        <a:latin typeface="Calibri" panose="020F0502020204030204" pitchFamily="34" charset="0"/>
                        <a:ea typeface="Times New Roman"/>
                      </a:endParaRP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algn="ctr">
                        <a:lnSpc>
                          <a:spcPts val="1500"/>
                        </a:lnSpc>
                        <a:spcAft>
                          <a:spcPts val="0"/>
                        </a:spcAft>
                      </a:pPr>
                      <a:r>
                        <a:rPr lang="it-IT" sz="1400" b="1">
                          <a:effectLst/>
                          <a:latin typeface="Calibri" panose="020F0502020204030204" pitchFamily="34" charset="0"/>
                          <a:ea typeface="Times New Roman"/>
                        </a:rPr>
                        <a:t>Codice attività ATECO</a:t>
                      </a:r>
                      <a:endParaRPr lang="it-IT" sz="140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tc>
                  <a:txBody>
                    <a:bodyPr/>
                    <a:lstStyle/>
                    <a:p>
                      <a:pPr algn="ctr">
                        <a:lnSpc>
                          <a:spcPts val="1500"/>
                        </a:lnSpc>
                        <a:spcAft>
                          <a:spcPts val="0"/>
                        </a:spcAft>
                      </a:pPr>
                      <a:r>
                        <a:rPr lang="it-IT" sz="1400" b="1" dirty="0">
                          <a:effectLst/>
                          <a:latin typeface="Calibri" panose="020F0502020204030204" pitchFamily="34" charset="0"/>
                          <a:ea typeface="Times New Roman"/>
                        </a:rPr>
                        <a:t>Limite ricavi</a:t>
                      </a:r>
                    </a:p>
                    <a:p>
                      <a:pPr algn="ctr">
                        <a:lnSpc>
                          <a:spcPts val="1500"/>
                        </a:lnSpc>
                        <a:spcAft>
                          <a:spcPts val="0"/>
                        </a:spcAft>
                      </a:pPr>
                      <a:r>
                        <a:rPr lang="it-IT" sz="1400" b="1" dirty="0">
                          <a:effectLst/>
                          <a:latin typeface="Calibri" panose="020F0502020204030204" pitchFamily="34" charset="0"/>
                          <a:ea typeface="Times New Roman"/>
                        </a:rPr>
                        <a:t>compensi</a:t>
                      </a:r>
                      <a:endParaRPr lang="it-IT" sz="1400" dirty="0">
                        <a:effectLst/>
                        <a:latin typeface="Calibri" panose="020F0502020204030204" pitchFamily="34" charset="0"/>
                        <a:ea typeface="Times New Roman"/>
                      </a:endParaRP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xmlns="" val="10001"/>
                  </a:ext>
                </a:extLst>
              </a:tr>
              <a:tr h="167529">
                <a:tc>
                  <a:txBody>
                    <a:bodyPr/>
                    <a:lstStyle/>
                    <a:p>
                      <a:pPr algn="just">
                        <a:lnSpc>
                          <a:spcPts val="1500"/>
                        </a:lnSpc>
                        <a:spcAft>
                          <a:spcPts val="0"/>
                        </a:spcAft>
                      </a:pPr>
                      <a:r>
                        <a:rPr lang="it-IT" sz="1400" dirty="0">
                          <a:effectLst/>
                          <a:latin typeface="Calibri" panose="020F0502020204030204" pitchFamily="34" charset="0"/>
                          <a:ea typeface="Times New Roman"/>
                        </a:rPr>
                        <a:t>Industrie alimentari e delle bevande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(10 – 11)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(35.000) 45000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2"/>
                  </a:ext>
                </a:extLst>
              </a:tr>
              <a:tr h="371366">
                <a:tc>
                  <a:txBody>
                    <a:bodyPr/>
                    <a:lstStyle/>
                    <a:p>
                      <a:pPr algn="just">
                        <a:lnSpc>
                          <a:spcPts val="1500"/>
                        </a:lnSpc>
                        <a:spcAft>
                          <a:spcPts val="0"/>
                        </a:spcAft>
                      </a:pPr>
                      <a:r>
                        <a:rPr lang="it-IT" sz="1400" dirty="0">
                          <a:effectLst/>
                          <a:latin typeface="Calibri" panose="020F0502020204030204" pitchFamily="34" charset="0"/>
                          <a:ea typeface="Times New Roman"/>
                        </a:rPr>
                        <a:t>Commercio all’ingrosso e al dettaglio</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45 – (da 46.2 a 46.9) – (da 47.1 a 47.7) – 47.9</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(40.000) 50000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335057">
                <a:tc>
                  <a:txBody>
                    <a:bodyPr/>
                    <a:lstStyle/>
                    <a:p>
                      <a:pPr algn="just">
                        <a:lnSpc>
                          <a:spcPts val="1500"/>
                        </a:lnSpc>
                        <a:spcAft>
                          <a:spcPts val="0"/>
                        </a:spcAft>
                      </a:pPr>
                      <a:r>
                        <a:rPr lang="it-IT" sz="1400" dirty="0">
                          <a:effectLst/>
                          <a:latin typeface="Calibri" panose="020F0502020204030204" pitchFamily="34" charset="0"/>
                          <a:ea typeface="Times New Roman"/>
                        </a:rPr>
                        <a:t>Commercio ambulante e di prodotti alimentari e bevande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47.81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(30.000)40.000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167529">
                <a:tc>
                  <a:txBody>
                    <a:bodyPr/>
                    <a:lstStyle/>
                    <a:p>
                      <a:pPr algn="just">
                        <a:lnSpc>
                          <a:spcPts val="1500"/>
                        </a:lnSpc>
                        <a:spcAft>
                          <a:spcPts val="0"/>
                        </a:spcAft>
                      </a:pPr>
                      <a:r>
                        <a:rPr lang="it-IT" sz="1400" dirty="0">
                          <a:effectLst/>
                          <a:latin typeface="Calibri" panose="020F0502020204030204" pitchFamily="34" charset="0"/>
                          <a:ea typeface="Times New Roman"/>
                        </a:rPr>
                        <a:t>Commercio ambulante di altri prodotti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47.82 – 47.89</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(20.000) 30000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247577">
                <a:tc>
                  <a:txBody>
                    <a:bodyPr/>
                    <a:lstStyle/>
                    <a:p>
                      <a:pPr algn="just">
                        <a:lnSpc>
                          <a:spcPts val="1500"/>
                        </a:lnSpc>
                        <a:spcAft>
                          <a:spcPts val="0"/>
                        </a:spcAft>
                      </a:pPr>
                      <a:r>
                        <a:rPr lang="it-IT" sz="1400" dirty="0">
                          <a:effectLst/>
                          <a:latin typeface="Calibri" panose="020F0502020204030204" pitchFamily="34" charset="0"/>
                          <a:ea typeface="Times New Roman"/>
                        </a:rPr>
                        <a:t>Costruzioni e attività immobiliari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effectLst/>
                          <a:latin typeface="Calibri" panose="020F0502020204030204" pitchFamily="34" charset="0"/>
                          <a:ea typeface="Times New Roman"/>
                        </a:rPr>
                        <a:t>(41 – 42 – 43) – (68)</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(15.000) 25000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167529">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Intermediari del commercio</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46.1</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solidFill>
                            <a:schemeClr val="tx1"/>
                          </a:solidFill>
                          <a:effectLst/>
                          <a:latin typeface="Calibri" panose="020F0502020204030204" pitchFamily="34" charset="0"/>
                          <a:ea typeface="Times New Roman"/>
                        </a:rPr>
                        <a:t>(15.000) 25000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247577">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Attività dei servizi di alloggio e di ristorazione</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(55 – 56)</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solidFill>
                            <a:schemeClr val="tx1"/>
                          </a:solidFill>
                          <a:effectLst/>
                          <a:latin typeface="Calibri" panose="020F0502020204030204" pitchFamily="34" charset="0"/>
                          <a:ea typeface="Times New Roman"/>
                        </a:rPr>
                        <a:t>(40.000)50000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812684">
                <a:tc>
                  <a:txBody>
                    <a:bodyPr/>
                    <a:lstStyle/>
                    <a:p>
                      <a:pPr algn="just">
                        <a:lnSpc>
                          <a:spcPts val="1500"/>
                        </a:lnSpc>
                        <a:spcAft>
                          <a:spcPts val="0"/>
                        </a:spcAft>
                      </a:pPr>
                      <a:r>
                        <a:rPr lang="it-IT" sz="1400" dirty="0">
                          <a:solidFill>
                            <a:schemeClr val="tx1"/>
                          </a:solidFill>
                          <a:effectLst/>
                          <a:latin typeface="Calibri" panose="020F0502020204030204" pitchFamily="34" charset="0"/>
                          <a:ea typeface="Times New Roman"/>
                        </a:rPr>
                        <a:t>Attività professionali, scientifiche, tecniche, sanitarie, di istruzione, servizi finanziari ed assicurativi</a:t>
                      </a: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dirty="0">
                          <a:solidFill>
                            <a:schemeClr val="tx1"/>
                          </a:solidFill>
                          <a:effectLst/>
                          <a:latin typeface="Calibri" panose="020F0502020204030204" pitchFamily="34" charset="0"/>
                          <a:ea typeface="Times New Roman"/>
                        </a:rPr>
                        <a:t>(64 – 65 – 66) – (69 – 70 – 71 – 72 – 73 – 74 – 75) – (85) – (86 – 87 – 88)</a:t>
                      </a: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solidFill>
                            <a:schemeClr val="tx1"/>
                          </a:solidFill>
                          <a:effectLst/>
                          <a:latin typeface="Calibri" panose="020F0502020204030204" pitchFamily="34" charset="0"/>
                          <a:ea typeface="Times New Roman"/>
                        </a:rPr>
                        <a:t>(15.000) 30000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03541">
                <a:tc gridSpan="2">
                  <a:txBody>
                    <a:bodyPr/>
                    <a:lstStyle/>
                    <a:p>
                      <a:pPr algn="just">
                        <a:lnSpc>
                          <a:spcPts val="1500"/>
                        </a:lnSpc>
                        <a:spcAft>
                          <a:spcPts val="0"/>
                        </a:spcAft>
                      </a:pPr>
                      <a:r>
                        <a:rPr lang="it-IT" sz="1400" dirty="0">
                          <a:effectLst/>
                          <a:latin typeface="Calibri" panose="020F0502020204030204" pitchFamily="34" charset="0"/>
                          <a:ea typeface="Times New Roman"/>
                        </a:rPr>
                        <a:t>Altre attività economiche</a:t>
                      </a:r>
                    </a:p>
                    <a:p>
                      <a:pPr algn="just">
                        <a:lnSpc>
                          <a:spcPts val="1500"/>
                        </a:lnSpc>
                        <a:spcAft>
                          <a:spcPts val="0"/>
                        </a:spcAft>
                      </a:pPr>
                      <a:endParaRPr lang="it-IT" sz="1400" dirty="0">
                        <a:effectLst/>
                        <a:latin typeface="Calibri" panose="020F0502020204030204" pitchFamily="34" charset="0"/>
                        <a:ea typeface="Times New Roman"/>
                      </a:endParaRPr>
                    </a:p>
                  </a:txBody>
                  <a:tcPr marL="54312" marR="54312" marT="0" marB="0">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pPr algn="just">
                        <a:lnSpc>
                          <a:spcPts val="1500"/>
                        </a:lnSpc>
                        <a:spcAft>
                          <a:spcPts val="0"/>
                        </a:spcAft>
                      </a:pPr>
                      <a:endParaRPr lang="it-IT" sz="1600" dirty="0">
                        <a:effectLst/>
                        <a:latin typeface="Times New Roman"/>
                        <a:ea typeface="Times New Roman"/>
                      </a:endParaRPr>
                    </a:p>
                  </a:txBody>
                  <a:tcPr marL="54312" marR="54312"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ts val="1500"/>
                        </a:lnSpc>
                        <a:spcAft>
                          <a:spcPts val="0"/>
                        </a:spcAft>
                      </a:pPr>
                      <a:r>
                        <a:rPr lang="it-IT" sz="1400" b="1" dirty="0">
                          <a:effectLst/>
                          <a:latin typeface="Calibri" panose="020F0502020204030204" pitchFamily="34" charset="0"/>
                          <a:ea typeface="Times New Roman"/>
                        </a:rPr>
                        <a:t>(20.000) 30000</a:t>
                      </a:r>
                    </a:p>
                  </a:txBody>
                  <a:tcPr marL="54312" marR="54312" marT="0" marB="0">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6" name="Rettangolo arrotondato 5"/>
          <p:cNvSpPr/>
          <p:nvPr/>
        </p:nvSpPr>
        <p:spPr>
          <a:xfrm>
            <a:off x="1775520" y="5659780"/>
            <a:ext cx="7118220"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200" dirty="0">
              <a:solidFill>
                <a:srgbClr val="000000"/>
              </a:solidFill>
              <a:latin typeface="Calibri" panose="020F0502020204030204" pitchFamily="34" charset="0"/>
            </a:endParaRPr>
          </a:p>
          <a:p>
            <a:pPr algn="ctr"/>
            <a:r>
              <a:rPr lang="it-IT" sz="1200" b="1" dirty="0">
                <a:solidFill>
                  <a:srgbClr val="000000"/>
                </a:solidFill>
                <a:latin typeface="Calibri" panose="020F0502020204030204" pitchFamily="34" charset="0"/>
              </a:rPr>
              <a:t>Non rileva l’adeguamento dei ricavi ai fini degli studi di settore/parametri (periodo precedente l’ingresso)</a:t>
            </a:r>
          </a:p>
          <a:p>
            <a:pPr algn="ctr"/>
            <a:endParaRPr lang="it-IT" sz="1200" dirty="0">
              <a:solidFill>
                <a:srgbClr val="000000"/>
              </a:solidFill>
              <a:latin typeface="Calibri" panose="020F0502020204030204" pitchFamily="34" charset="0"/>
            </a:endParaRPr>
          </a:p>
        </p:txBody>
      </p:sp>
      <p:sp>
        <p:nvSpPr>
          <p:cNvPr id="7" name="Freccia angolare in su 6"/>
          <p:cNvSpPr/>
          <p:nvPr/>
        </p:nvSpPr>
        <p:spPr>
          <a:xfrm>
            <a:off x="9019504" y="5391218"/>
            <a:ext cx="914400" cy="481548"/>
          </a:xfrm>
          <a:prstGeom prst="bentUpArrow">
            <a:avLst>
              <a:gd name="adj1" fmla="val 25000"/>
              <a:gd name="adj2" fmla="val 47079"/>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8" name="Callout con freccia a destra 7"/>
          <p:cNvSpPr/>
          <p:nvPr/>
        </p:nvSpPr>
        <p:spPr>
          <a:xfrm>
            <a:off x="1775521" y="1885950"/>
            <a:ext cx="1120080" cy="3761584"/>
          </a:xfrm>
          <a:prstGeom prst="rightArrowCallout">
            <a:avLst>
              <a:gd name="adj1" fmla="val 25000"/>
              <a:gd name="adj2" fmla="val 25000"/>
              <a:gd name="adj3" fmla="val 23896"/>
              <a:gd name="adj4" fmla="val 64977"/>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it-IT" sz="1400" dirty="0" err="1">
                <a:solidFill>
                  <a:srgbClr val="000000"/>
                </a:solidFill>
                <a:latin typeface="Calibri" panose="020F0502020204030204" pitchFamily="34" charset="0"/>
              </a:rPr>
              <a:t>Pluri</a:t>
            </a:r>
            <a:r>
              <a:rPr lang="it-IT" sz="1400" dirty="0">
                <a:solidFill>
                  <a:srgbClr val="000000"/>
                </a:solidFill>
                <a:latin typeface="Calibri" panose="020F0502020204030204" pitchFamily="34" charset="0"/>
              </a:rPr>
              <a:t>   Attività</a:t>
            </a:r>
          </a:p>
          <a:p>
            <a:pPr algn="ctr"/>
            <a:r>
              <a:rPr lang="it-IT" sz="1400" dirty="0">
                <a:solidFill>
                  <a:srgbClr val="000000"/>
                </a:solidFill>
                <a:latin typeface="Calibri" panose="020F0502020204030204" pitchFamily="34" charset="0"/>
              </a:rPr>
              <a:t>Limite Maggiore </a:t>
            </a:r>
          </a:p>
        </p:txBody>
      </p:sp>
      <p:sp>
        <p:nvSpPr>
          <p:cNvPr id="9" name="Text Box 7"/>
          <p:cNvSpPr txBox="1">
            <a:spLocks noChangeArrowheads="1"/>
          </p:cNvSpPr>
          <p:nvPr/>
        </p:nvSpPr>
        <p:spPr bwMode="auto">
          <a:xfrm>
            <a:off x="1558925" y="3032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2400" b="1" dirty="0">
                <a:solidFill>
                  <a:srgbClr val="FFFFFF"/>
                </a:solidFill>
                <a:latin typeface="Calibri" panose="020F0502020204030204" pitchFamily="34" charset="0"/>
                <a:cs typeface="Arial" panose="020B0604020202020204" pitchFamily="34" charset="0"/>
              </a:rPr>
              <a:t>Nuovo Regime Forfetario</a:t>
            </a:r>
          </a:p>
        </p:txBody>
      </p:sp>
      <p:sp>
        <p:nvSpPr>
          <p:cNvPr id="10" name="Text Box 7"/>
          <p:cNvSpPr txBox="1">
            <a:spLocks noChangeArrowheads="1"/>
          </p:cNvSpPr>
          <p:nvPr/>
        </p:nvSpPr>
        <p:spPr bwMode="auto">
          <a:xfrm>
            <a:off x="8328026" y="29686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400" b="1" dirty="0">
                <a:solidFill>
                  <a:srgbClr val="FFFFFF"/>
                </a:solidFill>
                <a:latin typeface="Calibri" panose="020F0502020204030204" pitchFamily="34" charset="0"/>
                <a:cs typeface="Arial" panose="020B0604020202020204" pitchFamily="34" charset="0"/>
              </a:rPr>
              <a:t>pag. </a:t>
            </a:r>
          </a:p>
        </p:txBody>
      </p:sp>
      <p:sp>
        <p:nvSpPr>
          <p:cNvPr id="11" name="Titolo 1"/>
          <p:cNvSpPr txBox="1">
            <a:spLocks/>
          </p:cNvSpPr>
          <p:nvPr/>
        </p:nvSpPr>
        <p:spPr>
          <a:xfrm>
            <a:off x="1981200" y="1226241"/>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kern="0" dirty="0">
                <a:solidFill>
                  <a:srgbClr val="000000"/>
                </a:solidFill>
                <a:latin typeface="Calibri" panose="020F0502020204030204" pitchFamily="34" charset="0"/>
              </a:rPr>
              <a:t>LIMITE DI RICAVI - COMPENSI</a:t>
            </a:r>
          </a:p>
        </p:txBody>
      </p:sp>
      <p:sp>
        <p:nvSpPr>
          <p:cNvPr id="12" name="Rettangolo arrotondato 11"/>
          <p:cNvSpPr/>
          <p:nvPr/>
        </p:nvSpPr>
        <p:spPr>
          <a:xfrm>
            <a:off x="1927920" y="332656"/>
            <a:ext cx="7118220"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200" dirty="0">
              <a:solidFill>
                <a:srgbClr val="000000"/>
              </a:solidFill>
              <a:latin typeface="Calibri" panose="020F0502020204030204" pitchFamily="34" charset="0"/>
            </a:endParaRPr>
          </a:p>
          <a:p>
            <a:pPr algn="ctr"/>
            <a:r>
              <a:rPr lang="it-IT" sz="1200" b="1" dirty="0">
                <a:solidFill>
                  <a:srgbClr val="000000"/>
                </a:solidFill>
                <a:latin typeface="Calibri" panose="020F0502020204030204" pitchFamily="34" charset="0"/>
              </a:rPr>
              <a:t>NUOVI TETTI DI RICAVI E COMPENSI ANNO PRECEDENTE</a:t>
            </a:r>
          </a:p>
          <a:p>
            <a:pPr algn="ctr"/>
            <a:endParaRPr lang="it-IT"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1429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620688"/>
            <a:ext cx="6120680" cy="1224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INCREMENTO  DEL TETTO FA RIFERIMENTO ALL’ANNO PRECEDENTE E CIO’ COMPORTA CHE CHI HA SUPERATO IL LIMITE PRECEDENTE NON DEVE ABBANDONARE IL REGIME FORFETTARIO ( confermato da circ. </a:t>
            </a:r>
            <a:r>
              <a:rPr lang="it-IT">
                <a:solidFill>
                  <a:schemeClr val="tx1"/>
                </a:solidFill>
              </a:rPr>
              <a:t>10/16, par.2.2)</a:t>
            </a:r>
            <a:endParaRPr lang="it-IT" dirty="0">
              <a:solidFill>
                <a:schemeClr val="tx1"/>
              </a:solidFill>
            </a:endParaRPr>
          </a:p>
        </p:txBody>
      </p:sp>
      <p:sp>
        <p:nvSpPr>
          <p:cNvPr id="3" name="Freccia in giù 2"/>
          <p:cNvSpPr/>
          <p:nvPr/>
        </p:nvSpPr>
        <p:spPr>
          <a:xfrm>
            <a:off x="5087888" y="2276872"/>
            <a:ext cx="100811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567608" y="3501008"/>
            <a:ext cx="6120680" cy="1224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Es. Lavoratore autonomo in regime forfettario che ha incassato nel 2015  € 20.000 sarebbe uscito dal regime nel 2016 , ma con incremento del tetto resta nel regime</a:t>
            </a:r>
          </a:p>
        </p:txBody>
      </p:sp>
      <p:sp>
        <p:nvSpPr>
          <p:cNvPr id="5" name="Rettangolo 4"/>
          <p:cNvSpPr/>
          <p:nvPr/>
        </p:nvSpPr>
        <p:spPr>
          <a:xfrm>
            <a:off x="2567608" y="5229200"/>
            <a:ext cx="6120680" cy="15121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Circ. 10/16.Possono applicare il forfait start up anche coloro che: </a:t>
            </a:r>
          </a:p>
          <a:p>
            <a:pPr marL="342900" indent="-342900" algn="ctr">
              <a:buAutoNum type="arabicParenR"/>
            </a:pPr>
            <a:r>
              <a:rPr lang="it-IT" sz="1600" dirty="0">
                <a:solidFill>
                  <a:schemeClr val="tx1"/>
                </a:solidFill>
              </a:rPr>
              <a:t>Erano in attività nel 2014 , come nuova attività, e nel 2015 hanno aderito al forfait &gt; anni residui quinquennio</a:t>
            </a:r>
          </a:p>
          <a:p>
            <a:pPr marL="342900" indent="-342900" algn="ctr">
              <a:buAutoNum type="arabicParenR"/>
            </a:pPr>
            <a:r>
              <a:rPr lang="it-IT" sz="1600" dirty="0">
                <a:solidFill>
                  <a:schemeClr val="tx1"/>
                </a:solidFill>
              </a:rPr>
              <a:t>Hanno iniziato l’attività nel 2015 sia come regime di vantaggio sia come ordinario</a:t>
            </a:r>
          </a:p>
        </p:txBody>
      </p:sp>
    </p:spTree>
    <p:extLst>
      <p:ext uri="{BB962C8B-B14F-4D97-AF65-F5344CB8AC3E}">
        <p14:creationId xmlns:p14="http://schemas.microsoft.com/office/powerpoint/2010/main" val="1787179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188640"/>
            <a:ext cx="734481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Nel precedente regime forfettario vigeva quale condizione di accesso che l’eventuale reddito di lavoro dipendente ( anno precedente) doveva essere inferiore a quello di lavoro autonomo ( salvo il caso di somma totale non </a:t>
            </a:r>
            <a:r>
              <a:rPr lang="it-IT" dirty="0" err="1">
                <a:solidFill>
                  <a:schemeClr val="tx1"/>
                </a:solidFill>
              </a:rPr>
              <a:t>sup</a:t>
            </a:r>
            <a:r>
              <a:rPr lang="it-IT" dirty="0">
                <a:solidFill>
                  <a:schemeClr val="tx1"/>
                </a:solidFill>
              </a:rPr>
              <a:t> a € 20.000 o cessazione del rapporto di lavoro durante anno)</a:t>
            </a:r>
          </a:p>
        </p:txBody>
      </p:sp>
      <p:sp>
        <p:nvSpPr>
          <p:cNvPr id="4" name="Freccia bidirezionale orizzontale 3"/>
          <p:cNvSpPr/>
          <p:nvPr/>
        </p:nvSpPr>
        <p:spPr>
          <a:xfrm>
            <a:off x="5231904" y="3573016"/>
            <a:ext cx="1728192"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279576" y="2564904"/>
            <a:ext cx="2664296" cy="2016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Abrogata, quindi una eventuale causa di fuoriuscita verificatasi nel 2015 non assume più rilevanza nel 2016</a:t>
            </a:r>
          </a:p>
        </p:txBody>
      </p:sp>
      <p:sp>
        <p:nvSpPr>
          <p:cNvPr id="6" name="Rettangolo 5"/>
          <p:cNvSpPr/>
          <p:nvPr/>
        </p:nvSpPr>
        <p:spPr>
          <a:xfrm>
            <a:off x="7536160" y="2636912"/>
            <a:ext cx="2664296" cy="20162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Inserita nuova causa di esclusione: il reddito da lavoro dipendente non deve superare € 30.000 ( verifica irrilevante se il rapporto è cessato), </a:t>
            </a:r>
          </a:p>
          <a:p>
            <a:pPr algn="ctr"/>
            <a:r>
              <a:rPr lang="it-IT" sz="1400" dirty="0">
                <a:solidFill>
                  <a:schemeClr val="tx1"/>
                </a:solidFill>
              </a:rPr>
              <a:t>Quindi la verifica va eseguita sui redditi 2015</a:t>
            </a:r>
          </a:p>
        </p:txBody>
      </p:sp>
      <p:sp>
        <p:nvSpPr>
          <p:cNvPr id="7" name="Rettangolo 6"/>
          <p:cNvSpPr/>
          <p:nvPr/>
        </p:nvSpPr>
        <p:spPr>
          <a:xfrm>
            <a:off x="2648000" y="4725144"/>
            <a:ext cx="7344816" cy="20882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Circ. 10/16 :</a:t>
            </a:r>
          </a:p>
          <a:p>
            <a:pPr marL="342900" indent="-342900" algn="ctr">
              <a:buAutoNum type="arabicParenR"/>
            </a:pPr>
            <a:r>
              <a:rPr lang="it-IT" dirty="0">
                <a:solidFill>
                  <a:schemeClr val="tx1"/>
                </a:solidFill>
              </a:rPr>
              <a:t>La cessazione del rapporto di lavoro non è esimente se inizia trattamento pensionistico o altro lavoro</a:t>
            </a:r>
          </a:p>
          <a:p>
            <a:pPr marL="342900" indent="-342900" algn="ctr">
              <a:buAutoNum type="arabicParenR"/>
            </a:pPr>
            <a:r>
              <a:rPr lang="it-IT" dirty="0">
                <a:solidFill>
                  <a:schemeClr val="tx1"/>
                </a:solidFill>
              </a:rPr>
              <a:t> cessazione rapporto di lavoro non è esimente se interviene nell’anno di inizio attività</a:t>
            </a:r>
          </a:p>
        </p:txBody>
      </p:sp>
    </p:spTree>
    <p:extLst>
      <p:ext uri="{BB962C8B-B14F-4D97-AF65-F5344CB8AC3E}">
        <p14:creationId xmlns:p14="http://schemas.microsoft.com/office/powerpoint/2010/main" val="1590316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620688"/>
            <a:ext cx="734481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Per chi inizia attività ( stesse regole del D.L. 98/11, art. 27 regime di vantaggio)  nel 2016 </a:t>
            </a:r>
          </a:p>
        </p:txBody>
      </p:sp>
      <p:sp>
        <p:nvSpPr>
          <p:cNvPr id="4" name="Freccia bidirezionale orizzontale 3"/>
          <p:cNvSpPr/>
          <p:nvPr/>
        </p:nvSpPr>
        <p:spPr>
          <a:xfrm>
            <a:off x="5231904" y="4149080"/>
            <a:ext cx="1728192"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279576" y="2996952"/>
            <a:ext cx="2664296" cy="22322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Il reddito è determinato con le percentuali di redditività ma l’imposta sostitutiva per 5 anni è pari al 5%</a:t>
            </a:r>
          </a:p>
        </p:txBody>
      </p:sp>
      <p:sp>
        <p:nvSpPr>
          <p:cNvPr id="6" name="Rettangolo 5"/>
          <p:cNvSpPr/>
          <p:nvPr/>
        </p:nvSpPr>
        <p:spPr>
          <a:xfrm>
            <a:off x="7536160" y="2996952"/>
            <a:ext cx="2664296" cy="20882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Applicabile anche a chi ha iniziato nel 2015 per i 4 anni residui fino al 2019</a:t>
            </a:r>
          </a:p>
        </p:txBody>
      </p:sp>
      <p:sp>
        <p:nvSpPr>
          <p:cNvPr id="3" name="Freccia in giù 2"/>
          <p:cNvSpPr/>
          <p:nvPr/>
        </p:nvSpPr>
        <p:spPr>
          <a:xfrm>
            <a:off x="5807968" y="4941168"/>
            <a:ext cx="57606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495600" y="5805264"/>
            <a:ext cx="7344816" cy="86409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Non previsto il regime di favore fino al compimento del 35° anno di </a:t>
            </a:r>
            <a:r>
              <a:rPr lang="it-IT" dirty="0" err="1">
                <a:solidFill>
                  <a:schemeClr val="tx1"/>
                </a:solidFill>
              </a:rPr>
              <a:t>eta</a:t>
            </a:r>
            <a:r>
              <a:rPr lang="it-IT" dirty="0">
                <a:solidFill>
                  <a:schemeClr val="tx1"/>
                </a:solidFill>
              </a:rPr>
              <a:t> </a:t>
            </a:r>
          </a:p>
        </p:txBody>
      </p:sp>
    </p:spTree>
    <p:extLst>
      <p:ext uri="{BB962C8B-B14F-4D97-AF65-F5344CB8AC3E}">
        <p14:creationId xmlns:p14="http://schemas.microsoft.com/office/powerpoint/2010/main" val="4253100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620688"/>
            <a:ext cx="7344816" cy="40324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rPr>
              <a:t>Circ. 12/16 : passaggio al regime forfettario start up possibile, con fruizione aliquota agevolata 5% per anni residui al compimento del quinquennio</a:t>
            </a:r>
          </a:p>
          <a:p>
            <a:pPr algn="ctr"/>
            <a:r>
              <a:rPr lang="it-IT" sz="2800" dirty="0">
                <a:solidFill>
                  <a:schemeClr val="tx1"/>
                </a:solidFill>
              </a:rPr>
              <a:t>Circ. 10/16 :Possibile per ordinari 2015 passare al forfait anche se nel 2016 sono state fatte fatture con Iva &gt; note di accredito entro 4 giugno 2016</a:t>
            </a:r>
          </a:p>
        </p:txBody>
      </p:sp>
    </p:spTree>
    <p:extLst>
      <p:ext uri="{BB962C8B-B14F-4D97-AF65-F5344CB8AC3E}">
        <p14:creationId xmlns:p14="http://schemas.microsoft.com/office/powerpoint/2010/main" val="2370890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5600" y="620688"/>
            <a:ext cx="7344816"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Abrogato comma 77 : disapplicazione minimale per contributi artigiani e commercianti </a:t>
            </a:r>
          </a:p>
        </p:txBody>
      </p:sp>
      <p:sp>
        <p:nvSpPr>
          <p:cNvPr id="5" name="Rettangolo 4"/>
          <p:cNvSpPr/>
          <p:nvPr/>
        </p:nvSpPr>
        <p:spPr>
          <a:xfrm>
            <a:off x="4871864" y="2564904"/>
            <a:ext cx="2664296" cy="22322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Il reddito determinato forfettariamente è base imponibile per la contribuzione con riduzione del 35%</a:t>
            </a:r>
          </a:p>
        </p:txBody>
      </p:sp>
    </p:spTree>
    <p:extLst>
      <p:ext uri="{BB962C8B-B14F-4D97-AF65-F5344CB8AC3E}">
        <p14:creationId xmlns:p14="http://schemas.microsoft.com/office/powerpoint/2010/main" val="2406170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2495600" y="138088"/>
            <a:ext cx="7344816"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Comunicazioni di scelte operate nel 2016:</a:t>
            </a:r>
          </a:p>
          <a:p>
            <a:pPr algn="ctr"/>
            <a:r>
              <a:rPr lang="it-IT" dirty="0">
                <a:solidFill>
                  <a:schemeClr val="tx1"/>
                </a:solidFill>
              </a:rPr>
              <a:t>Per forfettari che hanno scelto regime ordinario ( o ipotesi contraria)</a:t>
            </a:r>
          </a:p>
          <a:p>
            <a:pPr algn="ctr"/>
            <a:r>
              <a:rPr lang="it-IT" dirty="0">
                <a:solidFill>
                  <a:schemeClr val="tx1"/>
                </a:solidFill>
              </a:rPr>
              <a:t>       Per regime di vantaggio che hanno scelto il regime ordinario  </a:t>
            </a:r>
          </a:p>
        </p:txBody>
      </p:sp>
      <p:sp>
        <p:nvSpPr>
          <p:cNvPr id="7" name="Rettangolo 6"/>
          <p:cNvSpPr/>
          <p:nvPr/>
        </p:nvSpPr>
        <p:spPr>
          <a:xfrm>
            <a:off x="2337607" y="4934032"/>
            <a:ext cx="7344816"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Art. 1 del DPR 442/97 : possibile uscire dal vincolo triennale dell’opzione se cambia il regime dal quale si era usciti ( possibile nel 2016 aderire al forfettario pur avendo eseguito opzione per evitarlo nel 2015), ma dal 2017 non è più possibile invocare mutamenti al regime forfettario per uscire dal triennio.</a:t>
            </a:r>
          </a:p>
          <a:p>
            <a:pPr algn="ctr"/>
            <a:r>
              <a:rPr lang="it-IT" sz="1400" dirty="0">
                <a:solidFill>
                  <a:schemeClr val="tx1"/>
                </a:solidFill>
              </a:rPr>
              <a:t>Diverso il caso dell’imprenditore che passa dal 2017 al regime semplificato per cassa: ragionevole ritenere che il vincolo triennale per regime semplificato non sussiste </a:t>
            </a:r>
          </a:p>
        </p:txBody>
      </p:sp>
      <p:pic>
        <p:nvPicPr>
          <p:cNvPr id="3" name="Immagine 2"/>
          <p:cNvPicPr>
            <a:picLocks noChangeAspect="1"/>
          </p:cNvPicPr>
          <p:nvPr/>
        </p:nvPicPr>
        <p:blipFill>
          <a:blip r:embed="rId3"/>
          <a:stretch>
            <a:fillRect/>
          </a:stretch>
        </p:blipFill>
        <p:spPr>
          <a:xfrm>
            <a:off x="1549400" y="2452669"/>
            <a:ext cx="8788400" cy="1952662"/>
          </a:xfrm>
          <a:prstGeom prst="rect">
            <a:avLst/>
          </a:prstGeom>
        </p:spPr>
      </p:pic>
      <p:cxnSp>
        <p:nvCxnSpPr>
          <p:cNvPr id="8" name="Connettore 2 7"/>
          <p:cNvCxnSpPr>
            <a:cxnSpLocks/>
          </p:cNvCxnSpPr>
          <p:nvPr/>
        </p:nvCxnSpPr>
        <p:spPr>
          <a:xfrm>
            <a:off x="2997913" y="1003300"/>
            <a:ext cx="5414510" cy="21971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a:cxnSpLocks/>
          </p:cNvCxnSpPr>
          <p:nvPr/>
        </p:nvCxnSpPr>
        <p:spPr>
          <a:xfrm>
            <a:off x="4140200" y="1320800"/>
            <a:ext cx="3568700" cy="2336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a:cxnSpLocks/>
          </p:cNvCxnSpPr>
          <p:nvPr/>
        </p:nvCxnSpPr>
        <p:spPr>
          <a:xfrm>
            <a:off x="9067800" y="1003300"/>
            <a:ext cx="614623" cy="1955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10007600" y="1003300"/>
            <a:ext cx="2057400" cy="38227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Per regime di vantaggio ante 2015 ed adesione dal 2016 a quello forfettario</a:t>
            </a:r>
          </a:p>
          <a:p>
            <a:pPr algn="ctr"/>
            <a:r>
              <a:rPr lang="it-IT" dirty="0">
                <a:solidFill>
                  <a:schemeClr val="tx1"/>
                </a:solidFill>
              </a:rPr>
              <a:t>Per regime di vantaggio dal 2015 e adesione nel 2016 a quello forfettario  </a:t>
            </a:r>
          </a:p>
        </p:txBody>
      </p:sp>
      <p:cxnSp>
        <p:nvCxnSpPr>
          <p:cNvPr id="18" name="Connettore 2 17"/>
          <p:cNvCxnSpPr/>
          <p:nvPr/>
        </p:nvCxnSpPr>
        <p:spPr>
          <a:xfrm flipH="1" flipV="1">
            <a:off x="8712200" y="3759200"/>
            <a:ext cx="1257300" cy="646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a:cxnSpLocks/>
          </p:cNvCxnSpPr>
          <p:nvPr/>
        </p:nvCxnSpPr>
        <p:spPr>
          <a:xfrm flipH="1" flipV="1">
            <a:off x="9512300" y="3657600"/>
            <a:ext cx="457200" cy="7477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8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648072"/>
          </a:xfrm>
          <a:solidFill>
            <a:schemeClr val="accent1">
              <a:lumMod val="20000"/>
              <a:lumOff val="80000"/>
            </a:schemeClr>
          </a:solidFill>
        </p:spPr>
        <p:txBody>
          <a:bodyPr>
            <a:normAutofit/>
          </a:bodyPr>
          <a:lstStyle/>
          <a:p>
            <a:r>
              <a:rPr lang="it-IT" dirty="0">
                <a:solidFill>
                  <a:schemeClr val="tx1"/>
                </a:solidFill>
              </a:rPr>
              <a:t>esempi</a:t>
            </a:r>
          </a:p>
        </p:txBody>
      </p:sp>
      <p:sp>
        <p:nvSpPr>
          <p:cNvPr id="10" name="Sottotitolo 2"/>
          <p:cNvSpPr txBox="1">
            <a:spLocks/>
          </p:cNvSpPr>
          <p:nvPr/>
        </p:nvSpPr>
        <p:spPr>
          <a:xfrm>
            <a:off x="2711624" y="2852936"/>
            <a:ext cx="6440760" cy="1008112"/>
          </a:xfrm>
          <a:prstGeom prst="rect">
            <a:avLst/>
          </a:prstGeom>
          <a:solidFill>
            <a:schemeClr val="accent1">
              <a:lumMod val="20000"/>
              <a:lumOff val="80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1) Bene strumentale consegnato nel dicembre 2016 con trasferimento dei rischi e benefici , ma con clausola sospensiva che si avvera nel 2017 </a:t>
            </a:r>
          </a:p>
        </p:txBody>
      </p:sp>
      <p:sp>
        <p:nvSpPr>
          <p:cNvPr id="6" name="Freccia in giù 5"/>
          <p:cNvSpPr/>
          <p:nvPr/>
        </p:nvSpPr>
        <p:spPr>
          <a:xfrm>
            <a:off x="5663952" y="4221088"/>
            <a:ext cx="64807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ottotitolo 2"/>
          <p:cNvSpPr txBox="1">
            <a:spLocks/>
          </p:cNvSpPr>
          <p:nvPr/>
        </p:nvSpPr>
        <p:spPr>
          <a:xfrm>
            <a:off x="2639616" y="5085184"/>
            <a:ext cx="6440760" cy="1152128"/>
          </a:xfrm>
          <a:prstGeom prst="rect">
            <a:avLst/>
          </a:prstGeom>
          <a:solidFill>
            <a:schemeClr val="accent1">
              <a:lumMod val="20000"/>
              <a:lumOff val="80000"/>
            </a:schemeClr>
          </a:solidFill>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buAutoNum type="arabicParenR"/>
            </a:pPr>
            <a:r>
              <a:rPr lang="it-IT" dirty="0">
                <a:solidFill>
                  <a:schemeClr val="tx1"/>
                </a:solidFill>
              </a:rPr>
              <a:t>Soggetti diversi da micro imprese &gt; bene anche fiscalmente è trasferito nel 2016</a:t>
            </a:r>
          </a:p>
          <a:p>
            <a:pPr marL="514350" indent="-514350">
              <a:buAutoNum type="arabicParenR"/>
            </a:pPr>
            <a:r>
              <a:rPr lang="it-IT" dirty="0">
                <a:solidFill>
                  <a:schemeClr val="tx1"/>
                </a:solidFill>
              </a:rPr>
              <a:t>Soggetti Micro imprese &gt; bene fiscalmente trasferito nel 2017</a:t>
            </a:r>
          </a:p>
        </p:txBody>
      </p:sp>
    </p:spTree>
    <p:extLst>
      <p:ext uri="{BB962C8B-B14F-4D97-AF65-F5344CB8AC3E}">
        <p14:creationId xmlns:p14="http://schemas.microsoft.com/office/powerpoint/2010/main" val="4049019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3204195"/>
            <a:ext cx="8439150" cy="31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2711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LM: REGIME DI VANTAGGIO</a:t>
            </a:r>
          </a:p>
        </p:txBody>
      </p:sp>
      <p:sp>
        <p:nvSpPr>
          <p:cNvPr id="5" name="Rettangolo arrotondato 4"/>
          <p:cNvSpPr/>
          <p:nvPr/>
        </p:nvSpPr>
        <p:spPr>
          <a:xfrm>
            <a:off x="1703512" y="1052737"/>
            <a:ext cx="7848872" cy="21514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tx1"/>
                </a:solidFill>
              </a:rPr>
              <a:t>nell’anno solare precedente:</a:t>
            </a:r>
          </a:p>
          <a:p>
            <a:r>
              <a:rPr lang="it-IT" sz="1200" dirty="0">
                <a:solidFill>
                  <a:schemeClr val="tx1"/>
                </a:solidFill>
              </a:rPr>
              <a:t> hanno conseguito ricavi ovvero hanno percepito compensi, ragguagliati ad anno, non superiori a 30.000 euro.;</a:t>
            </a:r>
          </a:p>
          <a:p>
            <a:r>
              <a:rPr lang="it-IT" sz="1200" dirty="0">
                <a:solidFill>
                  <a:schemeClr val="tx1"/>
                </a:solidFill>
              </a:rPr>
              <a:t> non hanno effettuato cessioni all’esportazione;</a:t>
            </a:r>
          </a:p>
          <a:p>
            <a:r>
              <a:rPr lang="it-IT" sz="1200" dirty="0">
                <a:solidFill>
                  <a:schemeClr val="tx1"/>
                </a:solidFill>
              </a:rPr>
              <a:t> non hanno erogato somme sotto forma di utili di partecipazioni agli associati con apporto costituito da solo lavoro </a:t>
            </a:r>
          </a:p>
          <a:p>
            <a:r>
              <a:rPr lang="it-IT" sz="1200" dirty="0">
                <a:solidFill>
                  <a:schemeClr val="tx1"/>
                </a:solidFill>
              </a:rPr>
              <a:t> non hanno sostenuto spese per lavoratori dipendenti o collaboratori ,  </a:t>
            </a:r>
          </a:p>
          <a:p>
            <a:r>
              <a:rPr lang="it-IT" sz="1200" dirty="0">
                <a:solidFill>
                  <a:schemeClr val="tx1"/>
                </a:solidFill>
              </a:rPr>
              <a:t>nel triennio solare precedente non hanno effettuato acquisti di beni strumentali, per un ammontare complessivo superiore a 15.00</a:t>
            </a:r>
            <a:r>
              <a:rPr lang="it-IT" sz="1200" dirty="0"/>
              <a:t>0 </a:t>
            </a:r>
            <a:r>
              <a:rPr lang="it-IT" sz="1000" dirty="0"/>
              <a:t>euro.</a:t>
            </a:r>
          </a:p>
        </p:txBody>
      </p:sp>
      <p:sp>
        <p:nvSpPr>
          <p:cNvPr id="6" name="Rettangolo 5"/>
          <p:cNvSpPr/>
          <p:nvPr/>
        </p:nvSpPr>
        <p:spPr>
          <a:xfrm>
            <a:off x="1876426" y="3645024"/>
            <a:ext cx="1627287"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COMPRESE PLUS E SOPRAVVENIENZE</a:t>
            </a:r>
          </a:p>
        </p:txBody>
      </p:sp>
      <p:cxnSp>
        <p:nvCxnSpPr>
          <p:cNvPr id="8" name="Connettore 2 7"/>
          <p:cNvCxnSpPr/>
          <p:nvPr/>
        </p:nvCxnSpPr>
        <p:spPr>
          <a:xfrm flipV="1">
            <a:off x="3526210" y="3933057"/>
            <a:ext cx="5450110" cy="1440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847529" y="5301208"/>
            <a:ext cx="1627287"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Riporto a nuovo delle perdite</a:t>
            </a:r>
          </a:p>
        </p:txBody>
      </p:sp>
      <p:cxnSp>
        <p:nvCxnSpPr>
          <p:cNvPr id="12" name="Connettore 2 11"/>
          <p:cNvCxnSpPr/>
          <p:nvPr/>
        </p:nvCxnSpPr>
        <p:spPr>
          <a:xfrm flipV="1">
            <a:off x="3503712" y="4756757"/>
            <a:ext cx="5328592" cy="90449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3503712" y="5517233"/>
            <a:ext cx="5472608" cy="2160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184233" y="5877272"/>
            <a:ext cx="208823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CONTRIBUTI PER PARTE CHE TROVA CAPIENZA, DIFFERENZA NEL REDDITO COMPLESSIVO</a:t>
            </a:r>
          </a:p>
        </p:txBody>
      </p:sp>
      <p:cxnSp>
        <p:nvCxnSpPr>
          <p:cNvPr id="14" name="Connettore 2 13"/>
          <p:cNvCxnSpPr/>
          <p:nvPr/>
        </p:nvCxnSpPr>
        <p:spPr>
          <a:xfrm flipH="1" flipV="1">
            <a:off x="9632776" y="5237584"/>
            <a:ext cx="72008"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13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994718"/>
            <a:ext cx="8219256" cy="2074242"/>
          </a:xfrm>
        </p:spPr>
        <p:txBody>
          <a:bodyPr>
            <a:noAutofit/>
          </a:bodyPr>
          <a:lstStyle/>
          <a:p>
            <a:r>
              <a:rPr lang="it-IT" sz="1200" dirty="0"/>
              <a:t>a) Hanno conseguito ricavi o compensi nel 2015 non superiori ai limiti fissati nella tabella allegata alla legge</a:t>
            </a:r>
            <a:br>
              <a:rPr lang="it-IT" sz="1200" dirty="0"/>
            </a:br>
            <a:r>
              <a:rPr lang="it-IT" sz="1200" dirty="0"/>
              <a:t>b) hanno sostenuto spese per un ammontare complessivamente non superiore ad euro 5.000 lordi per lavoro accessorio, per lavoratori dipendenti, collaboratori, utili da partecipazione agli associati</a:t>
            </a:r>
            <a:br>
              <a:rPr lang="it-IT" sz="1200" dirty="0"/>
            </a:br>
            <a:r>
              <a:rPr lang="it-IT" sz="1200" dirty="0"/>
              <a:t>c) che hanno acquistato beni strumentali il cui costo complessivo, al lordo degli ammortamenti, alla chiusura dell’esercizio non supera 20.000 euro.</a:t>
            </a:r>
            <a:br>
              <a:rPr lang="it-IT" sz="1200" dirty="0"/>
            </a:br>
            <a:r>
              <a:rPr lang="it-IT" sz="1200" dirty="0"/>
              <a:t>d) non hanno conseguito reddito da lavoro dipendente o assimilato super a € 30.000. La verifica non necessaria se rapporto è cessato</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3446437"/>
            <a:ext cx="8229600" cy="1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2711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LM: REGIME FORFETTARIO</a:t>
            </a:r>
          </a:p>
        </p:txBody>
      </p:sp>
      <p:sp>
        <p:nvSpPr>
          <p:cNvPr id="7" name="Freccia circolare a destra 6"/>
          <p:cNvSpPr/>
          <p:nvPr/>
        </p:nvSpPr>
        <p:spPr>
          <a:xfrm>
            <a:off x="3575720" y="3284984"/>
            <a:ext cx="432048" cy="936104"/>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Rettangolo 8"/>
          <p:cNvSpPr/>
          <p:nvPr/>
        </p:nvSpPr>
        <p:spPr>
          <a:xfrm>
            <a:off x="1703512" y="5157192"/>
            <a:ext cx="6120680" cy="15841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Attestazione di non trovarsi nelle condizioni di esclusione:</a:t>
            </a:r>
          </a:p>
          <a:p>
            <a:pPr algn="ctr"/>
            <a:r>
              <a:rPr lang="it-IT" sz="1600" dirty="0">
                <a:solidFill>
                  <a:schemeClr val="tx1"/>
                </a:solidFill>
              </a:rPr>
              <a:t>Non regimi speciali iva</a:t>
            </a:r>
          </a:p>
          <a:p>
            <a:pPr algn="ctr"/>
            <a:r>
              <a:rPr lang="it-IT" sz="1600" dirty="0">
                <a:solidFill>
                  <a:schemeClr val="tx1"/>
                </a:solidFill>
              </a:rPr>
              <a:t>Residente</a:t>
            </a:r>
          </a:p>
          <a:p>
            <a:pPr algn="ctr"/>
            <a:r>
              <a:rPr lang="it-IT" sz="1600" dirty="0">
                <a:solidFill>
                  <a:schemeClr val="tx1"/>
                </a:solidFill>
              </a:rPr>
              <a:t>Non cessione di fabbricati</a:t>
            </a:r>
          </a:p>
          <a:p>
            <a:pPr algn="ctr"/>
            <a:r>
              <a:rPr lang="it-IT" sz="1600" dirty="0">
                <a:solidFill>
                  <a:schemeClr val="tx1"/>
                </a:solidFill>
              </a:rPr>
              <a:t>Non redditi da partecipazione </a:t>
            </a:r>
            <a:r>
              <a:rPr lang="it-IT" sz="1200" dirty="0">
                <a:solidFill>
                  <a:schemeClr val="tx1"/>
                </a:solidFill>
              </a:rPr>
              <a:t>( circ. 10/16 è sufficiente cedere la partecipazione entro il periodo d’imposta se acquisita </a:t>
            </a:r>
            <a:r>
              <a:rPr lang="it-IT" sz="1200" dirty="0" err="1">
                <a:solidFill>
                  <a:schemeClr val="tx1"/>
                </a:solidFill>
              </a:rPr>
              <a:t>mortis</a:t>
            </a:r>
            <a:r>
              <a:rPr lang="it-IT" sz="1200" dirty="0">
                <a:solidFill>
                  <a:schemeClr val="tx1"/>
                </a:solidFill>
              </a:rPr>
              <a:t> causa, e parrebbe anche negli altri casi)</a:t>
            </a:r>
          </a:p>
        </p:txBody>
      </p:sp>
      <p:cxnSp>
        <p:nvCxnSpPr>
          <p:cNvPr id="11" name="Connettore 2 10"/>
          <p:cNvCxnSpPr/>
          <p:nvPr/>
        </p:nvCxnSpPr>
        <p:spPr>
          <a:xfrm flipV="1">
            <a:off x="5015880" y="4221088"/>
            <a:ext cx="504056"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8256240" y="4725144"/>
            <a:ext cx="2088232" cy="15121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Applicazione aliquota 5%</a:t>
            </a:r>
          </a:p>
        </p:txBody>
      </p:sp>
      <p:cxnSp>
        <p:nvCxnSpPr>
          <p:cNvPr id="14" name="Connettore 2 13"/>
          <p:cNvCxnSpPr/>
          <p:nvPr/>
        </p:nvCxnSpPr>
        <p:spPr>
          <a:xfrm flipH="1" flipV="1">
            <a:off x="6888088" y="4221088"/>
            <a:ext cx="1368152" cy="64807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690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0775" y="2636912"/>
            <a:ext cx="7410450" cy="22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2711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LM: REGIME FORFETTARIO</a:t>
            </a:r>
          </a:p>
        </p:txBody>
      </p:sp>
      <p:sp>
        <p:nvSpPr>
          <p:cNvPr id="6" name="Rettangolo 5"/>
          <p:cNvSpPr/>
          <p:nvPr/>
        </p:nvSpPr>
        <p:spPr>
          <a:xfrm>
            <a:off x="1703512" y="1340768"/>
            <a:ext cx="6120680" cy="9361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 caso di esercizio di più attività appartenenti a categorie diverse vanno compilati più righi per poi eseguire la sommatoria</a:t>
            </a:r>
          </a:p>
        </p:txBody>
      </p:sp>
      <p:sp>
        <p:nvSpPr>
          <p:cNvPr id="7" name="Rettangolo 6"/>
          <p:cNvSpPr/>
          <p:nvPr/>
        </p:nvSpPr>
        <p:spPr>
          <a:xfrm>
            <a:off x="1631504" y="5229200"/>
            <a:ext cx="6120680"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ATTENZIONE:  ai fini del limite soglia per esercizio di più attività si assume quello più elevato , considerando la sommatoria di tutti i ricavi o compensi </a:t>
            </a:r>
          </a:p>
        </p:txBody>
      </p:sp>
      <p:sp>
        <p:nvSpPr>
          <p:cNvPr id="2" name="Rettangolo 1"/>
          <p:cNvSpPr/>
          <p:nvPr/>
        </p:nvSpPr>
        <p:spPr>
          <a:xfrm>
            <a:off x="8616280" y="1052736"/>
            <a:ext cx="1944216" cy="1512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Circ. 10/16: non vengono tassate plusvalenze se generate in regime forfettario</a:t>
            </a:r>
          </a:p>
        </p:txBody>
      </p:sp>
      <p:cxnSp>
        <p:nvCxnSpPr>
          <p:cNvPr id="4" name="Connettore 2 3"/>
          <p:cNvCxnSpPr/>
          <p:nvPr/>
        </p:nvCxnSpPr>
        <p:spPr>
          <a:xfrm flipH="1">
            <a:off x="7752184" y="2420888"/>
            <a:ext cx="792088" cy="93610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9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711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LM: REGIME FORFETTARIO</a:t>
            </a:r>
          </a:p>
        </p:txBody>
      </p:sp>
      <p:sp>
        <p:nvSpPr>
          <p:cNvPr id="9" name="Rettangolo 8"/>
          <p:cNvSpPr/>
          <p:nvPr/>
        </p:nvSpPr>
        <p:spPr>
          <a:xfrm>
            <a:off x="8184233" y="4869160"/>
            <a:ext cx="2088232"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CONTRIBUTI PER PARTE CHE TROVA CAPIENZA, DIFFERENZA NEL REDDITO COMPLESSIVO</a:t>
            </a:r>
          </a:p>
        </p:txBody>
      </p:sp>
      <p:sp>
        <p:nvSpPr>
          <p:cNvPr id="8" name="Rettangolo 7"/>
          <p:cNvSpPr/>
          <p:nvPr/>
        </p:nvSpPr>
        <p:spPr>
          <a:xfrm>
            <a:off x="1703512" y="5805264"/>
            <a:ext cx="6120680" cy="9361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Circ. 10/16 : non vi </a:t>
            </a:r>
            <a:r>
              <a:rPr lang="it-IT" dirty="0" err="1">
                <a:solidFill>
                  <a:schemeClr val="tx1"/>
                </a:solidFill>
              </a:rPr>
              <a:t>e‘</a:t>
            </a:r>
            <a:r>
              <a:rPr lang="it-IT" dirty="0">
                <a:solidFill>
                  <a:schemeClr val="tx1"/>
                </a:solidFill>
              </a:rPr>
              <a:t> diritto al regime start up se vi è mera continuità con lavoro precedente e non costituisce esimente il licenziamento</a:t>
            </a:r>
          </a:p>
        </p:txBody>
      </p:sp>
      <p:pic>
        <p:nvPicPr>
          <p:cNvPr id="2" name="Immagine 1"/>
          <p:cNvPicPr>
            <a:picLocks noChangeAspect="1"/>
          </p:cNvPicPr>
          <p:nvPr/>
        </p:nvPicPr>
        <p:blipFill>
          <a:blip r:embed="rId2"/>
          <a:stretch>
            <a:fillRect/>
          </a:stretch>
        </p:blipFill>
        <p:spPr>
          <a:xfrm>
            <a:off x="1291905" y="1626831"/>
            <a:ext cx="9404058" cy="2681547"/>
          </a:xfrm>
          <a:prstGeom prst="rect">
            <a:avLst/>
          </a:prstGeom>
        </p:spPr>
      </p:pic>
      <p:sp>
        <p:nvSpPr>
          <p:cNvPr id="12" name="Rettangolo 11"/>
          <p:cNvSpPr/>
          <p:nvPr/>
        </p:nvSpPr>
        <p:spPr>
          <a:xfrm>
            <a:off x="8336632" y="713064"/>
            <a:ext cx="2107661" cy="9529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Nuova suddivisione del reddito a seconda del tipo di contributo dovuto ( funzionale alla riduzione 35% per i soli contributi </a:t>
            </a:r>
            <a:r>
              <a:rPr lang="it-IT" sz="1200" dirty="0" err="1">
                <a:solidFill>
                  <a:schemeClr val="tx1"/>
                </a:solidFill>
              </a:rPr>
              <a:t>inps</a:t>
            </a:r>
            <a:r>
              <a:rPr lang="it-IT" sz="1200" dirty="0">
                <a:solidFill>
                  <a:schemeClr val="tx1"/>
                </a:solidFill>
              </a:rPr>
              <a:t>)</a:t>
            </a:r>
          </a:p>
        </p:txBody>
      </p:sp>
      <p:cxnSp>
        <p:nvCxnSpPr>
          <p:cNvPr id="13" name="Connettore 2 12"/>
          <p:cNvCxnSpPr/>
          <p:nvPr/>
        </p:nvCxnSpPr>
        <p:spPr>
          <a:xfrm flipH="1">
            <a:off x="6719582" y="1224793"/>
            <a:ext cx="1464651" cy="5452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8984609" y="2265028"/>
            <a:ext cx="75501" cy="26041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40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3515520"/>
            <a:ext cx="7924800" cy="106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2711624" y="188640"/>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LM: REGIME FORFETTARIO</a:t>
            </a:r>
          </a:p>
        </p:txBody>
      </p:sp>
      <p:sp>
        <p:nvSpPr>
          <p:cNvPr id="6" name="Rettangolo 5"/>
          <p:cNvSpPr/>
          <p:nvPr/>
        </p:nvSpPr>
        <p:spPr>
          <a:xfrm>
            <a:off x="1775520" y="1844824"/>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Perdite pregresse scomputabili dal reddito </a:t>
            </a:r>
            <a:r>
              <a:rPr lang="it-IT" dirty="0" err="1">
                <a:solidFill>
                  <a:schemeClr val="tx1"/>
                </a:solidFill>
              </a:rPr>
              <a:t>nettizzato</a:t>
            </a:r>
            <a:r>
              <a:rPr lang="it-IT" dirty="0">
                <a:solidFill>
                  <a:schemeClr val="tx1"/>
                </a:solidFill>
              </a:rPr>
              <a:t> dei contributi, applicando regole ordinarie del </a:t>
            </a:r>
            <a:r>
              <a:rPr lang="it-IT" dirty="0" err="1">
                <a:solidFill>
                  <a:schemeClr val="tx1"/>
                </a:solidFill>
              </a:rPr>
              <a:t>Tuir</a:t>
            </a:r>
            <a:endParaRPr lang="it-IT" dirty="0">
              <a:solidFill>
                <a:schemeClr val="tx1"/>
              </a:solidFill>
            </a:endParaRPr>
          </a:p>
        </p:txBody>
      </p:sp>
      <p:cxnSp>
        <p:nvCxnSpPr>
          <p:cNvPr id="7" name="Connettore 2 6"/>
          <p:cNvCxnSpPr/>
          <p:nvPr/>
        </p:nvCxnSpPr>
        <p:spPr>
          <a:xfrm>
            <a:off x="4511824" y="2564904"/>
            <a:ext cx="3960440" cy="108012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2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Regime di vantaggio e forfettario</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5525" y="2492897"/>
            <a:ext cx="760095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1775520" y="1412776"/>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Ritenute esposte in RS 40 ed operate dagli istituti di crediti ed enti previdenziali ( o per errore)</a:t>
            </a:r>
          </a:p>
        </p:txBody>
      </p:sp>
      <p:cxnSp>
        <p:nvCxnSpPr>
          <p:cNvPr id="6" name="Connettore 2 5"/>
          <p:cNvCxnSpPr/>
          <p:nvPr/>
        </p:nvCxnSpPr>
        <p:spPr>
          <a:xfrm>
            <a:off x="6096000" y="2132856"/>
            <a:ext cx="2376264"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1703512" y="4797152"/>
            <a:ext cx="6120680"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Solo per superminimi: eccedenza di sostitutiva precedente dichiarazione indicando eventualmente parte compensata</a:t>
            </a:r>
          </a:p>
        </p:txBody>
      </p:sp>
      <p:cxnSp>
        <p:nvCxnSpPr>
          <p:cNvPr id="9" name="Connettore 2 8"/>
          <p:cNvCxnSpPr>
            <a:stCxn id="10" idx="0"/>
          </p:cNvCxnSpPr>
          <p:nvPr/>
        </p:nvCxnSpPr>
        <p:spPr>
          <a:xfrm flipV="1">
            <a:off x="4763852" y="3789040"/>
            <a:ext cx="3492388"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10" idx="0"/>
          </p:cNvCxnSpPr>
          <p:nvPr/>
        </p:nvCxnSpPr>
        <p:spPr>
          <a:xfrm flipV="1">
            <a:off x="4763852" y="4149080"/>
            <a:ext cx="3644788" cy="64807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6248400" y="3068960"/>
            <a:ext cx="2376264"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31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9919" y="3356992"/>
            <a:ext cx="8229600" cy="167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1"/>
          <p:cNvSpPr txBox="1">
            <a:spLocks/>
          </p:cNvSpPr>
          <p:nvPr/>
        </p:nvSpPr>
        <p:spPr>
          <a:xfrm>
            <a:off x="2133600"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a:t>Regime di vantaggio e forfettario</a:t>
            </a:r>
          </a:p>
        </p:txBody>
      </p:sp>
      <p:sp>
        <p:nvSpPr>
          <p:cNvPr id="6" name="Rettangolo 5"/>
          <p:cNvSpPr/>
          <p:nvPr/>
        </p:nvSpPr>
        <p:spPr>
          <a:xfrm>
            <a:off x="1775520" y="1412776"/>
            <a:ext cx="6120680" cy="10081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Forfettari e superminimi indicano le perdite maturate nel regime di vantaggio  e in anni precedenti ( forfettari solo anni precedenti) non compensate nell’anno.</a:t>
            </a:r>
          </a:p>
        </p:txBody>
      </p:sp>
      <p:sp>
        <p:nvSpPr>
          <p:cNvPr id="7" name="Rettangolo 6"/>
          <p:cNvSpPr/>
          <p:nvPr/>
        </p:nvSpPr>
        <p:spPr>
          <a:xfrm>
            <a:off x="1631504" y="5805264"/>
            <a:ext cx="8568952"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ATTENZIONE: vanno invece indicate nel prospetto dell’ RS le perdite maturate in regime dei minimi e non compensate e quelle maturate in regime di vantaggio nel caso di fuoriuscita da tale regime</a:t>
            </a:r>
          </a:p>
        </p:txBody>
      </p:sp>
    </p:spTree>
    <p:extLst>
      <p:ext uri="{BB962C8B-B14F-4D97-AF65-F5344CB8AC3E}">
        <p14:creationId xmlns:p14="http://schemas.microsoft.com/office/powerpoint/2010/main" val="846722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Quadro RS x Forfettari : informazioni sui sostituiti e per studi di settore</a:t>
            </a:r>
          </a:p>
        </p:txBody>
      </p:sp>
      <p:sp>
        <p:nvSpPr>
          <p:cNvPr id="4" name="Freccia circolare a sinistra 3"/>
          <p:cNvSpPr/>
          <p:nvPr/>
        </p:nvSpPr>
        <p:spPr>
          <a:xfrm>
            <a:off x="9624392" y="1196752"/>
            <a:ext cx="864096" cy="195690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Freccia circolare a destra 4"/>
          <p:cNvSpPr/>
          <p:nvPr/>
        </p:nvSpPr>
        <p:spPr>
          <a:xfrm>
            <a:off x="1559496" y="1526796"/>
            <a:ext cx="1008112" cy="16141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8" name="Immagine 7"/>
          <p:cNvPicPr>
            <a:picLocks noChangeAspect="1"/>
          </p:cNvPicPr>
          <p:nvPr/>
        </p:nvPicPr>
        <p:blipFill>
          <a:blip r:embed="rId2"/>
          <a:stretch>
            <a:fillRect/>
          </a:stretch>
        </p:blipFill>
        <p:spPr>
          <a:xfrm>
            <a:off x="553672" y="3153661"/>
            <a:ext cx="10997967" cy="3112915"/>
          </a:xfrm>
          <a:prstGeom prst="rect">
            <a:avLst/>
          </a:prstGeom>
        </p:spPr>
      </p:pic>
    </p:spTree>
    <p:extLst>
      <p:ext uri="{BB962C8B-B14F-4D97-AF65-F5344CB8AC3E}">
        <p14:creationId xmlns:p14="http://schemas.microsoft.com/office/powerpoint/2010/main" val="209370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648072"/>
          </a:xfrm>
          <a:solidFill>
            <a:schemeClr val="accent1">
              <a:lumMod val="20000"/>
              <a:lumOff val="80000"/>
            </a:schemeClr>
          </a:solidFill>
        </p:spPr>
        <p:txBody>
          <a:bodyPr>
            <a:normAutofit/>
          </a:bodyPr>
          <a:lstStyle/>
          <a:p>
            <a:r>
              <a:rPr lang="it-IT" dirty="0">
                <a:solidFill>
                  <a:schemeClr val="tx1"/>
                </a:solidFill>
              </a:rPr>
              <a:t>esempi</a:t>
            </a:r>
          </a:p>
        </p:txBody>
      </p:sp>
      <p:sp>
        <p:nvSpPr>
          <p:cNvPr id="10" name="Sottotitolo 2"/>
          <p:cNvSpPr txBox="1">
            <a:spLocks/>
          </p:cNvSpPr>
          <p:nvPr/>
        </p:nvSpPr>
        <p:spPr>
          <a:xfrm>
            <a:off x="2711624" y="2852936"/>
            <a:ext cx="6440760" cy="1008112"/>
          </a:xfrm>
          <a:prstGeom prst="rect">
            <a:avLst/>
          </a:prstGeom>
          <a:solidFill>
            <a:schemeClr val="accent1">
              <a:lumMod val="20000"/>
              <a:lumOff val="80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1) Credito in valuta contabilizzato con cambio a pronti al 31 dicembre &gt; oscillazione cambio rilevante fiscalmente ? </a:t>
            </a:r>
          </a:p>
        </p:txBody>
      </p:sp>
      <p:sp>
        <p:nvSpPr>
          <p:cNvPr id="6" name="Freccia in giù 5"/>
          <p:cNvSpPr/>
          <p:nvPr/>
        </p:nvSpPr>
        <p:spPr>
          <a:xfrm>
            <a:off x="5663952" y="4221088"/>
            <a:ext cx="64807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ottotitolo 2"/>
          <p:cNvSpPr txBox="1">
            <a:spLocks/>
          </p:cNvSpPr>
          <p:nvPr/>
        </p:nvSpPr>
        <p:spPr>
          <a:xfrm>
            <a:off x="2639616" y="5085184"/>
            <a:ext cx="6440760" cy="1152128"/>
          </a:xfrm>
          <a:prstGeom prst="rect">
            <a:avLst/>
          </a:prstGeom>
          <a:solidFill>
            <a:schemeClr val="accent1">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buAutoNum type="arabicParenR"/>
            </a:pPr>
            <a:r>
              <a:rPr lang="it-IT" dirty="0">
                <a:solidFill>
                  <a:schemeClr val="tx1"/>
                </a:solidFill>
              </a:rPr>
              <a:t>No per nessun soggetto, </a:t>
            </a:r>
            <a:r>
              <a:rPr lang="it-IT" dirty="0" err="1">
                <a:solidFill>
                  <a:schemeClr val="tx1"/>
                </a:solidFill>
              </a:rPr>
              <a:t>perche</a:t>
            </a:r>
            <a:r>
              <a:rPr lang="it-IT" dirty="0">
                <a:solidFill>
                  <a:schemeClr val="tx1"/>
                </a:solidFill>
              </a:rPr>
              <a:t> è operazione valutativa</a:t>
            </a:r>
          </a:p>
        </p:txBody>
      </p:sp>
    </p:spTree>
    <p:extLst>
      <p:ext uri="{BB962C8B-B14F-4D97-AF65-F5344CB8AC3E}">
        <p14:creationId xmlns:p14="http://schemas.microsoft.com/office/powerpoint/2010/main" val="75549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60649"/>
            <a:ext cx="7772400" cy="1470025"/>
          </a:xfrm>
        </p:spPr>
        <p:txBody>
          <a:bodyPr>
            <a:normAutofit/>
          </a:bodyPr>
          <a:lstStyle/>
          <a:p>
            <a:r>
              <a:rPr lang="it-IT" sz="2800" dirty="0"/>
              <a:t>Ricadute Fiscali del principio di derivazione art. 13 bis D.L. 244/16</a:t>
            </a:r>
          </a:p>
        </p:txBody>
      </p:sp>
      <p:sp>
        <p:nvSpPr>
          <p:cNvPr id="3" name="Sottotitolo 2"/>
          <p:cNvSpPr>
            <a:spLocks noGrp="1"/>
          </p:cNvSpPr>
          <p:nvPr>
            <p:ph type="subTitle" idx="1"/>
          </p:nvPr>
        </p:nvSpPr>
        <p:spPr>
          <a:xfrm>
            <a:off x="2855640" y="1916832"/>
            <a:ext cx="6440760" cy="648072"/>
          </a:xfrm>
          <a:solidFill>
            <a:schemeClr val="accent1">
              <a:lumMod val="20000"/>
              <a:lumOff val="80000"/>
            </a:schemeClr>
          </a:solidFill>
        </p:spPr>
        <p:txBody>
          <a:bodyPr>
            <a:normAutofit/>
          </a:bodyPr>
          <a:lstStyle/>
          <a:p>
            <a:r>
              <a:rPr lang="it-IT" dirty="0">
                <a:solidFill>
                  <a:schemeClr val="tx1"/>
                </a:solidFill>
              </a:rPr>
              <a:t>esempi</a:t>
            </a:r>
          </a:p>
        </p:txBody>
      </p:sp>
      <p:sp>
        <p:nvSpPr>
          <p:cNvPr id="10" name="Sottotitolo 2"/>
          <p:cNvSpPr txBox="1">
            <a:spLocks/>
          </p:cNvSpPr>
          <p:nvPr/>
        </p:nvSpPr>
        <p:spPr>
          <a:xfrm>
            <a:off x="2711624" y="2852936"/>
            <a:ext cx="6440760" cy="1008112"/>
          </a:xfrm>
          <a:prstGeom prst="rect">
            <a:avLst/>
          </a:prstGeom>
          <a:solidFill>
            <a:schemeClr val="accent1">
              <a:lumMod val="20000"/>
              <a:lumOff val="80000"/>
            </a:schemeClr>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dirty="0">
                <a:solidFill>
                  <a:schemeClr val="tx1"/>
                </a:solidFill>
              </a:rPr>
              <a:t>1) Compenso amministratore imputato nel 2016 ma pagato nel 2017 &gt; rilevanza anche fiscale dell’imputazione temporale ? </a:t>
            </a:r>
          </a:p>
        </p:txBody>
      </p:sp>
      <p:sp>
        <p:nvSpPr>
          <p:cNvPr id="6" name="Freccia in giù 5"/>
          <p:cNvSpPr/>
          <p:nvPr/>
        </p:nvSpPr>
        <p:spPr>
          <a:xfrm>
            <a:off x="5663952" y="4221088"/>
            <a:ext cx="64807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ottotitolo 2"/>
          <p:cNvSpPr txBox="1">
            <a:spLocks/>
          </p:cNvSpPr>
          <p:nvPr/>
        </p:nvSpPr>
        <p:spPr>
          <a:xfrm>
            <a:off x="2639616" y="5085184"/>
            <a:ext cx="6440760" cy="1152128"/>
          </a:xfrm>
          <a:prstGeom prst="rect">
            <a:avLst/>
          </a:prstGeom>
          <a:solidFill>
            <a:schemeClr val="accent1">
              <a:lumMod val="20000"/>
              <a:lumOff val="80000"/>
            </a:schemeClr>
          </a:solidFill>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buAutoNum type="arabicParenR"/>
            </a:pPr>
            <a:r>
              <a:rPr lang="it-IT" dirty="0">
                <a:solidFill>
                  <a:schemeClr val="tx1"/>
                </a:solidFill>
              </a:rPr>
              <a:t>No per nessun soggetto, </a:t>
            </a:r>
            <a:r>
              <a:rPr lang="it-IT" dirty="0" err="1">
                <a:solidFill>
                  <a:schemeClr val="tx1"/>
                </a:solidFill>
              </a:rPr>
              <a:t>perche</a:t>
            </a:r>
            <a:r>
              <a:rPr lang="it-IT" dirty="0">
                <a:solidFill>
                  <a:schemeClr val="tx1"/>
                </a:solidFill>
              </a:rPr>
              <a:t> è operazione condizionata dal pagamento ( art. 1, comma 2 del D.M. 48/2009)</a:t>
            </a:r>
          </a:p>
        </p:txBody>
      </p:sp>
    </p:spTree>
    <p:extLst>
      <p:ext uri="{BB962C8B-B14F-4D97-AF65-F5344CB8AC3E}">
        <p14:creationId xmlns:p14="http://schemas.microsoft.com/office/powerpoint/2010/main" val="26546959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TotalTime>
  <Words>5526</Words>
  <Application>Microsoft Office PowerPoint</Application>
  <PresentationFormat>Personalizzato</PresentationFormat>
  <Paragraphs>531</Paragraphs>
  <Slides>77</Slides>
  <Notes>12</Notes>
  <HiddenSlides>0</HiddenSlides>
  <MMClips>0</MMClips>
  <ScaleCrop>false</ScaleCrop>
  <HeadingPairs>
    <vt:vector size="4" baseType="variant">
      <vt:variant>
        <vt:lpstr>Tema</vt:lpstr>
      </vt:variant>
      <vt:variant>
        <vt:i4>1</vt:i4>
      </vt:variant>
      <vt:variant>
        <vt:lpstr>Titoli diapositive</vt:lpstr>
      </vt:variant>
      <vt:variant>
        <vt:i4>77</vt:i4>
      </vt:variant>
    </vt:vector>
  </HeadingPairs>
  <TitlesOfParts>
    <vt:vector size="78" baseType="lpstr">
      <vt:lpstr>Tema di Office</vt:lpstr>
      <vt:lpstr>MODELLO REDDITI 2017</vt:lpstr>
      <vt:lpstr>Presentazione standard di PowerPoint</vt:lpstr>
      <vt:lpstr>Presentazione standard di PowerPoint</vt:lpstr>
      <vt:lpstr>Percorso per calcolo interessi deducibili</vt:lpstr>
      <vt:lpstr>Ricadute Fiscali del principio di derivazione art. 13 bis D.L. 244/16</vt:lpstr>
      <vt:lpstr>Ricadute Fiscali del principio di derivazione art. 13 bis D.L. 244/16</vt:lpstr>
      <vt:lpstr>Ricadute Fiscali del principio di derivazione art. 13 bis D.L. 244/16</vt:lpstr>
      <vt:lpstr>Ricadute Fiscali del principio di derivazione art. 13 bis D.L. 244/16</vt:lpstr>
      <vt:lpstr>Ricadute Fiscali del principio di derivazione art. 13 bis D.L. 244/16</vt:lpstr>
      <vt:lpstr>Ricadute Fiscali del principio di derivazione art. 13 bis D.L. 244/16</vt:lpstr>
      <vt:lpstr>Ricadute Fiscali del principio di derivazione art. 13 bis D.L. 244/16</vt:lpstr>
      <vt:lpstr>Calcolo del ROL per società che redigono il bilancio in forma ordinaria e abbreviata</vt:lpstr>
      <vt:lpstr>Presentazione standard di PowerPoint</vt:lpstr>
      <vt:lpstr>Eliminato il rigo 29 relativo ai costi black list</vt:lpstr>
      <vt:lpstr>Dal periodo d’imposta 2016  Sopravvenienze attive per rinunzia al credito da parte del socio quando vi è differenza tra valore fiscale del debito e del credito ( art. 88, comma 4 bis del Tuir) </vt:lpstr>
      <vt:lpstr>Presentazione standard di PowerPoint</vt:lpstr>
      <vt:lpstr>Presentazione standard di PowerPoint</vt:lpstr>
      <vt:lpstr>Presentazione standard di PowerPoint</vt:lpstr>
      <vt:lpstr>Presentazione standard di PowerPoint</vt:lpstr>
      <vt:lpstr>Presentazione standard di PowerPoint</vt:lpstr>
      <vt:lpstr>Ricadute nel modello redditi 2017 dell’assegnazione </vt:lpstr>
      <vt:lpstr> COSA RICORDARE: CIRCOLARE 26/16</vt:lpstr>
      <vt:lpstr> COSA RICORDARE: CIRCOLARE 37/16</vt:lpstr>
      <vt:lpstr> ALTRI CHIARIMENTI</vt:lpstr>
      <vt:lpstr>CHIARIMENTI CIRC. 8 /17</vt:lpstr>
      <vt:lpstr>Presentazione standard di PowerPoint</vt:lpstr>
      <vt:lpstr>Quando la minuvalenza da assegnazione emerge e quando essa è indeducibile</vt:lpstr>
      <vt:lpstr>Plusvalenze da assegnazione/ cessione agevolata: 1) cessione &gt; variazione diminutiva e non tassazione in caso di distribuzione nel limite di quanto assoggettato ad imposta sostitutiva ( circ. 37/16)</vt:lpstr>
      <vt:lpstr>Plusvalenze da assegnazione/ cessione agevolata: 2) assegnazione &gt; variazione diminutiva e  tassazione in caso di distribuzione  ( circ. 37/16)</vt:lpstr>
      <vt:lpstr>Assegnazione/ cessione/trasformazione: presupposto per il perfezionamento è la compilazione del quadro RQ, il quale viene modificato per includere la possibile compilazione anche in caso di assenza di imposta sostitutiva</vt:lpstr>
      <vt:lpstr>COMPILAZIONE</vt:lpstr>
      <vt:lpstr>COMPILAZIONE</vt:lpstr>
      <vt:lpstr>COMPILAZIONE</vt:lpstr>
      <vt:lpstr>COMPILAZIONE</vt:lpstr>
      <vt:lpstr>Storno Costi di pubblicità ex D.Lgs 139/15</vt:lpstr>
      <vt:lpstr>Iper ammotamento codici 55 ( 150% per beni materiali industria 4.0) e 56 per beni immateriali ( 40%)</vt:lpstr>
      <vt:lpstr>Super ed iper ammortamento</vt:lpstr>
      <vt:lpstr>Super ed iperammortamento</vt:lpstr>
      <vt:lpstr>Super ed iperammortamento</vt:lpstr>
      <vt:lpstr>Super ed iperammortamento</vt:lpstr>
      <vt:lpstr>Correzione errori contabili alla luce del D.L. 193/16 e dell’ art. 13 bis D.L. 244/16</vt:lpstr>
      <vt:lpstr>Presentazione standard di PowerPoint</vt:lpstr>
      <vt:lpstr>ACE E MODELLO REDDITI 2017</vt:lpstr>
      <vt:lpstr>Nuova ipotesi di riduzione dell’incremento ACE: incremento dell’ammontare dei titoli e valori mobiliari tra 31.12.2010 e 31.12.2016</vt:lpstr>
      <vt:lpstr>ACE E SOCIETA’ DI PERSONE &gt; nessuna particolare indicazione nelle istruzioni per il calcolo sulla base dei tre elementi patrimoniali</vt:lpstr>
      <vt:lpstr>Possibili situazioni: 1) società che esiste al 31.12.2010</vt:lpstr>
      <vt:lpstr>Possibili situazioni: 1) società che non esiste al 31.12.2010</vt:lpstr>
      <vt:lpstr>Possibili situazioni: 1) società che esiste al 31.12.2010</vt:lpstr>
      <vt:lpstr>Quadro RV  I disallineamenti tra valori civili e fiscali Obbligo di riconciliazione</vt:lpstr>
      <vt:lpstr>Presentazione standard di PowerPoint</vt:lpstr>
      <vt:lpstr>Spese di ricerca/pubblicità  – anni successivi al 2016</vt:lpstr>
      <vt:lpstr>Società di persone</vt:lpstr>
      <vt:lpstr>Prospetto non presente in Unico 2016. Le società che hanno eseguito l’assegnazione e entro il 31.12.2016 hanno cessato attività ( es. per messa in liquidazione) compilano prospetto a parte da tenere a disposizione dell’Agenzia, MA L’OPERAZIONE IN QUESTI CASI SI PERFEZIONA CON IL COMPORTAMENTO CONCLUDENTE &gt; RIS 54 DEL 2 MAGGIO 2017</vt:lpstr>
      <vt:lpstr>Trasformazione società di persone in società semplice</vt:lpstr>
      <vt:lpstr>In caso di trasformazione agevolata da SRL a SS le riserve di utile della SRL vanno considerate distribuite ai soci, ma se indicate nel rigo RN 10 determinano reddito per il totale del loro ammontare ?? Nel rigo RN10, le società che risultano dalla trasformazione di una società soggetta all’IRES in società non soggetta a tale imposta, devono indicare l’ammontare delle riserve costituite prima della trasformazione, escluse quelle di cui al comma 5, dell’art. 47 del TUIR, da imputare ai soci qualora si verifichino le ipotesi di cui all’art. 170, comma 4, lett. a) e b), del TUIR. </vt:lpstr>
      <vt:lpstr>REDDITI PERSONA FISICA</vt:lpstr>
      <vt:lpstr>Estromissione immobile eseguita nel 2016</vt:lpstr>
      <vt:lpstr>Es. Immobile che presenta valore fiscale pari a 100.000 e valore catastale pari a 80.000. Locato a terzi . </vt:lpstr>
      <vt:lpstr>Conseguenze reddituali per il socio a seguito di assegnazione agevolata</vt:lpstr>
      <vt:lpstr>Presentazione standard di PowerPoint</vt:lpstr>
      <vt:lpstr>Presentazione standard di PowerPoint</vt:lpstr>
      <vt:lpstr>Forfettari e Stabilità 2016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Hanno conseguito ricavi o compensi nel 2015 non superiori ai limiti fissati nella tabella allegata alla legge b) hanno sostenuto spese per un ammontare complessivamente non superiore ad euro 5.000 lordi per lavoro accessorio, per lavoratori dipendenti, collaboratori, utili da partecipazione agli associati c) che hanno acquistato beni strumentali il cui costo complessivo, al lordo degli ammortamenti, alla chiusura dell’esercizio non supera 20.000 euro. d) non hanno conseguito reddito da lavoro dipendente o assimilato super a € 30.000. La verifica non necessaria se rapporto è cessato</vt:lpstr>
      <vt:lpstr>Presentazione standard di PowerPoint</vt:lpstr>
      <vt:lpstr>Presentazione standard di PowerPoint</vt:lpstr>
      <vt:lpstr>Presentazione standard di PowerPoint</vt:lpstr>
      <vt:lpstr>Regime di vantaggio e forfettario</vt:lpstr>
      <vt:lpstr>Presentazione standard di PowerPoint</vt:lpstr>
      <vt:lpstr>Quadro RS x Forfettari : informazioni sui sostituiti e per studi di settore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Meneghetti</dc:creator>
  <cp:lastModifiedBy>Paolo Meneghetti</cp:lastModifiedBy>
  <cp:revision>66</cp:revision>
  <dcterms:created xsi:type="dcterms:W3CDTF">2017-02-20T11:21:24Z</dcterms:created>
  <dcterms:modified xsi:type="dcterms:W3CDTF">2017-05-16T09:29:31Z</dcterms:modified>
</cp:coreProperties>
</file>